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tiff" ContentType="image/tiff"/>
  <Default Extension="vsdx" ContentType="application/vnd.ms-visio.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heme/themeOverride1.xml" ContentType="application/vnd.openxmlformats-officedocument.themeOverr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52" r:id="rId1"/>
  </p:sldMasterIdLst>
  <p:notesMasterIdLst>
    <p:notesMasterId r:id="rId29"/>
  </p:notesMasterIdLst>
  <p:handoutMasterIdLst>
    <p:handoutMasterId r:id="rId30"/>
  </p:handoutMasterIdLst>
  <p:sldIdLst>
    <p:sldId id="257" r:id="rId2"/>
    <p:sldId id="258" r:id="rId3"/>
    <p:sldId id="11091313" r:id="rId4"/>
    <p:sldId id="11091296" r:id="rId5"/>
    <p:sldId id="11091298" r:id="rId6"/>
    <p:sldId id="11091314" r:id="rId7"/>
    <p:sldId id="11091356" r:id="rId8"/>
    <p:sldId id="11091345" r:id="rId9"/>
    <p:sldId id="11091358" r:id="rId10"/>
    <p:sldId id="11091315" r:id="rId11"/>
    <p:sldId id="11091355" r:id="rId12"/>
    <p:sldId id="11091359" r:id="rId13"/>
    <p:sldId id="11091360" r:id="rId14"/>
    <p:sldId id="11091367" r:id="rId15"/>
    <p:sldId id="11091362" r:id="rId16"/>
    <p:sldId id="11091365" r:id="rId17"/>
    <p:sldId id="11091361" r:id="rId18"/>
    <p:sldId id="11091363" r:id="rId19"/>
    <p:sldId id="11091316" r:id="rId20"/>
    <p:sldId id="11091350" r:id="rId21"/>
    <p:sldId id="11091366" r:id="rId22"/>
    <p:sldId id="11091351" r:id="rId23"/>
    <p:sldId id="11091317" r:id="rId24"/>
    <p:sldId id="11091352" r:id="rId25"/>
    <p:sldId id="11091353" r:id="rId26"/>
    <p:sldId id="11091324" r:id="rId27"/>
    <p:sldId id="432" r:id="rId28"/>
  </p:sldIdLst>
  <p:sldSz cx="12192000" cy="6858000"/>
  <p:notesSz cx="6858000" cy="9144000"/>
  <p:custDataLst>
    <p:tags r:id="rId31"/>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9317E9AD-66BD-4D35-84C9-81BAE58E6661}">
          <p14:sldIdLst>
            <p14:sldId id="257"/>
            <p14:sldId id="258"/>
            <p14:sldId id="11091313"/>
            <p14:sldId id="11091296"/>
            <p14:sldId id="11091298"/>
            <p14:sldId id="11091314"/>
            <p14:sldId id="11091356"/>
            <p14:sldId id="11091345"/>
            <p14:sldId id="11091358"/>
            <p14:sldId id="11091315"/>
            <p14:sldId id="11091355"/>
            <p14:sldId id="11091359"/>
            <p14:sldId id="11091360"/>
            <p14:sldId id="11091367"/>
            <p14:sldId id="11091362"/>
            <p14:sldId id="11091365"/>
            <p14:sldId id="11091361"/>
            <p14:sldId id="11091363"/>
            <p14:sldId id="11091316"/>
            <p14:sldId id="11091350"/>
            <p14:sldId id="11091366"/>
            <p14:sldId id="11091351"/>
            <p14:sldId id="11091317"/>
            <p14:sldId id="11091352"/>
            <p14:sldId id="11091353"/>
            <p14:sldId id="11091324"/>
            <p14:sldId id="432"/>
          </p14:sldIdLst>
        </p14:section>
      </p14:sectionLst>
    </p:ext>
    <p:ext uri="{EFAFB233-063F-42B5-8137-9DF3F51BA10A}">
      <p15:sldGuideLst xmlns:p15="http://schemas.microsoft.com/office/powerpoint/2012/main">
        <p15:guide id="1" orient="horz" pos="2319" userDrawn="1">
          <p15:clr>
            <a:srgbClr val="A4A3A4"/>
          </p15:clr>
        </p15:guide>
        <p15:guide id="2" pos="3863"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陈 永芳" initials="陈" lastIdx="3" clrIdx="0"/>
  <p:cmAuthor id="2" name="罗曾源" initials="罗" lastIdx="2"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32523"/>
    <a:srgbClr val="F2DCDB"/>
    <a:srgbClr val="203864"/>
    <a:srgbClr val="DAE3F3"/>
    <a:srgbClr val="F49090"/>
    <a:srgbClr val="FFFFFF"/>
    <a:srgbClr val="F9C3C3"/>
    <a:srgbClr val="95B3D7"/>
    <a:srgbClr val="194A96"/>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中度样式 4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8D230F3-CF80-4859-8CE7-A43EE81993B5}" styleName="浅色样式 1 - 强调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E8B1032C-EA38-4F05-BA0D-38AFFFC7BED3}" styleName="浅色样式 3 - 强调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BC89EF96-8CEA-46FF-86C4-4CE0E7609802}" styleName="浅色样式 3 - 强调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853" autoAdjust="0"/>
    <p:restoredTop sz="85749" autoAdjust="0"/>
  </p:normalViewPr>
  <p:slideViewPr>
    <p:cSldViewPr snapToGrid="0" showGuides="1">
      <p:cViewPr varScale="1">
        <p:scale>
          <a:sx n="88" d="100"/>
          <a:sy n="88" d="100"/>
        </p:scale>
        <p:origin x="796" y="68"/>
      </p:cViewPr>
      <p:guideLst>
        <p:guide orient="horz" pos="2319"/>
        <p:guide pos="3863"/>
      </p:guideLst>
    </p:cSldViewPr>
  </p:slideViewPr>
  <p:outlineViewPr>
    <p:cViewPr>
      <p:scale>
        <a:sx n="33" d="100"/>
        <a:sy n="33" d="100"/>
      </p:scale>
      <p:origin x="0" y="0"/>
    </p:cViewPr>
  </p:outlineViewPr>
  <p:notesTextViewPr>
    <p:cViewPr>
      <p:scale>
        <a:sx n="125" d="100"/>
        <a:sy n="125" d="100"/>
      </p:scale>
      <p:origin x="0" y="0"/>
    </p:cViewPr>
  </p:notesTextViewPr>
  <p:sorterViewPr>
    <p:cViewPr>
      <p:scale>
        <a:sx n="100" d="100"/>
        <a:sy n="100" d="100"/>
      </p:scale>
      <p:origin x="0" y="-428"/>
    </p:cViewPr>
  </p:sorterViewPr>
  <p:notesViewPr>
    <p:cSldViewPr snapToGrid="0">
      <p:cViewPr varScale="1">
        <p:scale>
          <a:sx n="83" d="100"/>
          <a:sy n="83" d="100"/>
        </p:scale>
        <p:origin x="2204" y="7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handoutMaster" Target="handoutMasters/handoutMaster1.xml"/><Relationship Id="rId35" Type="http://schemas.openxmlformats.org/officeDocument/2006/relationships/theme" Target="theme/theme1.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pPr/>
              <a:t>2025/12/17</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pPr/>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7CE4261-0CDD-45A3-84C2-311859DE5B03}" type="datetimeFigureOut">
              <a:rPr lang="zh-CN" altLang="en-US" smtClean="0"/>
              <a:pPr/>
              <a:t>2025/12/17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EF711DA-82CB-44C8-99EC-9CE596A896FB}"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尊敬的各位老师，大家好！我是过程工程研究所的张子轩，我今天的报告题目是</a:t>
            </a:r>
            <a:r>
              <a:rPr lang="en-US" altLang="zh-CN" dirty="0"/>
              <a:t>《</a:t>
            </a:r>
            <a:r>
              <a:rPr lang="zh-CN" altLang="en-US" dirty="0"/>
              <a:t>集成凸神经网络低估器与超平面分割的高效空间分支定界算法</a:t>
            </a:r>
            <a:r>
              <a:rPr lang="en-US" altLang="zh-CN" dirty="0"/>
              <a:t>》</a:t>
            </a:r>
            <a:r>
              <a:rPr lang="zh-CN" altLang="en-US" dirty="0"/>
              <a:t>。我的导师是肖炘研究员。</a:t>
            </a:r>
            <a:endParaRPr lang="en-US" altLang="zh-CN"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pPr/>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23C2A3-6D78-F514-54D8-F7C20535E2A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9D3E160-2398-34C6-B800-79B4A66BE9D5}"/>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3F73B4B4-12E5-5278-AF00-C30E084BF3CD}"/>
              </a:ext>
            </a:extLst>
          </p:cNvPr>
          <p:cNvSpPr>
            <a:spLocks noGrp="1"/>
          </p:cNvSpPr>
          <p:nvPr>
            <p:ph type="body" idx="1"/>
          </p:nvPr>
        </p:nvSpPr>
        <p:spPr/>
        <p:txBody>
          <a:bodyPr/>
          <a:lstStyle/>
          <a:p>
            <a:r>
              <a:rPr lang="zh-CN" altLang="en-US" dirty="0"/>
              <a:t>那么在我们的算法中，我们不使用二次函数，而是使用形式更加丰富，泛化性更强的神经网络模型作为凸低估器，并且区别于以往平行于坐标轴的分区方法，我们采用了线性函数进行分区，使算法能够更高效搜索。我们给这个算法起名叫</a:t>
            </a:r>
            <a:r>
              <a:rPr lang="en-US" altLang="zh-CN" dirty="0"/>
              <a:t>NUT GO</a:t>
            </a:r>
            <a:endParaRPr lang="zh-CN" altLang="en-US" dirty="0"/>
          </a:p>
        </p:txBody>
      </p:sp>
      <p:sp>
        <p:nvSpPr>
          <p:cNvPr id="4" name="灯片编号占位符 3">
            <a:extLst>
              <a:ext uri="{FF2B5EF4-FFF2-40B4-BE49-F238E27FC236}">
                <a16:creationId xmlns:a16="http://schemas.microsoft.com/office/drawing/2014/main" id="{7BE32168-EC7C-6B5A-B92C-2F3EBFF64CB8}"/>
              </a:ext>
            </a:extLst>
          </p:cNvPr>
          <p:cNvSpPr>
            <a:spLocks noGrp="1"/>
          </p:cNvSpPr>
          <p:nvPr>
            <p:ph type="sldNum" sz="quarter" idx="10"/>
          </p:nvPr>
        </p:nvSpPr>
        <p:spPr/>
        <p:txBody>
          <a:bodyPr/>
          <a:lstStyle/>
          <a:p>
            <a:fld id="{5EF711DA-82CB-44C8-99EC-9CE596A896FB}" type="slidenum">
              <a:rPr lang="zh-CN" altLang="en-US" smtClean="0"/>
              <a:pPr/>
              <a:t>10</a:t>
            </a:fld>
            <a:endParaRPr lang="zh-CN" altLang="en-US"/>
          </a:p>
        </p:txBody>
      </p:sp>
    </p:spTree>
    <p:extLst>
      <p:ext uri="{BB962C8B-B14F-4D97-AF65-F5344CB8AC3E}">
        <p14:creationId xmlns:p14="http://schemas.microsoft.com/office/powerpoint/2010/main" val="9955047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7CE211-83EF-6426-3AE2-FDE296EBF5E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980E3B-6782-A8FF-4A16-A02C670A208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486905FA-5BCC-EA83-9FF1-EE7FDB0ED688}"/>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那么当前数据驱动的分支定界算法只能解决上下界约束的黑盒优化问题。而我们新改进的算法除了支持上下界约束还支持等式及不等式约束，能适用于更一般的化工优化问题。</a:t>
            </a:r>
          </a:p>
        </p:txBody>
      </p:sp>
      <p:sp>
        <p:nvSpPr>
          <p:cNvPr id="4" name="灯片编号占位符 3">
            <a:extLst>
              <a:ext uri="{FF2B5EF4-FFF2-40B4-BE49-F238E27FC236}">
                <a16:creationId xmlns:a16="http://schemas.microsoft.com/office/drawing/2014/main" id="{76B8507D-C2B5-4FC1-DDAA-CC5289760533}"/>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BEE1D6-7694-48E4-A154-ABB36ABC85A5}"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7372791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A45C26-7B6C-7F3E-9F38-5262D7FFDBF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B785E1A-2619-37CD-E288-0DBAB442567C}"/>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6FEF908-A41B-EED1-35AD-BCA5FFB7B47F}"/>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那么如我之前所述，我们在每个子区域都要求子区域的上下界，上界问题我们是通过对黑盒函数进行自适应采样，得到一组样本点，然后使用这些样本建立一个代理模型（我们的算法实现中使用的是神经网络），然后再用我们开发的</a:t>
            </a:r>
            <a:r>
              <a:rPr lang="en-US" altLang="zh-CN" dirty="0"/>
              <a:t>MLFP</a:t>
            </a:r>
            <a:r>
              <a:rPr lang="zh-CN" altLang="en-US" dirty="0"/>
              <a:t>算法进行优化。</a:t>
            </a:r>
            <a:r>
              <a:rPr lang="en-US" altLang="zh-CN" dirty="0"/>
              <a:t>MLFP</a:t>
            </a:r>
            <a:r>
              <a:rPr lang="zh-CN" altLang="en-US" dirty="0"/>
              <a:t>可以保证收敛到代理模型的</a:t>
            </a:r>
            <a:r>
              <a:rPr lang="en-US" altLang="zh-CN" dirty="0"/>
              <a:t>KKT</a:t>
            </a:r>
            <a:r>
              <a:rPr lang="zh-CN" altLang="en-US" dirty="0"/>
              <a:t>点。将优化得到的值带入原函数，与采样点进行比较，较小者即作为该子区域的上界。</a:t>
            </a:r>
            <a:endParaRPr lang="en-US" altLang="zh-CN" dirty="0"/>
          </a:p>
        </p:txBody>
      </p:sp>
      <p:sp>
        <p:nvSpPr>
          <p:cNvPr id="4" name="灯片编号占位符 3">
            <a:extLst>
              <a:ext uri="{FF2B5EF4-FFF2-40B4-BE49-F238E27FC236}">
                <a16:creationId xmlns:a16="http://schemas.microsoft.com/office/drawing/2014/main" id="{8DA87A86-DEE0-BEB8-2994-3E60A797DAA2}"/>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BEE1D6-7694-48E4-A154-ABB36ABC85A5}"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8943762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5B6214-C874-A349-0E25-8F5A59B5E5C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93ED731-56AE-CE53-1332-92C19E48BB78}"/>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79BC518F-094F-FE93-30A4-32581D8E3CB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下界问题也是同样，我们通过对原问题进行松弛，并使用凸神经网络构建凸低估，可以得一个凸优化问题，同样使用</a:t>
            </a:r>
            <a:r>
              <a:rPr lang="en-US" altLang="zh-CN" dirty="0"/>
              <a:t>MLFP</a:t>
            </a:r>
            <a:r>
              <a:rPr lang="zh-CN" altLang="en-US" dirty="0"/>
              <a:t>进行优化，即可得到子区域下届。</a:t>
            </a:r>
          </a:p>
        </p:txBody>
      </p:sp>
      <p:sp>
        <p:nvSpPr>
          <p:cNvPr id="4" name="灯片编号占位符 3">
            <a:extLst>
              <a:ext uri="{FF2B5EF4-FFF2-40B4-BE49-F238E27FC236}">
                <a16:creationId xmlns:a16="http://schemas.microsoft.com/office/drawing/2014/main" id="{BC275E56-3A9D-1DCF-3475-271BCA373B54}"/>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BEE1D6-7694-48E4-A154-ABB36ABC85A5}"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3159989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0D66B0-CAB0-BF4E-0099-4D53BA509BC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669FCD9-A32E-AC8A-DF7A-92124176E57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33ABAE70-6E9A-DDB9-0FE2-61E03F1D7A7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那么我们凸低估使用的的是凸神经网络，下面我介绍下如何保证神经网络的凸性的。神经网络实际为仿射函数与激活函数的复合函数。复合函数为凸要求我们内函数为凸函数，外函数为单增凸函数。对应到神经网络结构中，我们就要求除了和</a:t>
            </a:r>
            <a:r>
              <a:rPr lang="en-US" altLang="zh-CN" dirty="0"/>
              <a:t>input</a:t>
            </a:r>
            <a:r>
              <a:rPr lang="zh-CN" altLang="en-US" dirty="0"/>
              <a:t>直接相连的线性层，其他线性层权重为正，这就保证了单增。激活函数选用</a:t>
            </a:r>
            <a:r>
              <a:rPr lang="en-US" altLang="zh-CN" dirty="0" err="1"/>
              <a:t>softplus</a:t>
            </a:r>
            <a:r>
              <a:rPr lang="zh-CN" altLang="en-US" dirty="0"/>
              <a:t>，也符合丹增凸函数，同时在每层都引入</a:t>
            </a:r>
            <a:r>
              <a:rPr lang="en-US" altLang="zh-CN" dirty="0"/>
              <a:t>x</a:t>
            </a:r>
            <a:r>
              <a:rPr lang="zh-CN" altLang="en-US" dirty="0"/>
              <a:t>，也就是</a:t>
            </a:r>
            <a:r>
              <a:rPr lang="en-US" altLang="zh-CN" dirty="0"/>
              <a:t>input</a:t>
            </a:r>
            <a:r>
              <a:rPr lang="zh-CN" altLang="en-US" dirty="0"/>
              <a:t>输入，这样可以增加网络的表达能力并不改变凸性。</a:t>
            </a:r>
          </a:p>
        </p:txBody>
      </p:sp>
      <p:sp>
        <p:nvSpPr>
          <p:cNvPr id="4" name="灯片编号占位符 3">
            <a:extLst>
              <a:ext uri="{FF2B5EF4-FFF2-40B4-BE49-F238E27FC236}">
                <a16:creationId xmlns:a16="http://schemas.microsoft.com/office/drawing/2014/main" id="{BE161652-0E8C-7792-3139-7991DE728315}"/>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BEE1D6-7694-48E4-A154-ABB36ABC85A5}"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6711254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542524-13D3-7A5A-30A8-2A0EF8CB9BB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54D514C-A919-04EC-777A-C7E73EB8867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4C59B29C-7406-767D-C769-DA148952AB14}"/>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那么除了凸性，还通过罚函数和权重偏置交替训练的方式保证了神经网络是所有训练样本的低估。</a:t>
            </a:r>
          </a:p>
        </p:txBody>
      </p:sp>
      <p:sp>
        <p:nvSpPr>
          <p:cNvPr id="4" name="灯片编号占位符 3">
            <a:extLst>
              <a:ext uri="{FF2B5EF4-FFF2-40B4-BE49-F238E27FC236}">
                <a16:creationId xmlns:a16="http://schemas.microsoft.com/office/drawing/2014/main" id="{616C4EF0-F1F8-CCA6-58B7-29C7C03463FB}"/>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BEE1D6-7694-48E4-A154-ABB36ABC85A5}"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2693889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854E84-BFC3-E3B9-3497-D90F970C3CF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2F4207F4-B6E4-93A8-A7CA-6882FFA3133C}"/>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9698C68-B788-3673-CDFF-482D46292C56}"/>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那么由于神经网络本身需要的采样数比较多，再样本点较少时有过拟合的风险，同时为了节省训练成本。因此我们在每个子节点训练时都继承父节点的模型，并冻结前几层参数，只训练一部分参数，这样迁移学习即能加快收敛速度，又能减小够过拟合风险。</a:t>
            </a:r>
          </a:p>
        </p:txBody>
      </p:sp>
      <p:sp>
        <p:nvSpPr>
          <p:cNvPr id="4" name="灯片编号占位符 3">
            <a:extLst>
              <a:ext uri="{FF2B5EF4-FFF2-40B4-BE49-F238E27FC236}">
                <a16:creationId xmlns:a16="http://schemas.microsoft.com/office/drawing/2014/main" id="{AF3007B3-0EC1-316E-BC6F-22059E158F7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BEE1D6-7694-48E4-A154-ABB36ABC85A5}"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8861649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915236-BB5B-3FFE-933E-E9116E37968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44B77D5-E7F1-2994-09D2-395086BDBEB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26C34CDD-A1FF-6F27-336A-987CDA14DE8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第二个加速算法的策略是相较于传统分支定界算法平行于坐标轴进行分区，我们使用了超平面，也就是线性函数进行分支。分支的主要目的就是使子区域内的函数尽可能接近凸函数，因此我们引入凸包的概念。我们在对缘函数进行采样后，，计算样本点的凸包，如果所有点都位于凸包上，那么说明这部分函数有可能是凸的，反之则一定是非凸的。因此我们就只找一组参数，使线性函数分开的两个区域内，凸包上的点数和最大。</a:t>
            </a:r>
          </a:p>
        </p:txBody>
      </p:sp>
      <p:sp>
        <p:nvSpPr>
          <p:cNvPr id="4" name="灯片编号占位符 3">
            <a:extLst>
              <a:ext uri="{FF2B5EF4-FFF2-40B4-BE49-F238E27FC236}">
                <a16:creationId xmlns:a16="http://schemas.microsoft.com/office/drawing/2014/main" id="{CEF2C09C-5A20-05C2-4A6F-AC548A6672C1}"/>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BEE1D6-7694-48E4-A154-ABB36ABC85A5}"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2784335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500626-A140-D190-CA79-21476C3427E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419EA0C-D4D4-642F-020D-7D14F188871A}"/>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450CC9A6-8687-7F3F-4233-C09C24B6CE8C}"/>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最后是分支和终止准则。我们定义了一个综合评分标准，综合考虑子区域的凸性、上下界收敛性、以及对最小值的探索。</a:t>
            </a:r>
          </a:p>
        </p:txBody>
      </p:sp>
      <p:sp>
        <p:nvSpPr>
          <p:cNvPr id="4" name="灯片编号占位符 3">
            <a:extLst>
              <a:ext uri="{FF2B5EF4-FFF2-40B4-BE49-F238E27FC236}">
                <a16:creationId xmlns:a16="http://schemas.microsoft.com/office/drawing/2014/main" id="{4DFC9F11-31B5-9F8F-416B-BF3A5345532D}"/>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BEE1D6-7694-48E4-A154-ABB36ABC85A5}"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7598423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0EAE5D-E905-FF9A-6E40-CEE73765D62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2E5DF45-5312-2A24-FA34-B34FD1F459C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7998084A-4880-93FB-FE64-47DA341C8878}"/>
              </a:ext>
            </a:extLst>
          </p:cNvPr>
          <p:cNvSpPr>
            <a:spLocks noGrp="1"/>
          </p:cNvSpPr>
          <p:nvPr>
            <p:ph type="body" idx="1"/>
          </p:nvPr>
        </p:nvSpPr>
        <p:spPr/>
        <p:txBody>
          <a:bodyPr/>
          <a:lstStyle/>
          <a:p>
            <a:r>
              <a:rPr lang="zh-CN" altLang="en-US" dirty="0"/>
              <a:t>最后给大家展示一个小小的案例</a:t>
            </a:r>
          </a:p>
        </p:txBody>
      </p:sp>
      <p:sp>
        <p:nvSpPr>
          <p:cNvPr id="4" name="灯片编号占位符 3">
            <a:extLst>
              <a:ext uri="{FF2B5EF4-FFF2-40B4-BE49-F238E27FC236}">
                <a16:creationId xmlns:a16="http://schemas.microsoft.com/office/drawing/2014/main" id="{2B904A97-290A-4FDA-615A-731D8E78EB96}"/>
              </a:ext>
            </a:extLst>
          </p:cNvPr>
          <p:cNvSpPr>
            <a:spLocks noGrp="1"/>
          </p:cNvSpPr>
          <p:nvPr>
            <p:ph type="sldNum" sz="quarter" idx="10"/>
          </p:nvPr>
        </p:nvSpPr>
        <p:spPr/>
        <p:txBody>
          <a:bodyPr/>
          <a:lstStyle/>
          <a:p>
            <a:fld id="{5EF711DA-82CB-44C8-99EC-9CE596A896FB}" type="slidenum">
              <a:rPr lang="zh-CN" altLang="en-US" smtClean="0"/>
              <a:pPr/>
              <a:t>19</a:t>
            </a:fld>
            <a:endParaRPr lang="zh-CN" altLang="en-US"/>
          </a:p>
        </p:txBody>
      </p:sp>
    </p:spTree>
    <p:extLst>
      <p:ext uri="{BB962C8B-B14F-4D97-AF65-F5344CB8AC3E}">
        <p14:creationId xmlns:p14="http://schemas.microsoft.com/office/powerpoint/2010/main" val="10520508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下面我将从以下</a:t>
            </a:r>
            <a:r>
              <a:rPr lang="en-US" altLang="zh-CN" dirty="0"/>
              <a:t>5</a:t>
            </a:r>
            <a:r>
              <a:rPr lang="zh-CN" altLang="en-US" dirty="0"/>
              <a:t>个方面进行我的汇报</a:t>
            </a:r>
          </a:p>
        </p:txBody>
      </p:sp>
      <p:sp>
        <p:nvSpPr>
          <p:cNvPr id="4" name="灯片编号占位符 3"/>
          <p:cNvSpPr>
            <a:spLocks noGrp="1"/>
          </p:cNvSpPr>
          <p:nvPr>
            <p:ph type="sldNum" sz="quarter" idx="10"/>
          </p:nvPr>
        </p:nvSpPr>
        <p:spPr/>
        <p:txBody>
          <a:bodyPr/>
          <a:lstStyle/>
          <a:p>
            <a:fld id="{5EF711DA-82CB-44C8-99EC-9CE596A896FB}" type="slidenum">
              <a:rPr lang="zh-CN" altLang="en-US" smtClean="0"/>
              <a:pPr/>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34E733-ACF0-38FF-1628-BD7E7B44C28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7E2893A-D931-086E-624F-F676395376DB}"/>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16915AC-EE55-FFF2-15B8-2840164DD6D3}"/>
              </a:ext>
            </a:extLst>
          </p:cNvPr>
          <p:cNvSpPr>
            <a:spLocks noGrp="1"/>
          </p:cNvSpPr>
          <p:nvPr>
            <p:ph type="body" idx="1"/>
          </p:nvPr>
        </p:nvSpPr>
        <p:spPr/>
        <p:txBody>
          <a:bodyPr/>
          <a:lstStyle/>
          <a:p>
            <a:pPr marL="0" marR="0" lvl="0" indent="0" algn="just" defTabSz="914400" rtl="0" eaLnBrk="1" fontAlgn="auto" latinLnBrk="0" hangingPunct="1">
              <a:lnSpc>
                <a:spcPct val="150000"/>
              </a:lnSpc>
              <a:spcBef>
                <a:spcPts val="0"/>
              </a:spcBef>
              <a:spcAft>
                <a:spcPts val="0"/>
              </a:spcAft>
              <a:buClrTx/>
              <a:buSzTx/>
              <a:buFont typeface="Wingdings" panose="05000000000000000000" pitchFamily="2" charset="2"/>
              <a:buNone/>
              <a:tabLst/>
              <a:defRPr/>
            </a:pPr>
            <a:r>
              <a:rPr lang="zh-CN" altLang="en-US" b="0" i="0" dirty="0">
                <a:solidFill>
                  <a:srgbClr val="000000"/>
                </a:solidFill>
                <a:effectLst/>
                <a:latin typeface="微软雅黑" panose="020B0503020204020204" pitchFamily="34" charset="-122"/>
                <a:ea typeface="微软雅黑" panose="020B0503020204020204" pitchFamily="34" charset="-122"/>
              </a:rPr>
              <a:t>这是一个非凸的多峰函数，在定义域内有两个全局最小值。这是他的曲面图与等值线图。</a:t>
            </a:r>
          </a:p>
        </p:txBody>
      </p:sp>
      <p:sp>
        <p:nvSpPr>
          <p:cNvPr id="4" name="灯片编号占位符 3">
            <a:extLst>
              <a:ext uri="{FF2B5EF4-FFF2-40B4-BE49-F238E27FC236}">
                <a16:creationId xmlns:a16="http://schemas.microsoft.com/office/drawing/2014/main" id="{E8DF548C-6293-7537-5059-4ACD245AC985}"/>
              </a:ext>
            </a:extLst>
          </p:cNvPr>
          <p:cNvSpPr>
            <a:spLocks noGrp="1"/>
          </p:cNvSpPr>
          <p:nvPr>
            <p:ph type="sldNum" sz="quarter" idx="10"/>
          </p:nvPr>
        </p:nvSpPr>
        <p:spPr/>
        <p:txBody>
          <a:bodyPr/>
          <a:lstStyle/>
          <a:p>
            <a:fld id="{5EF711DA-82CB-44C8-99EC-9CE596A896FB}" type="slidenum">
              <a:rPr lang="zh-CN" altLang="en-US" smtClean="0"/>
              <a:pPr/>
              <a:t>20</a:t>
            </a:fld>
            <a:endParaRPr lang="zh-CN" altLang="en-US"/>
          </a:p>
        </p:txBody>
      </p:sp>
    </p:spTree>
    <p:extLst>
      <p:ext uri="{BB962C8B-B14F-4D97-AF65-F5344CB8AC3E}">
        <p14:creationId xmlns:p14="http://schemas.microsoft.com/office/powerpoint/2010/main" val="8123237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6BE6A9-BDEB-25E5-FE16-C9F5550598F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0F7AA81-3DB2-61EC-874F-5EB4503D3C4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9F9DC50-82A8-C5FC-12D8-B8800987AB61}"/>
              </a:ext>
            </a:extLst>
          </p:cNvPr>
          <p:cNvSpPr>
            <a:spLocks noGrp="1"/>
          </p:cNvSpPr>
          <p:nvPr>
            <p:ph type="body" idx="1"/>
          </p:nvPr>
        </p:nvSpPr>
        <p:spPr/>
        <p:txBody>
          <a:bodyPr/>
          <a:lstStyle/>
          <a:p>
            <a:pPr marL="0" marR="0" lvl="0" indent="0" algn="just" defTabSz="914400" rtl="0" eaLnBrk="1" fontAlgn="auto" latinLnBrk="0" hangingPunct="1">
              <a:lnSpc>
                <a:spcPct val="150000"/>
              </a:lnSpc>
              <a:spcBef>
                <a:spcPts val="0"/>
              </a:spcBef>
              <a:spcAft>
                <a:spcPts val="0"/>
              </a:spcAft>
              <a:buClrTx/>
              <a:buSzTx/>
              <a:buFont typeface="Wingdings" panose="05000000000000000000" pitchFamily="2" charset="2"/>
              <a:buNone/>
              <a:tabLst/>
              <a:defRPr/>
            </a:pPr>
            <a:r>
              <a:rPr lang="zh-CN" altLang="en-US" b="0" i="0" dirty="0">
                <a:solidFill>
                  <a:srgbClr val="000000"/>
                </a:solidFill>
                <a:effectLst/>
                <a:latin typeface="微软雅黑" panose="020B0503020204020204" pitchFamily="34" charset="-122"/>
                <a:ea typeface="微软雅黑" panose="020B0503020204020204" pitchFamily="34" charset="-122"/>
              </a:rPr>
              <a:t>那么我们算法最终在经过</a:t>
            </a:r>
            <a:r>
              <a:rPr lang="en-US" altLang="zh-CN" b="0" i="0" dirty="0">
                <a:solidFill>
                  <a:srgbClr val="000000"/>
                </a:solidFill>
                <a:effectLst/>
                <a:latin typeface="微软雅黑" panose="020B0503020204020204" pitchFamily="34" charset="-122"/>
                <a:ea typeface="微软雅黑" panose="020B0503020204020204" pitchFamily="34" charset="-122"/>
              </a:rPr>
              <a:t>20</a:t>
            </a:r>
            <a:r>
              <a:rPr lang="zh-CN" altLang="en-US" b="0" i="0" dirty="0">
                <a:solidFill>
                  <a:srgbClr val="000000"/>
                </a:solidFill>
                <a:effectLst/>
                <a:latin typeface="微软雅黑" panose="020B0503020204020204" pitchFamily="34" charset="-122"/>
                <a:ea typeface="微软雅黑" panose="020B0503020204020204" pitchFamily="34" charset="-122"/>
              </a:rPr>
              <a:t>次分支后收敛找到全局最优，</a:t>
            </a:r>
            <a:r>
              <a:rPr lang="en-US" altLang="zh-CN" b="0" i="0" dirty="0">
                <a:solidFill>
                  <a:srgbClr val="000000"/>
                </a:solidFill>
                <a:effectLst/>
                <a:latin typeface="微软雅黑" panose="020B0503020204020204" pitchFamily="34" charset="-122"/>
                <a:ea typeface="微软雅黑" panose="020B0503020204020204" pitchFamily="34" charset="-122"/>
              </a:rPr>
              <a:t>gap&lt;10-3</a:t>
            </a:r>
            <a:r>
              <a:rPr lang="zh-CN" altLang="en-US" b="0" i="0" dirty="0">
                <a:solidFill>
                  <a:srgbClr val="000000"/>
                </a:solidFill>
                <a:effectLst/>
                <a:latin typeface="微软雅黑" panose="020B0503020204020204" pitchFamily="34" charset="-122"/>
                <a:ea typeface="微软雅黑" panose="020B0503020204020204" pitchFamily="34" charset="-122"/>
              </a:rPr>
              <a:t>。右边展示了凸神经网络对原函数的低估。</a:t>
            </a:r>
          </a:p>
        </p:txBody>
      </p:sp>
      <p:sp>
        <p:nvSpPr>
          <p:cNvPr id="4" name="灯片编号占位符 3">
            <a:extLst>
              <a:ext uri="{FF2B5EF4-FFF2-40B4-BE49-F238E27FC236}">
                <a16:creationId xmlns:a16="http://schemas.microsoft.com/office/drawing/2014/main" id="{5F5F7B78-0B6B-1CBB-8C9A-6DD7CD9E6EC8}"/>
              </a:ext>
            </a:extLst>
          </p:cNvPr>
          <p:cNvSpPr>
            <a:spLocks noGrp="1"/>
          </p:cNvSpPr>
          <p:nvPr>
            <p:ph type="sldNum" sz="quarter" idx="10"/>
          </p:nvPr>
        </p:nvSpPr>
        <p:spPr/>
        <p:txBody>
          <a:bodyPr/>
          <a:lstStyle/>
          <a:p>
            <a:fld id="{5EF711DA-82CB-44C8-99EC-9CE596A896FB}" type="slidenum">
              <a:rPr lang="zh-CN" altLang="en-US" smtClean="0"/>
              <a:pPr/>
              <a:t>21</a:t>
            </a:fld>
            <a:endParaRPr lang="zh-CN" altLang="en-US"/>
          </a:p>
        </p:txBody>
      </p:sp>
    </p:spTree>
    <p:extLst>
      <p:ext uri="{BB962C8B-B14F-4D97-AF65-F5344CB8AC3E}">
        <p14:creationId xmlns:p14="http://schemas.microsoft.com/office/powerpoint/2010/main" val="291003501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4449A4-5A21-5678-B5BE-ADB7D749536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2463515-F37A-6664-3F5E-B9C1E9238B1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79A688CF-C217-407E-618F-B92BACD0C393}"/>
              </a:ext>
            </a:extLst>
          </p:cNvPr>
          <p:cNvSpPr>
            <a:spLocks noGrp="1"/>
          </p:cNvSpPr>
          <p:nvPr>
            <p:ph type="body" idx="1"/>
          </p:nvPr>
        </p:nvSpPr>
        <p:spPr/>
        <p:txBody>
          <a:bodyPr/>
          <a:lstStyle/>
          <a:p>
            <a:pPr marL="0" marR="0" lvl="0" indent="0" algn="just" defTabSz="914400" rtl="0" eaLnBrk="1" fontAlgn="auto" latinLnBrk="0" hangingPunct="1">
              <a:lnSpc>
                <a:spcPct val="150000"/>
              </a:lnSpc>
              <a:spcBef>
                <a:spcPts val="0"/>
              </a:spcBef>
              <a:spcAft>
                <a:spcPts val="0"/>
              </a:spcAft>
              <a:buClrTx/>
              <a:buSzTx/>
              <a:buFont typeface="Wingdings" panose="05000000000000000000" pitchFamily="2" charset="2"/>
              <a:buNone/>
              <a:tabLst/>
              <a:defRPr/>
            </a:pPr>
            <a:r>
              <a:rPr lang="zh-CN" altLang="en-US" b="0" i="0" dirty="0">
                <a:solidFill>
                  <a:srgbClr val="000000"/>
                </a:solidFill>
                <a:effectLst/>
                <a:latin typeface="微软雅黑" panose="020B0503020204020204" pitchFamily="34" charset="-122"/>
                <a:ea typeface="微软雅黑" panose="020B0503020204020204" pitchFamily="34" charset="-122"/>
              </a:rPr>
              <a:t>这是最终的分支结果，右侧是传统分支策略，左图是我们提出的分支策略，可以看到成功将几个局部最优分开了，效果明显。</a:t>
            </a:r>
          </a:p>
        </p:txBody>
      </p:sp>
      <p:sp>
        <p:nvSpPr>
          <p:cNvPr id="4" name="灯片编号占位符 3">
            <a:extLst>
              <a:ext uri="{FF2B5EF4-FFF2-40B4-BE49-F238E27FC236}">
                <a16:creationId xmlns:a16="http://schemas.microsoft.com/office/drawing/2014/main" id="{E01AD346-9EA3-2587-1EBF-C03697F1402F}"/>
              </a:ext>
            </a:extLst>
          </p:cNvPr>
          <p:cNvSpPr>
            <a:spLocks noGrp="1"/>
          </p:cNvSpPr>
          <p:nvPr>
            <p:ph type="sldNum" sz="quarter" idx="10"/>
          </p:nvPr>
        </p:nvSpPr>
        <p:spPr/>
        <p:txBody>
          <a:bodyPr/>
          <a:lstStyle/>
          <a:p>
            <a:fld id="{5EF711DA-82CB-44C8-99EC-9CE596A896FB}" type="slidenum">
              <a:rPr lang="zh-CN" altLang="en-US" smtClean="0"/>
              <a:pPr/>
              <a:t>22</a:t>
            </a:fld>
            <a:endParaRPr lang="zh-CN" altLang="en-US"/>
          </a:p>
        </p:txBody>
      </p:sp>
    </p:spTree>
    <p:extLst>
      <p:ext uri="{BB962C8B-B14F-4D97-AF65-F5344CB8AC3E}">
        <p14:creationId xmlns:p14="http://schemas.microsoft.com/office/powerpoint/2010/main" val="368331932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3BE83F-C972-9D5D-E374-C94B3070A37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09D2F9F-59AF-C993-A5CF-B0AF25E1AD15}"/>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3F3DBF39-9402-F70C-DABE-891C9B642DAD}"/>
              </a:ext>
            </a:extLst>
          </p:cNvPr>
          <p:cNvSpPr>
            <a:spLocks noGrp="1"/>
          </p:cNvSpPr>
          <p:nvPr>
            <p:ph type="body" idx="1"/>
          </p:nvPr>
        </p:nvSpPr>
        <p:spPr/>
        <p:txBody>
          <a:bodyPr/>
          <a:lstStyle/>
          <a:p>
            <a:r>
              <a:rPr lang="zh-CN" altLang="en-US" dirty="0"/>
              <a:t>最后向老师们汇报下和我们这个算法相关的其他工作</a:t>
            </a:r>
          </a:p>
        </p:txBody>
      </p:sp>
      <p:sp>
        <p:nvSpPr>
          <p:cNvPr id="4" name="灯片编号占位符 3">
            <a:extLst>
              <a:ext uri="{FF2B5EF4-FFF2-40B4-BE49-F238E27FC236}">
                <a16:creationId xmlns:a16="http://schemas.microsoft.com/office/drawing/2014/main" id="{3AD10834-6F38-4F66-B86D-91A127F7062B}"/>
              </a:ext>
            </a:extLst>
          </p:cNvPr>
          <p:cNvSpPr>
            <a:spLocks noGrp="1"/>
          </p:cNvSpPr>
          <p:nvPr>
            <p:ph type="sldNum" sz="quarter" idx="10"/>
          </p:nvPr>
        </p:nvSpPr>
        <p:spPr/>
        <p:txBody>
          <a:bodyPr/>
          <a:lstStyle/>
          <a:p>
            <a:fld id="{5EF711DA-82CB-44C8-99EC-9CE596A896FB}" type="slidenum">
              <a:rPr lang="zh-CN" altLang="en-US" smtClean="0"/>
              <a:pPr/>
              <a:t>23</a:t>
            </a:fld>
            <a:endParaRPr lang="zh-CN" altLang="en-US"/>
          </a:p>
        </p:txBody>
      </p:sp>
    </p:spTree>
    <p:extLst>
      <p:ext uri="{BB962C8B-B14F-4D97-AF65-F5344CB8AC3E}">
        <p14:creationId xmlns:p14="http://schemas.microsoft.com/office/powerpoint/2010/main" val="309816772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637B12-E15F-2E81-26BC-085DC12AB14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2CDFDAA6-0F82-136E-8EC7-7CCB0162654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A1E8AD7-2433-CE71-D078-29D5242B772E}"/>
              </a:ext>
            </a:extLst>
          </p:cNvPr>
          <p:cNvSpPr>
            <a:spLocks noGrp="1"/>
          </p:cNvSpPr>
          <p:nvPr>
            <p:ph type="body" idx="1"/>
          </p:nvPr>
        </p:nvSpPr>
        <p:spPr/>
        <p:txBody>
          <a:bodyPr/>
          <a:lstStyle/>
          <a:p>
            <a:pPr marL="0" marR="0" lvl="0" indent="0" algn="just" defTabSz="914400" rtl="0" eaLnBrk="1" fontAlgn="auto" latinLnBrk="0" hangingPunct="1">
              <a:lnSpc>
                <a:spcPct val="150000"/>
              </a:lnSpc>
              <a:spcBef>
                <a:spcPts val="0"/>
              </a:spcBef>
              <a:spcAft>
                <a:spcPts val="0"/>
              </a:spcAft>
              <a:buClrTx/>
              <a:buSzTx/>
              <a:buFont typeface="Wingdings" panose="05000000000000000000" pitchFamily="2" charset="2"/>
              <a:buNone/>
              <a:tabLst/>
              <a:defRPr/>
            </a:pPr>
            <a:r>
              <a:rPr lang="zh-CN" altLang="en-US" dirty="0"/>
              <a:t>一个就是我刚才提到的</a:t>
            </a:r>
            <a:r>
              <a:rPr lang="en-US" altLang="zh-CN" dirty="0"/>
              <a:t>MLFP</a:t>
            </a:r>
            <a:r>
              <a:rPr lang="zh-CN" altLang="en-US" dirty="0"/>
              <a:t>算法，对于任意黑盒</a:t>
            </a:r>
            <a:r>
              <a:rPr lang="en-US" altLang="zh-CN" dirty="0"/>
              <a:t>NLP</a:t>
            </a:r>
            <a:r>
              <a:rPr lang="zh-CN" altLang="en-US" dirty="0"/>
              <a:t>问题，它可以保证收敛到代理模型的</a:t>
            </a:r>
            <a:r>
              <a:rPr lang="en-US" altLang="zh-CN" dirty="0"/>
              <a:t>KKT</a:t>
            </a:r>
            <a:r>
              <a:rPr lang="zh-CN" altLang="en-US" dirty="0"/>
              <a:t>点。相关代码已经开源，论文投至</a:t>
            </a:r>
            <a:r>
              <a:rPr lang="en-US" altLang="zh-CN" dirty="0" err="1"/>
              <a:t>aiche</a:t>
            </a:r>
            <a:r>
              <a:rPr lang="zh-CN" altLang="en-US" dirty="0"/>
              <a:t>，也有预印本挂在</a:t>
            </a:r>
            <a:r>
              <a:rPr lang="en-US" altLang="zh-CN" dirty="0" err="1"/>
              <a:t>Arxiv</a:t>
            </a:r>
            <a:r>
              <a:rPr lang="zh-CN" altLang="en-US" dirty="0"/>
              <a:t>上。感兴趣的老师同学可以尝试用该算法去求解下自己的优化问题。</a:t>
            </a:r>
            <a:endParaRPr lang="en-US" altLang="zh-CN" b="0" i="0" dirty="0">
              <a:solidFill>
                <a:srgbClr val="000000"/>
              </a:solidFill>
              <a:effectLst/>
              <a:latin typeface="微软雅黑" panose="020B0503020204020204" pitchFamily="34" charset="-122"/>
              <a:ea typeface="微软雅黑" panose="020B0503020204020204" pitchFamily="34" charset="-122"/>
            </a:endParaRPr>
          </a:p>
        </p:txBody>
      </p:sp>
      <p:sp>
        <p:nvSpPr>
          <p:cNvPr id="4" name="灯片编号占位符 3">
            <a:extLst>
              <a:ext uri="{FF2B5EF4-FFF2-40B4-BE49-F238E27FC236}">
                <a16:creationId xmlns:a16="http://schemas.microsoft.com/office/drawing/2014/main" id="{7AA50586-CF11-CD60-7C0D-B06443168B27}"/>
              </a:ext>
            </a:extLst>
          </p:cNvPr>
          <p:cNvSpPr>
            <a:spLocks noGrp="1"/>
          </p:cNvSpPr>
          <p:nvPr>
            <p:ph type="sldNum" sz="quarter" idx="10"/>
          </p:nvPr>
        </p:nvSpPr>
        <p:spPr/>
        <p:txBody>
          <a:bodyPr/>
          <a:lstStyle/>
          <a:p>
            <a:fld id="{5EF711DA-82CB-44C8-99EC-9CE596A896FB}" type="slidenum">
              <a:rPr lang="zh-CN" altLang="en-US" smtClean="0"/>
              <a:pPr/>
              <a:t>24</a:t>
            </a:fld>
            <a:endParaRPr lang="zh-CN" altLang="en-US"/>
          </a:p>
        </p:txBody>
      </p:sp>
    </p:spTree>
    <p:extLst>
      <p:ext uri="{BB962C8B-B14F-4D97-AF65-F5344CB8AC3E}">
        <p14:creationId xmlns:p14="http://schemas.microsoft.com/office/powerpoint/2010/main" val="22542136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0ACF46-85A9-2550-7C40-43524ECC2A9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C2CDD60-33FD-985B-8DBF-661E34C05E5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B0F1CAC-EAEA-D75B-8A37-78680905A9F3}"/>
              </a:ext>
            </a:extLst>
          </p:cNvPr>
          <p:cNvSpPr>
            <a:spLocks noGrp="1"/>
          </p:cNvSpPr>
          <p:nvPr>
            <p:ph type="body" idx="1"/>
          </p:nvPr>
        </p:nvSpPr>
        <p:spPr/>
        <p:txBody>
          <a:bodyPr/>
          <a:lstStyle/>
          <a:p>
            <a:pPr marL="0" marR="0" lvl="0" indent="0" algn="just" defTabSz="914400" rtl="0" eaLnBrk="1" fontAlgn="auto" latinLnBrk="0" hangingPunct="1">
              <a:lnSpc>
                <a:spcPct val="150000"/>
              </a:lnSpc>
              <a:spcBef>
                <a:spcPts val="0"/>
              </a:spcBef>
              <a:spcAft>
                <a:spcPts val="0"/>
              </a:spcAft>
              <a:buClrTx/>
              <a:buSzTx/>
              <a:buFont typeface="Wingdings" panose="05000000000000000000" pitchFamily="2" charset="2"/>
              <a:buNone/>
              <a:tabLst/>
              <a:defRPr/>
            </a:pPr>
            <a:r>
              <a:rPr lang="zh-CN" altLang="en-US" dirty="0"/>
              <a:t>这是</a:t>
            </a:r>
            <a:r>
              <a:rPr lang="en-US" altLang="zh-CN" dirty="0"/>
              <a:t>MLFP</a:t>
            </a:r>
            <a:r>
              <a:rPr lang="zh-CN" altLang="en-US" dirty="0"/>
              <a:t>在磷化工全流程优化的一个应用，这篇文章投稿到了</a:t>
            </a:r>
            <a:r>
              <a:rPr lang="en-US" altLang="zh-CN" dirty="0"/>
              <a:t>IECR</a:t>
            </a:r>
            <a:r>
              <a:rPr lang="zh-CN" altLang="en-US" dirty="0"/>
              <a:t>，现在小修中。</a:t>
            </a:r>
            <a:endParaRPr lang="en-US" altLang="zh-CN" b="0" i="0" dirty="0">
              <a:solidFill>
                <a:srgbClr val="000000"/>
              </a:solidFill>
              <a:effectLst/>
              <a:latin typeface="微软雅黑" panose="020B0503020204020204" pitchFamily="34" charset="-122"/>
              <a:ea typeface="微软雅黑" panose="020B0503020204020204" pitchFamily="34" charset="-122"/>
            </a:endParaRPr>
          </a:p>
        </p:txBody>
      </p:sp>
      <p:sp>
        <p:nvSpPr>
          <p:cNvPr id="4" name="灯片编号占位符 3">
            <a:extLst>
              <a:ext uri="{FF2B5EF4-FFF2-40B4-BE49-F238E27FC236}">
                <a16:creationId xmlns:a16="http://schemas.microsoft.com/office/drawing/2014/main" id="{9AE29EC7-C8F2-ED9C-18A2-5289D714DEA6}"/>
              </a:ext>
            </a:extLst>
          </p:cNvPr>
          <p:cNvSpPr>
            <a:spLocks noGrp="1"/>
          </p:cNvSpPr>
          <p:nvPr>
            <p:ph type="sldNum" sz="quarter" idx="10"/>
          </p:nvPr>
        </p:nvSpPr>
        <p:spPr/>
        <p:txBody>
          <a:bodyPr/>
          <a:lstStyle/>
          <a:p>
            <a:fld id="{5EF711DA-82CB-44C8-99EC-9CE596A896FB}" type="slidenum">
              <a:rPr lang="zh-CN" altLang="en-US" smtClean="0"/>
              <a:pPr/>
              <a:t>25</a:t>
            </a:fld>
            <a:endParaRPr lang="zh-CN" altLang="en-US"/>
          </a:p>
        </p:txBody>
      </p:sp>
    </p:spTree>
    <p:extLst>
      <p:ext uri="{BB962C8B-B14F-4D97-AF65-F5344CB8AC3E}">
        <p14:creationId xmlns:p14="http://schemas.microsoft.com/office/powerpoint/2010/main" val="342629590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F5F71C-B367-9529-7CFB-BC26A34251F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C4AD2B3-654F-472F-9E3B-2D6B49EDDEB5}"/>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3A13FF8B-BA1C-0495-04F9-F14DB5DB84CF}"/>
              </a:ext>
            </a:extLst>
          </p:cNvPr>
          <p:cNvSpPr>
            <a:spLocks noGrp="1"/>
          </p:cNvSpPr>
          <p:nvPr>
            <p:ph type="body" idx="1"/>
          </p:nvPr>
        </p:nvSpPr>
        <p:spPr/>
        <p:txBody>
          <a:bodyPr/>
          <a:lstStyle/>
          <a:p>
            <a:pPr marL="0" marR="0" lvl="0" indent="0" algn="just" defTabSz="914400" rtl="0" eaLnBrk="1" fontAlgn="auto" latinLnBrk="0" hangingPunct="1">
              <a:lnSpc>
                <a:spcPct val="150000"/>
              </a:lnSpc>
              <a:spcBef>
                <a:spcPts val="0"/>
              </a:spcBef>
              <a:spcAft>
                <a:spcPts val="0"/>
              </a:spcAft>
              <a:buClrTx/>
              <a:buSzTx/>
              <a:buFont typeface="Wingdings" panose="05000000000000000000" pitchFamily="2" charset="2"/>
              <a:buNone/>
              <a:tabLst/>
              <a:defRPr/>
            </a:pPr>
            <a:r>
              <a:rPr lang="zh-CN" altLang="en-US" dirty="0"/>
              <a:t>最后一个是我们正在和大模型结合做的一个工作，就是通过大模型智能体实现化工过程的自动模拟、建立代理模型、优化模型，并调用我们开发的</a:t>
            </a:r>
            <a:r>
              <a:rPr lang="en-US" altLang="zh-CN" dirty="0"/>
              <a:t>MLFP</a:t>
            </a:r>
            <a:r>
              <a:rPr lang="zh-CN" altLang="en-US" dirty="0"/>
              <a:t>和</a:t>
            </a:r>
            <a:r>
              <a:rPr lang="en-US" altLang="zh-CN" dirty="0"/>
              <a:t>NUT GO</a:t>
            </a:r>
            <a:r>
              <a:rPr lang="zh-CN" altLang="en-US" dirty="0"/>
              <a:t>是实现优化。对着这方面感兴趣的老师同学也可以一起交流。</a:t>
            </a:r>
            <a:endParaRPr lang="en-US" altLang="zh-CN" b="0" i="0" dirty="0">
              <a:solidFill>
                <a:srgbClr val="000000"/>
              </a:solidFill>
              <a:effectLst/>
              <a:latin typeface="微软雅黑" panose="020B0503020204020204" pitchFamily="34" charset="-122"/>
              <a:ea typeface="微软雅黑" panose="020B0503020204020204" pitchFamily="34" charset="-122"/>
            </a:endParaRPr>
          </a:p>
        </p:txBody>
      </p:sp>
      <p:sp>
        <p:nvSpPr>
          <p:cNvPr id="4" name="灯片编号占位符 3">
            <a:extLst>
              <a:ext uri="{FF2B5EF4-FFF2-40B4-BE49-F238E27FC236}">
                <a16:creationId xmlns:a16="http://schemas.microsoft.com/office/drawing/2014/main" id="{AEAFA581-1A69-6C19-F4F9-B8DAB8B7EF9E}"/>
              </a:ext>
            </a:extLst>
          </p:cNvPr>
          <p:cNvSpPr>
            <a:spLocks noGrp="1"/>
          </p:cNvSpPr>
          <p:nvPr>
            <p:ph type="sldNum" sz="quarter" idx="10"/>
          </p:nvPr>
        </p:nvSpPr>
        <p:spPr/>
        <p:txBody>
          <a:bodyPr/>
          <a:lstStyle/>
          <a:p>
            <a:fld id="{5EF711DA-82CB-44C8-99EC-9CE596A896FB}" type="slidenum">
              <a:rPr lang="zh-CN" altLang="en-US" smtClean="0"/>
              <a:pPr/>
              <a:t>26</a:t>
            </a:fld>
            <a:endParaRPr lang="zh-CN" altLang="en-US"/>
          </a:p>
        </p:txBody>
      </p:sp>
    </p:spTree>
    <p:extLst>
      <p:ext uri="{BB962C8B-B14F-4D97-AF65-F5344CB8AC3E}">
        <p14:creationId xmlns:p14="http://schemas.microsoft.com/office/powerpoint/2010/main" val="370318202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我的汇报完毕，请各位老师批评指正。如果对我的工作感兴趣的老师同学，可以加我的联系方式一起交流学习。谢谢大家。</a:t>
            </a:r>
          </a:p>
        </p:txBody>
      </p:sp>
      <p:sp>
        <p:nvSpPr>
          <p:cNvPr id="4" name="灯片编号占位符 3"/>
          <p:cNvSpPr>
            <a:spLocks noGrp="1"/>
          </p:cNvSpPr>
          <p:nvPr>
            <p:ph type="sldNum" sz="quarter" idx="10"/>
          </p:nvPr>
        </p:nvSpPr>
        <p:spPr/>
        <p:txBody>
          <a:bodyPr/>
          <a:lstStyle/>
          <a:p>
            <a:fld id="{5EF711DA-82CB-44C8-99EC-9CE596A896FB}" type="slidenum">
              <a:rPr lang="zh-CN" altLang="en-US" smtClean="0"/>
              <a:pPr/>
              <a:t>27</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AA0EF8-3473-6EB8-702B-342E4B48C44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C6A281C-9CA8-E0C0-BCC8-AC538C36CA45}"/>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D756F25-F117-B281-632D-89FCEE06A505}"/>
              </a:ext>
            </a:extLst>
          </p:cNvPr>
          <p:cNvSpPr>
            <a:spLocks noGrp="1"/>
          </p:cNvSpPr>
          <p:nvPr>
            <p:ph type="body" idx="1"/>
          </p:nvPr>
        </p:nvSpPr>
        <p:spPr/>
        <p:txBody>
          <a:bodyPr/>
          <a:lstStyle/>
          <a:p>
            <a:r>
              <a:rPr lang="zh-CN" altLang="en-US" dirty="0"/>
              <a:t>下面我将从以下</a:t>
            </a:r>
            <a:r>
              <a:rPr lang="en-US" altLang="zh-CN" dirty="0"/>
              <a:t>5</a:t>
            </a:r>
            <a:r>
              <a:rPr lang="zh-CN" altLang="en-US" dirty="0"/>
              <a:t>个方面进行我的汇报</a:t>
            </a:r>
          </a:p>
        </p:txBody>
      </p:sp>
      <p:sp>
        <p:nvSpPr>
          <p:cNvPr id="4" name="灯片编号占位符 3">
            <a:extLst>
              <a:ext uri="{FF2B5EF4-FFF2-40B4-BE49-F238E27FC236}">
                <a16:creationId xmlns:a16="http://schemas.microsoft.com/office/drawing/2014/main" id="{7F362F0E-0A58-D5F4-338A-B44D16EAD9DF}"/>
              </a:ext>
            </a:extLst>
          </p:cNvPr>
          <p:cNvSpPr>
            <a:spLocks noGrp="1"/>
          </p:cNvSpPr>
          <p:nvPr>
            <p:ph type="sldNum" sz="quarter" idx="10"/>
          </p:nvPr>
        </p:nvSpPr>
        <p:spPr/>
        <p:txBody>
          <a:bodyPr/>
          <a:lstStyle/>
          <a:p>
            <a:fld id="{5EF711DA-82CB-44C8-99EC-9CE596A896FB}" type="slidenum">
              <a:rPr lang="zh-CN" altLang="en-US" smtClean="0"/>
              <a:pPr/>
              <a:t>3</a:t>
            </a:fld>
            <a:endParaRPr lang="zh-CN" altLang="en-US"/>
          </a:p>
        </p:txBody>
      </p:sp>
    </p:spTree>
    <p:extLst>
      <p:ext uri="{BB962C8B-B14F-4D97-AF65-F5344CB8AC3E}">
        <p14:creationId xmlns:p14="http://schemas.microsoft.com/office/powerpoint/2010/main" val="30505362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D28E62-74FA-3D38-923D-CA679B7C9D7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F39EA31-6684-AA77-52D3-CB8478CB0E5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1357D31-FC64-55B7-025B-0DA191EEC290}"/>
              </a:ext>
            </a:extLst>
          </p:cNvPr>
          <p:cNvSpPr>
            <a:spLocks noGrp="1"/>
          </p:cNvSpPr>
          <p:nvPr>
            <p:ph type="body" idx="1"/>
          </p:nvPr>
        </p:nvSpPr>
        <p:spPr/>
        <p:txBody>
          <a:bodyPr/>
          <a:lstStyle/>
          <a:p>
            <a:pPr marL="0" marR="0" lvl="0" indent="0" algn="just" defTabSz="914400" rtl="0" eaLnBrk="1" fontAlgn="auto" latinLnBrk="0" hangingPunct="1">
              <a:lnSpc>
                <a:spcPct val="150000"/>
              </a:lnSpc>
              <a:spcBef>
                <a:spcPts val="0"/>
              </a:spcBef>
              <a:spcAft>
                <a:spcPts val="0"/>
              </a:spcAft>
              <a:buClrTx/>
              <a:buSzTx/>
              <a:buFont typeface="Wingdings" panose="05000000000000000000" pitchFamily="2" charset="2"/>
              <a:buNone/>
              <a:tabLst/>
              <a:defRPr/>
            </a:pPr>
            <a:r>
              <a:rPr lang="zh-CN" altLang="en-US" dirty="0"/>
              <a:t>在化学化工设计、优化问题中存在一类黑盒系统，他们代数表达式未知或者机理复杂不能用代数式描述，比如分子与材料之间的构效关系、复杂的生化反应网络等等，又或者虽然知道他们的代数式，但是求解开销很大，比如</a:t>
            </a:r>
            <a:r>
              <a:rPr lang="en-US" altLang="zh-CN" dirty="0"/>
              <a:t>CFD</a:t>
            </a:r>
            <a:r>
              <a:rPr lang="zh-CN" altLang="en-US" dirty="0"/>
              <a:t>或者流程模拟，这样的函数我们称为黑盒函数，而含有黑河函数的优化问题就成为黑盒优化问题。由于这种黑盒特性使得全局优化非常困难。那么今天我要介绍的算法就是针对这种</a:t>
            </a:r>
            <a:r>
              <a:rPr lang="en-US" altLang="zh-CN" dirty="0"/>
              <a:t>NLP</a:t>
            </a:r>
            <a:r>
              <a:rPr lang="zh-CN" altLang="en-US" dirty="0"/>
              <a:t>黑盒问题的全局优化算法。</a:t>
            </a:r>
            <a:endParaRPr lang="en-US" altLang="zh-CN" b="0" i="0" dirty="0">
              <a:solidFill>
                <a:srgbClr val="000000"/>
              </a:solidFill>
              <a:effectLst/>
              <a:latin typeface="微软雅黑" panose="020B0503020204020204" pitchFamily="34" charset="-122"/>
              <a:ea typeface="微软雅黑" panose="020B0503020204020204" pitchFamily="34" charset="-122"/>
            </a:endParaRPr>
          </a:p>
        </p:txBody>
      </p:sp>
      <p:sp>
        <p:nvSpPr>
          <p:cNvPr id="4" name="灯片编号占位符 3">
            <a:extLst>
              <a:ext uri="{FF2B5EF4-FFF2-40B4-BE49-F238E27FC236}">
                <a16:creationId xmlns:a16="http://schemas.microsoft.com/office/drawing/2014/main" id="{516F316F-5F33-F8AA-8375-6375553CCB62}"/>
              </a:ext>
            </a:extLst>
          </p:cNvPr>
          <p:cNvSpPr>
            <a:spLocks noGrp="1"/>
          </p:cNvSpPr>
          <p:nvPr>
            <p:ph type="sldNum" sz="quarter" idx="10"/>
          </p:nvPr>
        </p:nvSpPr>
        <p:spPr/>
        <p:txBody>
          <a:bodyPr/>
          <a:lstStyle/>
          <a:p>
            <a:fld id="{5EF711DA-82CB-44C8-99EC-9CE596A896FB}" type="slidenum">
              <a:rPr lang="zh-CN" altLang="en-US" smtClean="0"/>
              <a:pPr/>
              <a:t>4</a:t>
            </a:fld>
            <a:endParaRPr lang="zh-CN" altLang="en-US"/>
          </a:p>
        </p:txBody>
      </p:sp>
    </p:spTree>
    <p:extLst>
      <p:ext uri="{BB962C8B-B14F-4D97-AF65-F5344CB8AC3E}">
        <p14:creationId xmlns:p14="http://schemas.microsoft.com/office/powerpoint/2010/main" val="41887548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NLP</a:t>
            </a:r>
            <a:r>
              <a:rPr lang="zh-CN" altLang="en-US" dirty="0"/>
              <a:t>的全局优化算法起源于上世纪</a:t>
            </a:r>
            <a:r>
              <a:rPr lang="en-US" altLang="zh-CN" dirty="0"/>
              <a:t>70</a:t>
            </a:r>
            <a:r>
              <a:rPr lang="zh-CN" altLang="en-US" dirty="0"/>
              <a:t>年代，主要就是基于空间分支定界算法。近年来随着人工智能技术的发展，越来越多学者使用机器学习方法与分支定界结合，用于求解黑盒优化问题。那我们的算法也是基于空间分支定界，并引入机器学习方法对算法进行改进，以广泛适用于化工过程当中的常见的黑盒优化问题。</a:t>
            </a:r>
          </a:p>
        </p:txBody>
      </p:sp>
      <p:sp>
        <p:nvSpPr>
          <p:cNvPr id="4" name="灯片编号占位符 3"/>
          <p:cNvSpPr>
            <a:spLocks noGrp="1"/>
          </p:cNvSpPr>
          <p:nvPr>
            <p:ph type="sldNum" sz="quarter" idx="5"/>
          </p:nvPr>
        </p:nvSpPr>
        <p:spPr/>
        <p:txBody>
          <a:bodyPr/>
          <a:lstStyle/>
          <a:p>
            <a:fld id="{5EF711DA-82CB-44C8-99EC-9CE596A896FB}" type="slidenum">
              <a:rPr lang="zh-CN" altLang="en-US" smtClean="0"/>
              <a:pPr/>
              <a:t>5</a:t>
            </a:fld>
            <a:endParaRPr lang="zh-CN" altLang="en-US"/>
          </a:p>
        </p:txBody>
      </p:sp>
    </p:spTree>
    <p:extLst>
      <p:ext uri="{BB962C8B-B14F-4D97-AF65-F5344CB8AC3E}">
        <p14:creationId xmlns:p14="http://schemas.microsoft.com/office/powerpoint/2010/main" val="24640723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A678FD-54B1-52B9-4035-2706471FCD4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FB13B96-C485-B43F-B9AB-0D3DC901E863}"/>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264C37F-B74F-733F-1BEE-5F718A6611F8}"/>
              </a:ext>
            </a:extLst>
          </p:cNvPr>
          <p:cNvSpPr>
            <a:spLocks noGrp="1"/>
          </p:cNvSpPr>
          <p:nvPr>
            <p:ph type="body" idx="1"/>
          </p:nvPr>
        </p:nvSpPr>
        <p:spPr/>
        <p:txBody>
          <a:bodyPr/>
          <a:lstStyle/>
          <a:p>
            <a:r>
              <a:rPr lang="zh-CN" altLang="en-US" dirty="0"/>
              <a:t>下面我将从以下</a:t>
            </a:r>
            <a:r>
              <a:rPr lang="en-US" altLang="zh-CN" dirty="0"/>
              <a:t>5</a:t>
            </a:r>
            <a:r>
              <a:rPr lang="zh-CN" altLang="en-US" dirty="0"/>
              <a:t>个方面进行我的汇报</a:t>
            </a:r>
          </a:p>
        </p:txBody>
      </p:sp>
      <p:sp>
        <p:nvSpPr>
          <p:cNvPr id="4" name="灯片编号占位符 3">
            <a:extLst>
              <a:ext uri="{FF2B5EF4-FFF2-40B4-BE49-F238E27FC236}">
                <a16:creationId xmlns:a16="http://schemas.microsoft.com/office/drawing/2014/main" id="{0DB877ED-501F-E1D9-DAAD-128BB761A333}"/>
              </a:ext>
            </a:extLst>
          </p:cNvPr>
          <p:cNvSpPr>
            <a:spLocks noGrp="1"/>
          </p:cNvSpPr>
          <p:nvPr>
            <p:ph type="sldNum" sz="quarter" idx="10"/>
          </p:nvPr>
        </p:nvSpPr>
        <p:spPr/>
        <p:txBody>
          <a:bodyPr/>
          <a:lstStyle/>
          <a:p>
            <a:fld id="{5EF711DA-82CB-44C8-99EC-9CE596A896FB}" type="slidenum">
              <a:rPr lang="zh-CN" altLang="en-US" smtClean="0"/>
              <a:pPr/>
              <a:t>6</a:t>
            </a:fld>
            <a:endParaRPr lang="zh-CN" altLang="en-US"/>
          </a:p>
        </p:txBody>
      </p:sp>
    </p:spTree>
    <p:extLst>
      <p:ext uri="{BB962C8B-B14F-4D97-AF65-F5344CB8AC3E}">
        <p14:creationId xmlns:p14="http://schemas.microsoft.com/office/powerpoint/2010/main" val="4290338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94B635-33ED-DBE2-4FD1-884623F5480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CAD2F90-2D59-965A-E47C-7114E412084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31E33811-9B79-BCF5-068E-9F3ED07874AD}"/>
              </a:ext>
            </a:extLst>
          </p:cNvPr>
          <p:cNvSpPr>
            <a:spLocks noGrp="1"/>
          </p:cNvSpPr>
          <p:nvPr>
            <p:ph type="body" idx="1"/>
          </p:nvPr>
        </p:nvSpPr>
        <p:spPr/>
        <p:txBody>
          <a:bodyPr/>
          <a:lstStyle/>
          <a:p>
            <a:r>
              <a:rPr lang="zh-CN" altLang="en-US" dirty="0"/>
              <a:t>下面我简要介绍下空间分支定界算法。如右上图所示，如果我们对一个非凸函数，使用算法求最小值，可能只能收敛到某个局部最优。分支定界算法思想就是将原始的非凸问题分割成不同的子区域求解。那么我如何知道是否在子区域求解到最优呢？在每个在区域中的原始的解就作为上届，然后构造一个凸低估器从下方包裹住原函数，然后求凸低估器的最小值作为下届，当子区域的上下界重合时就说明求解到了全局最优，如果不重合，就再将子区域进行分割然后求解。那么同理，对整个定义域来说，当上下界一致了就说明找到了原函数的全局最优。</a:t>
            </a:r>
            <a:endParaRPr lang="en-US" altLang="zh-CN" dirty="0"/>
          </a:p>
        </p:txBody>
      </p:sp>
      <p:sp>
        <p:nvSpPr>
          <p:cNvPr id="4" name="灯片编号占位符 3">
            <a:extLst>
              <a:ext uri="{FF2B5EF4-FFF2-40B4-BE49-F238E27FC236}">
                <a16:creationId xmlns:a16="http://schemas.microsoft.com/office/drawing/2014/main" id="{9EEB0AC8-B49A-BFEC-86F1-8985D18B743F}"/>
              </a:ext>
            </a:extLst>
          </p:cNvPr>
          <p:cNvSpPr>
            <a:spLocks noGrp="1"/>
          </p:cNvSpPr>
          <p:nvPr>
            <p:ph type="sldNum" sz="quarter" idx="5"/>
          </p:nvPr>
        </p:nvSpPr>
        <p:spPr/>
        <p:txBody>
          <a:bodyPr/>
          <a:lstStyle/>
          <a:p>
            <a:fld id="{5EF711DA-82CB-44C8-99EC-9CE596A896FB}" type="slidenum">
              <a:rPr lang="zh-CN" altLang="en-US" smtClean="0"/>
              <a:pPr/>
              <a:t>7</a:t>
            </a:fld>
            <a:endParaRPr lang="zh-CN" altLang="en-US"/>
          </a:p>
        </p:txBody>
      </p:sp>
    </p:spTree>
    <p:extLst>
      <p:ext uri="{BB962C8B-B14F-4D97-AF65-F5344CB8AC3E}">
        <p14:creationId xmlns:p14="http://schemas.microsoft.com/office/powerpoint/2010/main" val="41538544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AF3BAC-96F9-E314-EFB2-4A59D712B7E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71587CA-36CC-8732-549B-A29173768E4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384CB302-39AB-7A84-EBF2-7E50EF85F9FF}"/>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那么对于有明确表达式的函数我们可以通过其函数性质构造凸低估器，但是对于黑盒函数，由于我们不知道他的代数形式，只能通过采样的方法构造数据驱动的凸低估。最新的文献中，使用了一个凸二次函数作为低估器。但是由于他们是通过求解线性规划问题得到最优参数，当子区域样本点很少的时候，这个二次函数可能会在原函数的上方。</a:t>
            </a:r>
          </a:p>
        </p:txBody>
      </p:sp>
      <p:sp>
        <p:nvSpPr>
          <p:cNvPr id="4" name="灯片编号占位符 3">
            <a:extLst>
              <a:ext uri="{FF2B5EF4-FFF2-40B4-BE49-F238E27FC236}">
                <a16:creationId xmlns:a16="http://schemas.microsoft.com/office/drawing/2014/main" id="{7A7C3F28-F83E-9CB5-9253-A94B60298FD9}"/>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BEE1D6-7694-48E4-A154-ABB36ABC85A5}"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8753294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41B954-D27D-5D77-FC29-88CF431186B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B06286A-7FC9-7EF4-D927-E449CF85F57C}"/>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20258-985C-9627-65CB-F9927FA47374}"/>
              </a:ext>
            </a:extLst>
          </p:cNvPr>
          <p:cNvSpPr>
            <a:spLocks noGrp="1"/>
          </p:cNvSpPr>
          <p:nvPr>
            <p:ph type="body" idx="1"/>
          </p:nvPr>
        </p:nvSpPr>
        <p:spPr/>
        <p:txBody>
          <a:bodyPr/>
          <a:lstStyle/>
          <a:p>
            <a:pPr marL="0" marR="0" lvl="0" indent="0" algn="just" defTabSz="914400" rtl="0" eaLnBrk="1" fontAlgn="auto" latinLnBrk="0" hangingPunct="1">
              <a:lnSpc>
                <a:spcPct val="150000"/>
              </a:lnSpc>
              <a:spcBef>
                <a:spcPts val="0"/>
              </a:spcBef>
              <a:spcAft>
                <a:spcPts val="0"/>
              </a:spcAft>
              <a:buClrTx/>
              <a:buSzTx/>
              <a:buFont typeface="Wingdings" panose="05000000000000000000" pitchFamily="2" charset="2"/>
              <a:buNone/>
              <a:tabLst/>
              <a:defRPr/>
            </a:pPr>
            <a:r>
              <a:rPr lang="zh-CN" altLang="en-US" b="0" i="0" dirty="0">
                <a:solidFill>
                  <a:srgbClr val="000000"/>
                </a:solidFill>
                <a:effectLst/>
                <a:latin typeface="微软雅黑" panose="020B0503020204020204" pitchFamily="34" charset="-122"/>
                <a:ea typeface="微软雅黑" panose="020B0503020204020204" pitchFamily="34" charset="-122"/>
              </a:rPr>
              <a:t>那么</a:t>
            </a:r>
            <a:r>
              <a:rPr lang="en-US" altLang="zh-CN" b="0" i="0" dirty="0" err="1">
                <a:solidFill>
                  <a:srgbClr val="000000"/>
                </a:solidFill>
                <a:effectLst/>
                <a:latin typeface="微软雅黑" panose="020B0503020204020204" pitchFamily="34" charset="-122"/>
                <a:ea typeface="微软雅黑" panose="020B0503020204020204" pitchFamily="34" charset="-122"/>
              </a:rPr>
              <a:t>fani</a:t>
            </a:r>
            <a:r>
              <a:rPr lang="zh-CN" altLang="en-US" b="0" i="0" dirty="0">
                <a:solidFill>
                  <a:srgbClr val="000000"/>
                </a:solidFill>
                <a:effectLst/>
                <a:latin typeface="微软雅黑" panose="020B0503020204020204" pitchFamily="34" charset="-122"/>
                <a:ea typeface="微软雅黑" panose="020B0503020204020204" pitchFamily="34" charset="-122"/>
              </a:rPr>
              <a:t>他们使用多保真样本来构建一个更保守的低估器。我们都知道代理模型的预测值可能高于原函数也可能低于原函数，因此使用了多保真数据有利于构建一个更保守的凸低估器。</a:t>
            </a:r>
          </a:p>
        </p:txBody>
      </p:sp>
      <p:sp>
        <p:nvSpPr>
          <p:cNvPr id="4" name="灯片编号占位符 3">
            <a:extLst>
              <a:ext uri="{FF2B5EF4-FFF2-40B4-BE49-F238E27FC236}">
                <a16:creationId xmlns:a16="http://schemas.microsoft.com/office/drawing/2014/main" id="{CE78944F-DDD9-0404-E6A0-59D16D9BE418}"/>
              </a:ext>
            </a:extLst>
          </p:cNvPr>
          <p:cNvSpPr>
            <a:spLocks noGrp="1"/>
          </p:cNvSpPr>
          <p:nvPr>
            <p:ph type="sldNum" sz="quarter" idx="10"/>
          </p:nvPr>
        </p:nvSpPr>
        <p:spPr/>
        <p:txBody>
          <a:bodyPr/>
          <a:lstStyle/>
          <a:p>
            <a:fld id="{5EF711DA-82CB-44C8-99EC-9CE596A896FB}" type="slidenum">
              <a:rPr lang="zh-CN" altLang="en-US" smtClean="0"/>
              <a:pPr/>
              <a:t>9</a:t>
            </a:fld>
            <a:endParaRPr lang="zh-CN" altLang="en-US"/>
          </a:p>
        </p:txBody>
      </p:sp>
    </p:spTree>
    <p:extLst>
      <p:ext uri="{BB962C8B-B14F-4D97-AF65-F5344CB8AC3E}">
        <p14:creationId xmlns:p14="http://schemas.microsoft.com/office/powerpoint/2010/main" val="40004329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88E7E750-A0FE-4339-9525-2EDE20103CB5}" type="datetime1">
              <a:rPr lang="zh-CN" altLang="en-US" smtClean="0"/>
              <a:pPr/>
              <a:t>2025/12/17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A8537B7A-7510-410A-AA53-45D600DA0276}" type="slidenum">
              <a:rPr lang="zh-CN" altLang="en-US" smtClean="0"/>
              <a:pPr/>
              <a:t>‹#›</a:t>
            </a:fld>
            <a:endParaRPr lang="zh-CN" altLang="en-US"/>
          </a:p>
        </p:txBody>
      </p:sp>
    </p:spTree>
    <p:extLst>
      <p:ext uri="{BB962C8B-B14F-4D97-AF65-F5344CB8AC3E}">
        <p14:creationId xmlns:p14="http://schemas.microsoft.com/office/powerpoint/2010/main" val="874689674"/>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88E7E750-A0FE-4339-9525-2EDE20103CB5}" type="datetime1">
              <a:rPr lang="zh-CN" altLang="en-US" smtClean="0"/>
              <a:pPr/>
              <a:t>2025/12/17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A8537B7A-7510-410A-AA53-45D600DA0276}" type="slidenum">
              <a:rPr lang="zh-CN" altLang="en-US" smtClean="0"/>
              <a:pPr/>
              <a:t>‹#›</a:t>
            </a:fld>
            <a:endParaRPr lang="zh-CN" altLang="en-US"/>
          </a:p>
        </p:txBody>
      </p:sp>
    </p:spTree>
    <p:extLst>
      <p:ext uri="{BB962C8B-B14F-4D97-AF65-F5344CB8AC3E}">
        <p14:creationId xmlns:p14="http://schemas.microsoft.com/office/powerpoint/2010/main" val="1232171151"/>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88E7E750-A0FE-4339-9525-2EDE20103CB5}" type="datetime1">
              <a:rPr lang="zh-CN" altLang="en-US" smtClean="0"/>
              <a:pPr/>
              <a:t>2025/12/17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A8537B7A-7510-410A-AA53-45D600DA0276}" type="slidenum">
              <a:rPr lang="zh-CN" altLang="en-US" smtClean="0"/>
              <a:pPr/>
              <a:t>‹#›</a:t>
            </a:fld>
            <a:endParaRPr lang="zh-CN" altLang="en-US"/>
          </a:p>
        </p:txBody>
      </p:sp>
    </p:spTree>
    <p:extLst>
      <p:ext uri="{BB962C8B-B14F-4D97-AF65-F5344CB8AC3E}">
        <p14:creationId xmlns:p14="http://schemas.microsoft.com/office/powerpoint/2010/main" val="2621328097"/>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1_空白">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8E0716F2-8EE1-44C1-AC0B-4371828B5C7D}" type="datetime1">
              <a:rPr lang="zh-CN" altLang="en-US" smtClean="0"/>
              <a:pPr/>
              <a:t>2025/12/17</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A8537B7A-7510-410A-AA53-45D600DA0276}" type="slidenum">
              <a:rPr lang="zh-CN" altLang="en-US" smtClean="0"/>
              <a:pPr/>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88E7E750-A0FE-4339-9525-2EDE20103CB5}" type="datetime1">
              <a:rPr lang="zh-CN" altLang="en-US" smtClean="0"/>
              <a:pPr/>
              <a:t>2025/12/17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A8537B7A-7510-410A-AA53-45D600DA0276}" type="slidenum">
              <a:rPr lang="zh-CN" altLang="en-US" smtClean="0"/>
              <a:pPr/>
              <a:t>‹#›</a:t>
            </a:fld>
            <a:endParaRPr lang="zh-CN" altLang="en-US"/>
          </a:p>
        </p:txBody>
      </p:sp>
    </p:spTree>
    <p:extLst>
      <p:ext uri="{BB962C8B-B14F-4D97-AF65-F5344CB8AC3E}">
        <p14:creationId xmlns:p14="http://schemas.microsoft.com/office/powerpoint/2010/main" val="3676617281"/>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88E7E750-A0FE-4339-9525-2EDE20103CB5}" type="datetime1">
              <a:rPr lang="zh-CN" altLang="en-US" smtClean="0"/>
              <a:pPr/>
              <a:t>2025/12/17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A8537B7A-7510-410A-AA53-45D600DA0276}" type="slidenum">
              <a:rPr lang="zh-CN" altLang="en-US" smtClean="0"/>
              <a:pPr/>
              <a:t>‹#›</a:t>
            </a:fld>
            <a:endParaRPr lang="zh-CN" altLang="en-US"/>
          </a:p>
        </p:txBody>
      </p:sp>
    </p:spTree>
    <p:extLst>
      <p:ext uri="{BB962C8B-B14F-4D97-AF65-F5344CB8AC3E}">
        <p14:creationId xmlns:p14="http://schemas.microsoft.com/office/powerpoint/2010/main" val="4082172243"/>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88E7E750-A0FE-4339-9525-2EDE20103CB5}" type="datetime1">
              <a:rPr lang="zh-CN" altLang="en-US" smtClean="0"/>
              <a:pPr/>
              <a:t>2025/12/17</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A8537B7A-7510-410A-AA53-45D600DA0276}" type="slidenum">
              <a:rPr lang="zh-CN" altLang="en-US" smtClean="0"/>
              <a:pPr/>
              <a:t>‹#›</a:t>
            </a:fld>
            <a:endParaRPr lang="zh-CN" altLang="en-US"/>
          </a:p>
        </p:txBody>
      </p:sp>
    </p:spTree>
    <p:extLst>
      <p:ext uri="{BB962C8B-B14F-4D97-AF65-F5344CB8AC3E}">
        <p14:creationId xmlns:p14="http://schemas.microsoft.com/office/powerpoint/2010/main" val="1663889311"/>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88E7E750-A0FE-4339-9525-2EDE20103CB5}" type="datetime1">
              <a:rPr lang="zh-CN" altLang="en-US" smtClean="0"/>
              <a:pPr/>
              <a:t>2025/12/17</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A8537B7A-7510-410A-AA53-45D600DA0276}" type="slidenum">
              <a:rPr lang="zh-CN" altLang="en-US" smtClean="0"/>
              <a:pPr/>
              <a:t>‹#›</a:t>
            </a:fld>
            <a:endParaRPr lang="zh-CN" altLang="en-US"/>
          </a:p>
        </p:txBody>
      </p:sp>
    </p:spTree>
    <p:extLst>
      <p:ext uri="{BB962C8B-B14F-4D97-AF65-F5344CB8AC3E}">
        <p14:creationId xmlns:p14="http://schemas.microsoft.com/office/powerpoint/2010/main" val="4222264424"/>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88E7E750-A0FE-4339-9525-2EDE20103CB5}" type="datetime1">
              <a:rPr lang="zh-CN" altLang="en-US" smtClean="0"/>
              <a:pPr/>
              <a:t>2025/12/17</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A8537B7A-7510-410A-AA53-45D600DA0276}" type="slidenum">
              <a:rPr lang="zh-CN" altLang="en-US" smtClean="0"/>
              <a:pPr/>
              <a:t>‹#›</a:t>
            </a:fld>
            <a:endParaRPr lang="zh-CN" altLang="en-US"/>
          </a:p>
        </p:txBody>
      </p:sp>
    </p:spTree>
    <p:extLst>
      <p:ext uri="{BB962C8B-B14F-4D97-AF65-F5344CB8AC3E}">
        <p14:creationId xmlns:p14="http://schemas.microsoft.com/office/powerpoint/2010/main" val="1333818634"/>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E0716F2-8EE1-44C1-AC0B-4371828B5C7D}" type="datetime1">
              <a:rPr lang="zh-CN" altLang="en-US" smtClean="0"/>
              <a:pPr/>
              <a:t>2025/12/17</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A8537B7A-7510-410A-AA53-45D600DA0276}" type="slidenum">
              <a:rPr lang="zh-CN" altLang="en-US" smtClean="0"/>
              <a:pPr/>
              <a:t>‹#›</a:t>
            </a:fld>
            <a:endParaRPr lang="zh-CN" altLang="en-US"/>
          </a:p>
        </p:txBody>
      </p:sp>
    </p:spTree>
    <p:extLst>
      <p:ext uri="{BB962C8B-B14F-4D97-AF65-F5344CB8AC3E}">
        <p14:creationId xmlns:p14="http://schemas.microsoft.com/office/powerpoint/2010/main" val="10041066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88E7E750-A0FE-4339-9525-2EDE20103CB5}" type="datetime1">
              <a:rPr lang="zh-CN" altLang="en-US" smtClean="0"/>
              <a:pPr/>
              <a:t>2025/12/17</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A8537B7A-7510-410A-AA53-45D600DA0276}" type="slidenum">
              <a:rPr lang="zh-CN" altLang="en-US" smtClean="0"/>
              <a:pPr/>
              <a:t>‹#›</a:t>
            </a:fld>
            <a:endParaRPr lang="zh-CN" altLang="en-US"/>
          </a:p>
        </p:txBody>
      </p:sp>
    </p:spTree>
    <p:extLst>
      <p:ext uri="{BB962C8B-B14F-4D97-AF65-F5344CB8AC3E}">
        <p14:creationId xmlns:p14="http://schemas.microsoft.com/office/powerpoint/2010/main" val="834808896"/>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88E7E750-A0FE-4339-9525-2EDE20103CB5}" type="datetime1">
              <a:rPr lang="zh-CN" altLang="en-US" smtClean="0"/>
              <a:pPr/>
              <a:t>2025/12/17</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A8537B7A-7510-410A-AA53-45D600DA0276}" type="slidenum">
              <a:rPr lang="zh-CN" altLang="en-US" smtClean="0"/>
              <a:pPr/>
              <a:t>‹#›</a:t>
            </a:fld>
            <a:endParaRPr lang="zh-CN" altLang="en-US"/>
          </a:p>
        </p:txBody>
      </p:sp>
    </p:spTree>
    <p:extLst>
      <p:ext uri="{BB962C8B-B14F-4D97-AF65-F5344CB8AC3E}">
        <p14:creationId xmlns:p14="http://schemas.microsoft.com/office/powerpoint/2010/main" val="3318757042"/>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8E7E750-A0FE-4339-9525-2EDE20103CB5}" type="datetime1">
              <a:rPr lang="zh-CN" altLang="en-US" smtClean="0"/>
              <a:pPr/>
              <a:t>2025/12/17</a:t>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8537B7A-7510-410A-AA53-45D600DA0276}" type="slidenum">
              <a:rPr lang="zh-CN" altLang="en-US" smtClean="0"/>
              <a:pPr/>
              <a:t>‹#›</a:t>
            </a:fld>
            <a:endParaRPr lang="zh-CN" altLang="en-US"/>
          </a:p>
        </p:txBody>
      </p:sp>
      <p:sp>
        <p:nvSpPr>
          <p:cNvPr id="7" name="矩形 6">
            <a:extLst>
              <a:ext uri="{FF2B5EF4-FFF2-40B4-BE49-F238E27FC236}">
                <a16:creationId xmlns:a16="http://schemas.microsoft.com/office/drawing/2014/main" id="{8C6F3AC8-99DA-905E-6D0F-6777889E83A5}"/>
              </a:ext>
            </a:extLst>
          </p:cNvPr>
          <p:cNvSpPr/>
          <p:nvPr userDrawn="1"/>
        </p:nvSpPr>
        <p:spPr>
          <a:xfrm>
            <a:off x="0" y="0"/>
            <a:ext cx="121920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920611304"/>
      </p:ext>
    </p:extLst>
  </p:cSld>
  <p:clrMap bg1="lt1" tx1="dk1" bg2="lt2" tx2="dk2" accent1="accent1" accent2="accent2" accent3="accent3" accent4="accent4" accent5="accent5" accent6="accent6" hlink="hlink" folHlink="folHlink"/>
  <p:sldLayoutIdLst>
    <p:sldLayoutId id="2147483653" r:id="rId1"/>
    <p:sldLayoutId id="2147483654" r:id="rId2"/>
    <p:sldLayoutId id="2147483655" r:id="rId3"/>
    <p:sldLayoutId id="2147483656" r:id="rId4"/>
    <p:sldLayoutId id="2147483657" r:id="rId5"/>
    <p:sldLayoutId id="2147483658" r:id="rId6"/>
    <p:sldLayoutId id="2147483659" r:id="rId7"/>
    <p:sldLayoutId id="2147483660" r:id="rId8"/>
    <p:sldLayoutId id="2147483661" r:id="rId9"/>
    <p:sldLayoutId id="2147483662" r:id="rId10"/>
    <p:sldLayoutId id="2147483663" r:id="rId11"/>
    <p:sldLayoutId id="2147483649"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13.wmf"/><Relationship Id="rId5" Type="http://schemas.openxmlformats.org/officeDocument/2006/relationships/oleObject" Target="../embeddings/oleObject1.bin"/><Relationship Id="rId4" Type="http://schemas.openxmlformats.org/officeDocument/2006/relationships/image" Target="../media/image29.wmf"/></Relationships>
</file>

<file path=ppt/slides/_rels/slide1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37.png"/><Relationship Id="rId4" Type="http://schemas.openxmlformats.org/officeDocument/2006/relationships/image" Target="../media/image36.png"/></Relationships>
</file>

<file path=ppt/slides/_rels/slide13.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14.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65.png"/><Relationship Id="rId4" Type="http://schemas.openxmlformats.org/officeDocument/2006/relationships/image" Target="../media/image43.png"/></Relationships>
</file>

<file path=ppt/slides/_rels/slide15.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openxmlformats.org/officeDocument/2006/relationships/image" Target="../media/image67.png"/><Relationship Id="rId4" Type="http://schemas.openxmlformats.org/officeDocument/2006/relationships/image" Target="../media/image66.png"/></Relationships>
</file>

<file path=ppt/slides/_rels/slide16.xml.rels><?xml version="1.0" encoding="UTF-8" standalone="yes"?>
<Relationships xmlns="http://schemas.openxmlformats.org/package/2006/relationships"><Relationship Id="rId8" Type="http://schemas.openxmlformats.org/officeDocument/2006/relationships/image" Target="../media/image48.png"/><Relationship Id="rId13" Type="http://schemas.openxmlformats.org/officeDocument/2006/relationships/image" Target="../media/image53.png"/><Relationship Id="rId18" Type="http://schemas.openxmlformats.org/officeDocument/2006/relationships/image" Target="../media/image58.svg"/><Relationship Id="rId3" Type="http://schemas.openxmlformats.org/officeDocument/2006/relationships/image" Target="../media/image430.png"/><Relationship Id="rId21" Type="http://schemas.openxmlformats.org/officeDocument/2006/relationships/image" Target="../media/image61.png"/><Relationship Id="rId7" Type="http://schemas.openxmlformats.org/officeDocument/2006/relationships/image" Target="../media/image47.png"/><Relationship Id="rId12" Type="http://schemas.openxmlformats.org/officeDocument/2006/relationships/image" Target="../media/image52.png"/><Relationship Id="rId17" Type="http://schemas.openxmlformats.org/officeDocument/2006/relationships/image" Target="../media/image57.png"/><Relationship Id="rId2" Type="http://schemas.openxmlformats.org/officeDocument/2006/relationships/notesSlide" Target="../notesSlides/notesSlide16.xml"/><Relationship Id="rId16" Type="http://schemas.openxmlformats.org/officeDocument/2006/relationships/image" Target="../media/image56.svg"/><Relationship Id="rId20" Type="http://schemas.openxmlformats.org/officeDocument/2006/relationships/image" Target="../media/image60.svg"/><Relationship Id="rId1" Type="http://schemas.openxmlformats.org/officeDocument/2006/relationships/slideLayout" Target="../slideLayouts/slideLayout7.xml"/><Relationship Id="rId6" Type="http://schemas.openxmlformats.org/officeDocument/2006/relationships/image" Target="../media/image46.png"/><Relationship Id="rId11" Type="http://schemas.openxmlformats.org/officeDocument/2006/relationships/image" Target="../media/image51.png"/><Relationship Id="rId5" Type="http://schemas.openxmlformats.org/officeDocument/2006/relationships/image" Target="../media/image45.png"/><Relationship Id="rId15" Type="http://schemas.openxmlformats.org/officeDocument/2006/relationships/image" Target="../media/image55.png"/><Relationship Id="rId10" Type="http://schemas.openxmlformats.org/officeDocument/2006/relationships/image" Target="../media/image50.png"/><Relationship Id="rId19" Type="http://schemas.openxmlformats.org/officeDocument/2006/relationships/image" Target="../media/image59.png"/><Relationship Id="rId4" Type="http://schemas.openxmlformats.org/officeDocument/2006/relationships/image" Target="../media/image44.png"/><Relationship Id="rId9" Type="http://schemas.openxmlformats.org/officeDocument/2006/relationships/image" Target="../media/image49.png"/><Relationship Id="rId14" Type="http://schemas.openxmlformats.org/officeDocument/2006/relationships/image" Target="../media/image54.svg"/><Relationship Id="rId22" Type="http://schemas.openxmlformats.org/officeDocument/2006/relationships/image" Target="../media/image62.svg"/></Relationships>
</file>

<file path=ppt/slides/_rels/slide17.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63.png"/><Relationship Id="rId7" Type="http://schemas.openxmlformats.org/officeDocument/2006/relationships/image" Target="../media/image63.emf"/><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70.png"/><Relationship Id="rId5" Type="http://schemas.openxmlformats.org/officeDocument/2006/relationships/image" Target="../media/image441.png"/></Relationships>
</file>

<file path=ppt/slides/_rels/slide1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720.pn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461.png"/><Relationship Id="rId7" Type="http://schemas.openxmlformats.org/officeDocument/2006/relationships/image" Target="../media/image68.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490.png"/><Relationship Id="rId5" Type="http://schemas.openxmlformats.org/officeDocument/2006/relationships/image" Target="../media/image480.png"/><Relationship Id="rId4" Type="http://schemas.openxmlformats.org/officeDocument/2006/relationships/image" Target="../media/image471.png"/></Relationships>
</file>

<file path=ppt/slides/_rels/slide21.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461.png"/><Relationship Id="rId7" Type="http://schemas.openxmlformats.org/officeDocument/2006/relationships/image" Target="../media/image550.pn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2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58.png"/></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78.tiff"/><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hyperlink" Target="https://github.com/ZixuanChang/MLSQP" TargetMode="External"/><Relationship Id="rId4" Type="http://schemas.openxmlformats.org/officeDocument/2006/relationships/hyperlink" Target="http://arxiv.org/abs/2501.17495"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79.tiff"/><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8" Type="http://schemas.openxmlformats.org/officeDocument/2006/relationships/image" Target="../media/image85.svg"/><Relationship Id="rId13" Type="http://schemas.openxmlformats.org/officeDocument/2006/relationships/image" Target="../media/image12.png"/><Relationship Id="rId3" Type="http://schemas.openxmlformats.org/officeDocument/2006/relationships/image" Target="../media/image80.jpeg"/><Relationship Id="rId7" Type="http://schemas.openxmlformats.org/officeDocument/2006/relationships/image" Target="../media/image84.png"/><Relationship Id="rId12" Type="http://schemas.openxmlformats.org/officeDocument/2006/relationships/image" Target="../media/image89.png"/><Relationship Id="rId2" Type="http://schemas.openxmlformats.org/officeDocument/2006/relationships/notesSlide" Target="../notesSlides/notesSlide26.xml"/><Relationship Id="rId1" Type="http://schemas.openxmlformats.org/officeDocument/2006/relationships/slideLayout" Target="../slideLayouts/slideLayout7.xml"/><Relationship Id="rId6" Type="http://schemas.openxmlformats.org/officeDocument/2006/relationships/image" Target="../media/image83.jpeg"/><Relationship Id="rId11" Type="http://schemas.openxmlformats.org/officeDocument/2006/relationships/image" Target="../media/image88.svg"/><Relationship Id="rId5" Type="http://schemas.openxmlformats.org/officeDocument/2006/relationships/image" Target="../media/image82.png"/><Relationship Id="rId10" Type="http://schemas.openxmlformats.org/officeDocument/2006/relationships/image" Target="../media/image87.png"/><Relationship Id="rId4" Type="http://schemas.openxmlformats.org/officeDocument/2006/relationships/image" Target="../media/image81.png"/><Relationship Id="rId9" Type="http://schemas.openxmlformats.org/officeDocument/2006/relationships/image" Target="../media/image86.png"/></Relationships>
</file>

<file path=ppt/slides/_rels/slide2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27.xml"/><Relationship Id="rId1" Type="http://schemas.openxmlformats.org/officeDocument/2006/relationships/slideLayout" Target="../slideLayouts/slideLayout7.xml"/><Relationship Id="rId5" Type="http://schemas.openxmlformats.org/officeDocument/2006/relationships/image" Target="../media/image92.png"/><Relationship Id="rId4" Type="http://schemas.openxmlformats.org/officeDocument/2006/relationships/image" Target="../media/image91.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9.jpeg"/><Relationship Id="rId13" Type="http://schemas.openxmlformats.org/officeDocument/2006/relationships/image" Target="../media/image13.wmf"/><Relationship Id="rId3" Type="http://schemas.openxmlformats.org/officeDocument/2006/relationships/image" Target="../media/image4.png"/><Relationship Id="rId7" Type="http://schemas.openxmlformats.org/officeDocument/2006/relationships/image" Target="../media/image8.gif"/><Relationship Id="rId12" Type="http://schemas.openxmlformats.org/officeDocument/2006/relationships/oleObject" Target="../embeddings/oleObject1.bin"/><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7.jpeg"/><Relationship Id="rId11" Type="http://schemas.openxmlformats.org/officeDocument/2006/relationships/image" Target="../media/image12.png"/><Relationship Id="rId5" Type="http://schemas.openxmlformats.org/officeDocument/2006/relationships/image" Target="../media/image6.jpe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jpeg"/></Relationships>
</file>

<file path=ppt/slides/_rels/slide5.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svg"/><Relationship Id="rId3" Type="http://schemas.openxmlformats.org/officeDocument/2006/relationships/notesSlide" Target="../notesSlides/notesSlide5.xml"/><Relationship Id="rId7" Type="http://schemas.openxmlformats.org/officeDocument/2006/relationships/image" Target="../media/image17.svg"/><Relationship Id="rId12" Type="http://schemas.openxmlformats.org/officeDocument/2006/relationships/image" Target="../media/image22.png"/><Relationship Id="rId17" Type="http://schemas.openxmlformats.org/officeDocument/2006/relationships/image" Target="../media/image27.png"/><Relationship Id="rId2" Type="http://schemas.openxmlformats.org/officeDocument/2006/relationships/slideLayout" Target="../slideLayouts/slideLayout7.xml"/><Relationship Id="rId16" Type="http://schemas.openxmlformats.org/officeDocument/2006/relationships/image" Target="../media/image26.png"/><Relationship Id="rId1" Type="http://schemas.openxmlformats.org/officeDocument/2006/relationships/themeOverride" Target="../theme/themeOverride1.xml"/><Relationship Id="rId6" Type="http://schemas.openxmlformats.org/officeDocument/2006/relationships/image" Target="../media/image16.png"/><Relationship Id="rId11" Type="http://schemas.openxmlformats.org/officeDocument/2006/relationships/image" Target="../media/image21.svg"/><Relationship Id="rId5" Type="http://schemas.openxmlformats.org/officeDocument/2006/relationships/image" Target="../media/image15.svg"/><Relationship Id="rId15" Type="http://schemas.openxmlformats.org/officeDocument/2006/relationships/image" Target="../media/image25.sv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svg"/><Relationship Id="rId14" Type="http://schemas.openxmlformats.org/officeDocument/2006/relationships/image" Target="../media/image24.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package" Target="../embeddings/Microsoft_Visio_Drawing.vsdx"/><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29.wmf"/><Relationship Id="rId5" Type="http://schemas.openxmlformats.org/officeDocument/2006/relationships/oleObject" Target="../embeddings/oleObject2.bin"/><Relationship Id="rId4" Type="http://schemas.openxmlformats.org/officeDocument/2006/relationships/image" Target="../media/image28.emf"/></Relationships>
</file>

<file path=ppt/slides/_rels/slide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9.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34.png"/><Relationship Id="rId4" Type="http://schemas.openxmlformats.org/officeDocument/2006/relationships/image" Target="../media/image33.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矩形 7"/>
          <p:cNvSpPr/>
          <p:nvPr/>
        </p:nvSpPr>
        <p:spPr>
          <a:xfrm>
            <a:off x="0" y="2093100"/>
            <a:ext cx="12192000" cy="2459420"/>
          </a:xfrm>
          <a:prstGeom prst="rect">
            <a:avLst/>
          </a:prstGeom>
          <a:solidFill>
            <a:srgbClr val="194A96"/>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p:cNvSpPr txBox="1"/>
          <p:nvPr/>
        </p:nvSpPr>
        <p:spPr>
          <a:xfrm>
            <a:off x="802806" y="2306179"/>
            <a:ext cx="10602226" cy="2177840"/>
          </a:xfrm>
          <a:prstGeom prst="rect">
            <a:avLst/>
          </a:prstGeom>
          <a:noFill/>
        </p:spPr>
        <p:txBody>
          <a:bodyPr wrap="square" rtlCol="0">
            <a:spAutoFit/>
          </a:bodyPr>
          <a:lstStyle/>
          <a:p>
            <a:pPr algn="ctr">
              <a:lnSpc>
                <a:spcPct val="150000"/>
              </a:lnSpc>
            </a:pPr>
            <a:r>
              <a:rPr kumimoji="0" lang="zh-CN" altLang="en-US" sz="4800" b="1" i="0" u="none" strike="noStrike" kern="1200" cap="none" spc="0" normalizeH="0" baseline="0" noProof="0" dirty="0">
                <a:ln>
                  <a:noFill/>
                </a:ln>
                <a:solidFill>
                  <a:prstClr val="white">
                    <a:lumMod val="95000"/>
                  </a:prstClr>
                </a:solidFill>
                <a:effectLst/>
                <a:uLnTx/>
                <a:uFillTx/>
                <a:latin typeface="微软雅黑" panose="020B0503020204020204" pitchFamily="34" charset="-122"/>
                <a:ea typeface="微软雅黑" panose="020B0503020204020204" pitchFamily="34" charset="-122"/>
                <a:cs typeface="+mn-cs"/>
              </a:rPr>
              <a:t>集成凸神经网络低估器与超平面分割的高效空间分支定界算法</a:t>
            </a:r>
            <a:endParaRPr lang="en-US" altLang="zh-CN" sz="3600" b="1" dirty="0">
              <a:solidFill>
                <a:schemeClr val="bg1">
                  <a:lumMod val="95000"/>
                </a:schemeClr>
              </a:solidFill>
              <a:latin typeface="微软雅黑" panose="020B0503020204020204" pitchFamily="34" charset="-122"/>
              <a:ea typeface="微软雅黑" panose="020B0503020204020204" pitchFamily="34" charset="-122"/>
            </a:endParaRPr>
          </a:p>
        </p:txBody>
      </p:sp>
      <p:pic>
        <p:nvPicPr>
          <p:cNvPr id="19" name="图片 18"/>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260718" y="192347"/>
            <a:ext cx="3221391" cy="675521"/>
          </a:xfrm>
          <a:prstGeom prst="rect">
            <a:avLst/>
          </a:prstGeom>
        </p:spPr>
      </p:pic>
      <p:grpSp>
        <p:nvGrpSpPr>
          <p:cNvPr id="4" name="组合 3">
            <a:extLst>
              <a:ext uri="{FF2B5EF4-FFF2-40B4-BE49-F238E27FC236}">
                <a16:creationId xmlns:a16="http://schemas.microsoft.com/office/drawing/2014/main" id="{D269FD00-17C2-E7DF-3B42-BE40EEFFAE19}"/>
              </a:ext>
            </a:extLst>
          </p:cNvPr>
          <p:cNvGrpSpPr/>
          <p:nvPr/>
        </p:nvGrpSpPr>
        <p:grpSpPr>
          <a:xfrm>
            <a:off x="7330756" y="164372"/>
            <a:ext cx="4685754" cy="731470"/>
            <a:chOff x="4122459" y="4677860"/>
            <a:chExt cx="3420422" cy="534220"/>
          </a:xfrm>
        </p:grpSpPr>
        <p:pic>
          <p:nvPicPr>
            <p:cNvPr id="5" name="Picture 3">
              <a:extLst>
                <a:ext uri="{FF2B5EF4-FFF2-40B4-BE49-F238E27FC236}">
                  <a16:creationId xmlns:a16="http://schemas.microsoft.com/office/drawing/2014/main" id="{8D790414-C438-7FEB-C733-6BC17CF97B41}"/>
                </a:ext>
              </a:extLst>
            </p:cNvPr>
            <p:cNvPicPr>
              <a:picLocks noChangeAspect="1"/>
            </p:cNvPicPr>
            <p:nvPr/>
          </p:nvPicPr>
          <p:blipFill rotWithShape="1">
            <a:blip r:embed="rId4"/>
            <a:srcRect r="83798"/>
            <a:stretch>
              <a:fillRect/>
            </a:stretch>
          </p:blipFill>
          <p:spPr>
            <a:xfrm>
              <a:off x="4122459" y="4716948"/>
              <a:ext cx="486721" cy="456044"/>
            </a:xfrm>
            <a:prstGeom prst="rect">
              <a:avLst/>
            </a:prstGeom>
          </p:spPr>
        </p:pic>
        <p:pic>
          <p:nvPicPr>
            <p:cNvPr id="6" name="Picture 3">
              <a:extLst>
                <a:ext uri="{FF2B5EF4-FFF2-40B4-BE49-F238E27FC236}">
                  <a16:creationId xmlns:a16="http://schemas.microsoft.com/office/drawing/2014/main" id="{D464C40A-74E5-6AF9-37AC-D6CA0A2ECF07}"/>
                </a:ext>
              </a:extLst>
            </p:cNvPr>
            <p:cNvPicPr>
              <a:picLocks noChangeAspect="1"/>
            </p:cNvPicPr>
            <p:nvPr/>
          </p:nvPicPr>
          <p:blipFill rotWithShape="1">
            <a:blip r:embed="rId4">
              <a:duotone>
                <a:schemeClr val="accent1">
                  <a:shade val="45000"/>
                  <a:satMod val="135000"/>
                </a:schemeClr>
                <a:prstClr val="white"/>
              </a:duotone>
            </a:blip>
            <a:srcRect l="15578"/>
            <a:stretch>
              <a:fillRect/>
            </a:stretch>
          </p:blipFill>
          <p:spPr>
            <a:xfrm>
              <a:off x="4572000" y="4677860"/>
              <a:ext cx="2970881" cy="534220"/>
            </a:xfrm>
            <a:prstGeom prst="rect">
              <a:avLst/>
            </a:prstGeom>
          </p:spPr>
        </p:pic>
      </p:grpSp>
      <p:sp>
        <p:nvSpPr>
          <p:cNvPr id="3" name="TextBox 4">
            <a:extLst>
              <a:ext uri="{FF2B5EF4-FFF2-40B4-BE49-F238E27FC236}">
                <a16:creationId xmlns:a16="http://schemas.microsoft.com/office/drawing/2014/main" id="{C936D018-1D24-4BC0-A66A-E7BB5E4158FA}"/>
              </a:ext>
            </a:extLst>
          </p:cNvPr>
          <p:cNvSpPr txBox="1"/>
          <p:nvPr/>
        </p:nvSpPr>
        <p:spPr>
          <a:xfrm>
            <a:off x="2785407" y="1723768"/>
            <a:ext cx="9406593" cy="369332"/>
          </a:xfrm>
          <a:prstGeom prst="rect">
            <a:avLst/>
          </a:prstGeom>
          <a:noFill/>
        </p:spPr>
        <p:txBody>
          <a:bodyPr wrap="square">
            <a:spAutoFit/>
          </a:bodyPr>
          <a:lstStyle/>
          <a:p>
            <a:pPr algn="r" defTabSz="914400"/>
            <a:r>
              <a:rPr lang="zh-CN" altLang="en-US" b="1" dirty="0">
                <a:latin typeface="微软雅黑" panose="020B0503020204020204" pitchFamily="34" charset="-122"/>
                <a:ea typeface="微软雅黑" panose="020B0503020204020204" pitchFamily="34" charset="-122"/>
              </a:rPr>
              <a:t>第四届过程工业中的模拟方法与技术研讨会暨青年论坛</a:t>
            </a:r>
            <a:r>
              <a:rPr lang="en-US" altLang="zh-CN" kern="100" dirty="0">
                <a:solidFill>
                  <a:srgbClr val="000000"/>
                </a:solidFill>
                <a:latin typeface="微软雅黑" panose="020B0503020204020204" pitchFamily="34" charset="-122"/>
                <a:ea typeface="微软雅黑" panose="020B0503020204020204" pitchFamily="34" charset="-122"/>
                <a:cs typeface="+mn-ea"/>
                <a:sym typeface="+mn-lt"/>
              </a:rPr>
              <a:t>,</a:t>
            </a:r>
            <a:r>
              <a:rPr lang="zh-CN" altLang="en-US" kern="100" dirty="0">
                <a:solidFill>
                  <a:srgbClr val="000000"/>
                </a:solidFill>
                <a:latin typeface="微软雅黑" panose="020B0503020204020204" pitchFamily="34" charset="-122"/>
                <a:ea typeface="微软雅黑" panose="020B0503020204020204" pitchFamily="34" charset="-122"/>
                <a:cs typeface="+mn-ea"/>
                <a:sym typeface="+mn-lt"/>
              </a:rPr>
              <a:t> 湖南长沙</a:t>
            </a:r>
            <a:r>
              <a:rPr lang="en-US" altLang="zh-CN" kern="100" dirty="0">
                <a:solidFill>
                  <a:srgbClr val="000000"/>
                </a:solidFill>
                <a:latin typeface="微软雅黑" panose="020B0503020204020204" pitchFamily="34" charset="-122"/>
                <a:ea typeface="微软雅黑" panose="020B0503020204020204" pitchFamily="34" charset="-122"/>
                <a:cs typeface="+mn-ea"/>
                <a:sym typeface="+mn-lt"/>
              </a:rPr>
              <a:t>, 2025.9.19-2025.9.21</a:t>
            </a:r>
          </a:p>
        </p:txBody>
      </p:sp>
      <p:sp>
        <p:nvSpPr>
          <p:cNvPr id="2" name="矩形 1">
            <a:extLst>
              <a:ext uri="{FF2B5EF4-FFF2-40B4-BE49-F238E27FC236}">
                <a16:creationId xmlns:a16="http://schemas.microsoft.com/office/drawing/2014/main" id="{59067F79-6187-F8F0-4F4F-EFDE3A8B6FDC}"/>
              </a:ext>
            </a:extLst>
          </p:cNvPr>
          <p:cNvSpPr/>
          <p:nvPr/>
        </p:nvSpPr>
        <p:spPr>
          <a:xfrm>
            <a:off x="0" y="4929147"/>
            <a:ext cx="12192000" cy="1646605"/>
          </a:xfrm>
          <a:prstGeom prst="rect">
            <a:avLst/>
          </a:prstGeom>
        </p:spPr>
        <p:txBody>
          <a:bodyPr wrap="squar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2400" b="1" i="0" u="none" strike="noStrike" kern="1200" cap="none" spc="0" normalizeH="0" baseline="0" noProof="0" dirty="0">
                <a:ln>
                  <a:noFill/>
                </a:ln>
                <a:effectLst/>
                <a:uLnTx/>
                <a:uFillTx/>
                <a:cs typeface="+mn-ea"/>
                <a:sym typeface="+mn-lt"/>
              </a:rPr>
              <a:t>汇报人：</a:t>
            </a:r>
            <a:r>
              <a:rPr kumimoji="0" lang="zh-CN" altLang="en-US" sz="2400" b="1" i="0" u="none" strike="noStrike" kern="1200" cap="none" spc="0" normalizeH="0" baseline="0" noProof="0" dirty="0">
                <a:ln>
                  <a:noFill/>
                </a:ln>
                <a:solidFill>
                  <a:srgbClr val="194A96"/>
                </a:solidFill>
                <a:effectLst/>
                <a:uLnTx/>
                <a:uFillTx/>
                <a:cs typeface="+mn-ea"/>
                <a:sym typeface="+mn-lt"/>
              </a:rPr>
              <a:t>张子轩</a:t>
            </a:r>
            <a:endParaRPr kumimoji="0" lang="en-US" altLang="zh-CN" sz="2400" b="1" i="0" u="none" strike="noStrike" kern="1200" cap="none" spc="0" normalizeH="0" baseline="0" noProof="0" dirty="0">
              <a:ln>
                <a:noFill/>
              </a:ln>
              <a:solidFill>
                <a:srgbClr val="194A96"/>
              </a:solidFill>
              <a:effectLst/>
              <a:uLnTx/>
              <a:uFillTx/>
              <a:cs typeface="+mn-ea"/>
              <a:sym typeface="+mn-lt"/>
            </a:endParaRPr>
          </a:p>
          <a:p>
            <a:pPr lvl="0" algn="ctr" fontAlgn="base">
              <a:spcBef>
                <a:spcPts val="1000"/>
              </a:spcBef>
              <a:spcAft>
                <a:spcPts val="1000"/>
              </a:spcAft>
              <a:defRPr/>
            </a:pPr>
            <a:r>
              <a:rPr lang="zh-CN" altLang="en-US" sz="2000" b="1" dirty="0">
                <a:cs typeface="+mn-ea"/>
                <a:sym typeface="+mn-lt"/>
              </a:rPr>
              <a:t>张子轩</a:t>
            </a:r>
            <a:r>
              <a:rPr lang="en-US" altLang="zh-CN" sz="2000" b="1" baseline="30000" dirty="0">
                <a:cs typeface="+mn-ea"/>
                <a:sym typeface="+mn-lt"/>
              </a:rPr>
              <a:t>1,2</a:t>
            </a:r>
            <a:r>
              <a:rPr lang="en-US" altLang="zh-CN" sz="2000" b="1" dirty="0">
                <a:cs typeface="+mn-ea"/>
                <a:sym typeface="+mn-lt"/>
              </a:rPr>
              <a:t>, </a:t>
            </a:r>
            <a:r>
              <a:rPr lang="zh-CN" altLang="en-US" sz="2000" b="1" dirty="0">
                <a:cs typeface="+mn-ea"/>
                <a:sym typeface="+mn-lt"/>
              </a:rPr>
              <a:t>宋晓维</a:t>
            </a:r>
            <a:r>
              <a:rPr lang="en-US" altLang="zh-CN" sz="2000" b="1" baseline="30000" dirty="0">
                <a:cs typeface="+mn-ea"/>
                <a:sym typeface="+mn-lt"/>
              </a:rPr>
              <a:t>1,2 </a:t>
            </a:r>
            <a:r>
              <a:rPr lang="en-US" altLang="zh-CN" sz="2000" b="1" dirty="0">
                <a:cs typeface="+mn-ea"/>
                <a:sym typeface="+mn-lt"/>
              </a:rPr>
              <a:t>, </a:t>
            </a:r>
            <a:r>
              <a:rPr lang="zh-CN" altLang="en-US" sz="2000" b="1" dirty="0">
                <a:cs typeface="+mn-ea"/>
                <a:sym typeface="+mn-lt"/>
              </a:rPr>
              <a:t>李佳铭</a:t>
            </a:r>
            <a:r>
              <a:rPr lang="en-US" altLang="zh-CN" sz="2000" b="1" baseline="30000" dirty="0">
                <a:cs typeface="+mn-ea"/>
                <a:sym typeface="+mn-lt"/>
              </a:rPr>
              <a:t>1,2</a:t>
            </a:r>
            <a:r>
              <a:rPr lang="en-US" altLang="zh-CN" sz="2000" b="1" dirty="0">
                <a:cs typeface="+mn-ea"/>
                <a:sym typeface="+mn-lt"/>
              </a:rPr>
              <a:t>, </a:t>
            </a:r>
            <a:r>
              <a:rPr lang="zh-CN" altLang="en-US" sz="2000" b="1" dirty="0">
                <a:cs typeface="+mn-ea"/>
                <a:sym typeface="+mn-lt"/>
              </a:rPr>
              <a:t>李杰</a:t>
            </a:r>
            <a:r>
              <a:rPr lang="en-US" altLang="zh-CN" sz="2000" b="1" baseline="30000" dirty="0">
                <a:cs typeface="+mn-ea"/>
                <a:sym typeface="+mn-lt"/>
              </a:rPr>
              <a:t>3,4 </a:t>
            </a:r>
            <a:r>
              <a:rPr lang="en-US" altLang="zh-CN" sz="2000" b="1" dirty="0">
                <a:cs typeface="+mn-ea"/>
                <a:sym typeface="+mn-lt"/>
              </a:rPr>
              <a:t>, </a:t>
            </a:r>
            <a:r>
              <a:rPr lang="zh-CN" altLang="en-US" sz="2000" b="1" dirty="0">
                <a:cs typeface="+mn-ea"/>
                <a:sym typeface="+mn-lt"/>
              </a:rPr>
              <a:t>曾玉娇</a:t>
            </a:r>
            <a:r>
              <a:rPr lang="en-US" altLang="zh-CN" sz="2000" b="1" baseline="30000" dirty="0">
                <a:cs typeface="+mn-ea"/>
                <a:sym typeface="+mn-lt"/>
              </a:rPr>
              <a:t>1</a:t>
            </a:r>
            <a:r>
              <a:rPr lang="en-US" altLang="zh-CN" sz="2000" b="1" dirty="0">
                <a:cs typeface="+mn-ea"/>
                <a:sym typeface="+mn-lt"/>
              </a:rPr>
              <a:t>, </a:t>
            </a:r>
            <a:r>
              <a:rPr lang="zh-CN" altLang="en-US" sz="2000" b="1" dirty="0">
                <a:cs typeface="+mn-ea"/>
                <a:sym typeface="+mn-lt"/>
              </a:rPr>
              <a:t>陆冬云</a:t>
            </a:r>
            <a:r>
              <a:rPr lang="en-US" altLang="zh-CN" sz="2000" b="1" baseline="30000" dirty="0">
                <a:cs typeface="+mn-ea"/>
                <a:sym typeface="+mn-lt"/>
              </a:rPr>
              <a:t>1</a:t>
            </a:r>
            <a:r>
              <a:rPr lang="en-US" altLang="zh-CN" sz="2000" b="1" dirty="0">
                <a:cs typeface="+mn-ea"/>
                <a:sym typeface="+mn-lt"/>
              </a:rPr>
              <a:t>, </a:t>
            </a:r>
            <a:r>
              <a:rPr lang="zh-CN" altLang="en-US" sz="2000" b="1" dirty="0">
                <a:cs typeface="+mn-ea"/>
                <a:sym typeface="+mn-lt"/>
              </a:rPr>
              <a:t>聂亚玲</a:t>
            </a:r>
            <a:r>
              <a:rPr lang="en-US" altLang="zh-CN" sz="2000" b="1" baseline="30000" dirty="0">
                <a:cs typeface="+mn-ea"/>
                <a:sym typeface="+mn-lt"/>
              </a:rPr>
              <a:t>1</a:t>
            </a:r>
            <a:r>
              <a:rPr lang="en-US" altLang="zh-CN" sz="2000" b="1" dirty="0">
                <a:cs typeface="+mn-ea"/>
                <a:sym typeface="+mn-lt"/>
              </a:rPr>
              <a:t>, </a:t>
            </a:r>
            <a:r>
              <a:rPr lang="zh-CN" altLang="en-US" sz="2000" b="1" dirty="0">
                <a:cs typeface="+mn-ea"/>
                <a:sym typeface="+mn-lt"/>
              </a:rPr>
              <a:t>朱闽</a:t>
            </a:r>
            <a:r>
              <a:rPr lang="en-US" altLang="zh-CN" sz="2000" b="1" baseline="30000" dirty="0">
                <a:cs typeface="+mn-ea"/>
                <a:sym typeface="+mn-lt"/>
              </a:rPr>
              <a:t>1</a:t>
            </a:r>
            <a:r>
              <a:rPr lang="en-US" altLang="zh-CN" sz="2000" b="1" dirty="0">
                <a:cs typeface="+mn-ea"/>
                <a:sym typeface="+mn-lt"/>
              </a:rPr>
              <a:t>, </a:t>
            </a:r>
            <a:r>
              <a:rPr lang="zh-CN" altLang="en-US" sz="2000" b="1" dirty="0">
                <a:cs typeface="+mn-ea"/>
                <a:sym typeface="+mn-lt"/>
              </a:rPr>
              <a:t>张意博</a:t>
            </a:r>
            <a:r>
              <a:rPr lang="en-US" altLang="zh-CN" sz="2000" b="1" baseline="30000" dirty="0">
                <a:cs typeface="+mn-ea"/>
                <a:sym typeface="+mn-lt"/>
              </a:rPr>
              <a:t>1</a:t>
            </a:r>
            <a:r>
              <a:rPr lang="en-US" altLang="zh-CN" sz="2000" b="1" dirty="0">
                <a:cs typeface="+mn-ea"/>
                <a:sym typeface="+mn-lt"/>
              </a:rPr>
              <a:t>, </a:t>
            </a:r>
            <a:r>
              <a:rPr lang="zh-CN" altLang="en-US" sz="2000" b="1" dirty="0">
                <a:cs typeface="+mn-ea"/>
                <a:sym typeface="+mn-lt"/>
              </a:rPr>
              <a:t>肖炘</a:t>
            </a:r>
            <a:r>
              <a:rPr lang="en-US" altLang="zh-CN" sz="2000" b="1" baseline="30000" dirty="0">
                <a:cs typeface="+mn-ea"/>
                <a:sym typeface="+mn-lt"/>
              </a:rPr>
              <a:t>1,4</a:t>
            </a:r>
            <a:r>
              <a:rPr lang="en-US" altLang="zh-CN" sz="2000" b="1" baseline="30000" dirty="0">
                <a:solidFill>
                  <a:srgbClr val="FF0000"/>
                </a:solidFill>
                <a:cs typeface="+mn-ea"/>
                <a:sym typeface="+mn-lt"/>
              </a:rPr>
              <a:t>*</a:t>
            </a:r>
            <a:endParaRPr lang="en-US" altLang="zh-CN" sz="2000" b="1" baseline="30000" dirty="0">
              <a:cs typeface="+mn-ea"/>
              <a:sym typeface="+mn-lt"/>
            </a:endParaRPr>
          </a:p>
          <a:p>
            <a:pPr lvl="0" algn="ctr" fontAlgn="base">
              <a:spcAft>
                <a:spcPts val="1000"/>
              </a:spcAft>
              <a:defRPr/>
            </a:pPr>
            <a:r>
              <a:rPr lang="en-US" altLang="zh-CN" sz="1600" b="1" baseline="30000" dirty="0">
                <a:cs typeface="+mn-ea"/>
                <a:sym typeface="+mn-lt"/>
              </a:rPr>
              <a:t>1</a:t>
            </a:r>
            <a:r>
              <a:rPr lang="zh-CN" altLang="en-US" sz="1600" b="1" dirty="0">
                <a:cs typeface="+mn-ea"/>
                <a:sym typeface="+mn-lt"/>
              </a:rPr>
              <a:t>中科院过程工程研究所</a:t>
            </a:r>
            <a:r>
              <a:rPr lang="en-US" altLang="zh-CN" sz="1600" b="1" dirty="0">
                <a:cs typeface="+mn-ea"/>
                <a:sym typeface="+mn-lt"/>
              </a:rPr>
              <a:t>;</a:t>
            </a:r>
            <a:r>
              <a:rPr lang="en-US" altLang="zh-CN" sz="1600" b="1" baseline="30000" dirty="0">
                <a:cs typeface="+mn-ea"/>
                <a:sym typeface="+mn-lt"/>
              </a:rPr>
              <a:t> 2</a:t>
            </a:r>
            <a:r>
              <a:rPr lang="zh-CN" altLang="en-US" sz="1600" b="1" dirty="0">
                <a:cs typeface="+mn-ea"/>
                <a:sym typeface="+mn-lt"/>
              </a:rPr>
              <a:t>中国科学院大学化学工程学院</a:t>
            </a:r>
            <a:endParaRPr lang="en-US" altLang="zh-CN" sz="1600" b="1" dirty="0">
              <a:cs typeface="+mn-ea"/>
              <a:sym typeface="+mn-lt"/>
            </a:endParaRPr>
          </a:p>
          <a:p>
            <a:pPr lvl="0" algn="ctr" fontAlgn="base">
              <a:spcAft>
                <a:spcPts val="1000"/>
              </a:spcAft>
              <a:defRPr/>
            </a:pPr>
            <a:r>
              <a:rPr lang="en-US" altLang="zh-CN" sz="1600" b="1" baseline="30000" dirty="0">
                <a:cs typeface="+mn-ea"/>
                <a:sym typeface="+mn-lt"/>
              </a:rPr>
              <a:t>3</a:t>
            </a:r>
            <a:r>
              <a:rPr lang="zh-CN" altLang="en-US" sz="1600" b="1" dirty="0">
                <a:cs typeface="+mn-ea"/>
                <a:sym typeface="+mn-lt"/>
              </a:rPr>
              <a:t>英国曼彻斯特大学</a:t>
            </a:r>
            <a:r>
              <a:rPr lang="en-US" altLang="zh-CN" sz="1600" b="1" dirty="0">
                <a:cs typeface="+mn-ea"/>
                <a:sym typeface="+mn-lt"/>
              </a:rPr>
              <a:t>;</a:t>
            </a:r>
            <a:r>
              <a:rPr lang="en-US" altLang="zh-CN" sz="1600" b="1" baseline="30000" dirty="0">
                <a:cs typeface="+mn-ea"/>
                <a:sym typeface="+mn-lt"/>
              </a:rPr>
              <a:t> 4</a:t>
            </a:r>
            <a:r>
              <a:rPr lang="zh-CN" altLang="en-US" sz="1600" b="1" dirty="0">
                <a:cs typeface="+mn-ea"/>
                <a:sym typeface="+mn-lt"/>
              </a:rPr>
              <a:t>国创会碳中和智能化产业创新工委会</a:t>
            </a:r>
            <a:endParaRPr kumimoji="0" lang="en-US" altLang="zh-CN" sz="1600" b="1" i="0" u="none" strike="noStrike" kern="1200" cap="none" spc="0" normalizeH="0" baseline="0" noProof="0" dirty="0">
              <a:ln>
                <a:noFill/>
              </a:ln>
              <a:effectLst/>
              <a:uLnTx/>
              <a:uFillTx/>
              <a:cs typeface="+mn-ea"/>
              <a:sym typeface="+mn-l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A2C46D-0C47-7B6E-3453-D0B4B85DCE4E}"/>
            </a:ext>
          </a:extLst>
        </p:cNvPr>
        <p:cNvGrpSpPr/>
        <p:nvPr/>
      </p:nvGrpSpPr>
      <p:grpSpPr>
        <a:xfrm>
          <a:off x="0" y="0"/>
          <a:ext cx="0" cy="0"/>
          <a:chOff x="0" y="0"/>
          <a:chExt cx="0" cy="0"/>
        </a:xfrm>
      </p:grpSpPr>
      <p:pic>
        <p:nvPicPr>
          <p:cNvPr id="4" name="图片 3">
            <a:extLst>
              <a:ext uri="{FF2B5EF4-FFF2-40B4-BE49-F238E27FC236}">
                <a16:creationId xmlns:a16="http://schemas.microsoft.com/office/drawing/2014/main" id="{B3E539F0-6202-7FC0-F4E0-6A902DE8C008}"/>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4177348" y="290195"/>
            <a:ext cx="3837305" cy="805180"/>
          </a:xfrm>
          <a:prstGeom prst="rect">
            <a:avLst/>
          </a:prstGeom>
        </p:spPr>
      </p:pic>
      <p:sp>
        <p:nvSpPr>
          <p:cNvPr id="59" name="圆角矩形 58">
            <a:extLst>
              <a:ext uri="{FF2B5EF4-FFF2-40B4-BE49-F238E27FC236}">
                <a16:creationId xmlns:a16="http://schemas.microsoft.com/office/drawing/2014/main" id="{FDDDB108-423C-5A3A-C32B-C45E9D113A37}"/>
              </a:ext>
            </a:extLst>
          </p:cNvPr>
          <p:cNvSpPr/>
          <p:nvPr/>
        </p:nvSpPr>
        <p:spPr>
          <a:xfrm>
            <a:off x="0" y="2968215"/>
            <a:ext cx="12192000" cy="1724133"/>
          </a:xfrm>
          <a:prstGeom prst="roundRect">
            <a:avLst>
              <a:gd name="adj" fmla="val 0"/>
            </a:avLst>
          </a:prstGeom>
          <a:solidFill>
            <a:srgbClr val="194A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800" b="1" dirty="0">
                <a:latin typeface="微软雅黑" panose="020B0503020204020204" pitchFamily="34" charset="-122"/>
                <a:ea typeface="微软雅黑" panose="020B0503020204020204" pitchFamily="34" charset="-122"/>
              </a:rPr>
              <a:t>03 </a:t>
            </a:r>
            <a:r>
              <a:rPr lang="en-US" altLang="zh-CN" sz="4800" b="1" cap="all" dirty="0">
                <a:latin typeface="微软雅黑" panose="020B0503020204020204" pitchFamily="34" charset="-122"/>
                <a:ea typeface="微软雅黑" panose="020B0503020204020204" pitchFamily="34" charset="-122"/>
              </a:rPr>
              <a:t>Nut GO</a:t>
            </a:r>
          </a:p>
          <a:p>
            <a:pPr algn="ctr"/>
            <a:r>
              <a:rPr lang="en-US" altLang="zh-CN" sz="2000" b="1" dirty="0">
                <a:latin typeface="微软雅黑" panose="020B0503020204020204" pitchFamily="34" charset="-122"/>
                <a:ea typeface="微软雅黑" panose="020B0503020204020204" pitchFamily="34" charset="-122"/>
              </a:rPr>
              <a:t>(convex </a:t>
            </a:r>
            <a:r>
              <a:rPr lang="en-US" altLang="zh-CN" sz="3200" b="1" dirty="0">
                <a:latin typeface="微软雅黑" panose="020B0503020204020204" pitchFamily="34" charset="-122"/>
                <a:ea typeface="微软雅黑" panose="020B0503020204020204" pitchFamily="34" charset="-122"/>
              </a:rPr>
              <a:t>N</a:t>
            </a:r>
            <a:r>
              <a:rPr lang="en-US" altLang="zh-CN" sz="2000" b="1" dirty="0">
                <a:latin typeface="微软雅黑" panose="020B0503020204020204" pitchFamily="34" charset="-122"/>
                <a:ea typeface="微软雅黑" panose="020B0503020204020204" pitchFamily="34" charset="-122"/>
              </a:rPr>
              <a:t>eural network </a:t>
            </a:r>
            <a:r>
              <a:rPr lang="en-US" altLang="zh-CN" sz="3200" b="1" dirty="0" err="1">
                <a:latin typeface="微软雅黑" panose="020B0503020204020204" pitchFamily="34" charset="-122"/>
                <a:ea typeface="微软雅黑" panose="020B0503020204020204" pitchFamily="34" charset="-122"/>
              </a:rPr>
              <a:t>U</a:t>
            </a:r>
            <a:r>
              <a:rPr lang="en-US" altLang="zh-CN" sz="2000" b="1" dirty="0" err="1">
                <a:latin typeface="微软雅黑" panose="020B0503020204020204" pitchFamily="34" charset="-122"/>
                <a:ea typeface="微软雅黑" panose="020B0503020204020204" pitchFamily="34" charset="-122"/>
              </a:rPr>
              <a:t>nderestimators</a:t>
            </a:r>
            <a:r>
              <a:rPr lang="en-US" altLang="zh-CN" sz="2000" b="1" dirty="0">
                <a:latin typeface="微软雅黑" panose="020B0503020204020204" pitchFamily="34" charset="-122"/>
                <a:ea typeface="微软雅黑" panose="020B0503020204020204" pitchFamily="34" charset="-122"/>
              </a:rPr>
              <a:t> and hyperplane </a:t>
            </a:r>
            <a:r>
              <a:rPr lang="en-US" altLang="zh-CN" sz="3200" b="1" dirty="0">
                <a:latin typeface="微软雅黑" panose="020B0503020204020204" pitchFamily="34" charset="-122"/>
                <a:ea typeface="微软雅黑" panose="020B0503020204020204" pitchFamily="34" charset="-122"/>
              </a:rPr>
              <a:t>T</a:t>
            </a:r>
            <a:r>
              <a:rPr lang="en-US" altLang="zh-CN" sz="2000" b="1" dirty="0">
                <a:latin typeface="微软雅黑" panose="020B0503020204020204" pitchFamily="34" charset="-122"/>
                <a:ea typeface="微软雅黑" panose="020B0503020204020204" pitchFamily="34" charset="-122"/>
              </a:rPr>
              <a:t>ree embedded </a:t>
            </a:r>
            <a:r>
              <a:rPr lang="en-US" altLang="zh-CN" sz="2000" b="1" dirty="0" err="1">
                <a:latin typeface="微软雅黑" panose="020B0503020204020204" pitchFamily="34" charset="-122"/>
                <a:ea typeface="微软雅黑" panose="020B0503020204020204" pitchFamily="34" charset="-122"/>
              </a:rPr>
              <a:t>sBB</a:t>
            </a:r>
            <a:r>
              <a:rPr lang="en-US" altLang="zh-CN" sz="2000" b="1" dirty="0">
                <a:latin typeface="微软雅黑" panose="020B0503020204020204" pitchFamily="34" charset="-122"/>
                <a:ea typeface="微软雅黑" panose="020B0503020204020204" pitchFamily="34" charset="-122"/>
              </a:rPr>
              <a:t> </a:t>
            </a:r>
          </a:p>
          <a:p>
            <a:pPr algn="ctr"/>
            <a:r>
              <a:rPr lang="en-US" altLang="zh-CN" sz="3200" b="1" dirty="0">
                <a:latin typeface="微软雅黑" panose="020B0503020204020204" pitchFamily="34" charset="-122"/>
                <a:ea typeface="微软雅黑" panose="020B0503020204020204" pitchFamily="34" charset="-122"/>
              </a:rPr>
              <a:t>G</a:t>
            </a:r>
            <a:r>
              <a:rPr lang="en-US" altLang="zh-CN" sz="2000" b="1" dirty="0">
                <a:latin typeface="微软雅黑" panose="020B0503020204020204" pitchFamily="34" charset="-122"/>
                <a:ea typeface="微软雅黑" panose="020B0503020204020204" pitchFamily="34" charset="-122"/>
              </a:rPr>
              <a:t>lobal </a:t>
            </a:r>
            <a:r>
              <a:rPr lang="en-US" altLang="zh-CN" sz="3200" b="1" dirty="0">
                <a:latin typeface="微软雅黑" panose="020B0503020204020204" pitchFamily="34" charset="-122"/>
                <a:ea typeface="微软雅黑" panose="020B0503020204020204" pitchFamily="34" charset="-122"/>
              </a:rPr>
              <a:t>O</a:t>
            </a:r>
            <a:r>
              <a:rPr lang="en-US" altLang="zh-CN" sz="2000" b="1" dirty="0">
                <a:latin typeface="微软雅黑" panose="020B0503020204020204" pitchFamily="34" charset="-122"/>
                <a:ea typeface="微软雅黑" panose="020B0503020204020204" pitchFamily="34" charset="-122"/>
              </a:rPr>
              <a:t>ptimization algorithm)</a:t>
            </a:r>
            <a:endParaRPr lang="zh-CN" altLang="en-US" sz="20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9941202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E46D78-A3D2-135E-6DAF-C66FD0367C9B}"/>
            </a:ext>
          </a:extLst>
        </p:cNvPr>
        <p:cNvGrpSpPr/>
        <p:nvPr/>
      </p:nvGrpSpPr>
      <p:grpSpPr>
        <a:xfrm>
          <a:off x="0" y="0"/>
          <a:ext cx="0" cy="0"/>
          <a:chOff x="0" y="0"/>
          <a:chExt cx="0" cy="0"/>
        </a:xfrm>
      </p:grpSpPr>
      <p:sp>
        <p:nvSpPr>
          <p:cNvPr id="46" name="矩形 45">
            <a:extLst>
              <a:ext uri="{FF2B5EF4-FFF2-40B4-BE49-F238E27FC236}">
                <a16:creationId xmlns:a16="http://schemas.microsoft.com/office/drawing/2014/main" id="{09ACCCD5-2DA8-7967-92E4-E58743141774}"/>
              </a:ext>
            </a:extLst>
          </p:cNvPr>
          <p:cNvSpPr/>
          <p:nvPr/>
        </p:nvSpPr>
        <p:spPr>
          <a:xfrm>
            <a:off x="335594" y="1861228"/>
            <a:ext cx="11520809" cy="4799922"/>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29EA256F-F4F3-64D5-109A-84E8A37457A1}"/>
              </a:ext>
            </a:extLst>
          </p:cNvPr>
          <p:cNvSpPr/>
          <p:nvPr/>
        </p:nvSpPr>
        <p:spPr>
          <a:xfrm>
            <a:off x="0" y="-2834"/>
            <a:ext cx="12192000" cy="792000"/>
          </a:xfrm>
          <a:prstGeom prst="rect">
            <a:avLst/>
          </a:prstGeom>
          <a:solidFill>
            <a:srgbClr val="194A9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latin typeface="微软雅黑" panose="020B0503020204020204" pitchFamily="34" charset="-122"/>
                <a:ea typeface="微软雅黑" panose="020B0503020204020204" pitchFamily="34" charset="-122"/>
              </a:rPr>
              <a:t>3.1</a:t>
            </a:r>
            <a:r>
              <a:rPr lang="zh-CN" altLang="en-US" sz="3200" b="1" dirty="0">
                <a:latin typeface="微软雅黑" panose="020B0503020204020204" pitchFamily="34" charset="-122"/>
                <a:ea typeface="微软雅黑" panose="020B0503020204020204" pitchFamily="34" charset="-122"/>
              </a:rPr>
              <a:t> </a:t>
            </a:r>
            <a:r>
              <a:rPr lang="en-US" altLang="zh-CN" sz="3200" b="1" dirty="0">
                <a:latin typeface="微软雅黑" panose="020B0503020204020204" pitchFamily="34" charset="-122"/>
                <a:ea typeface="微软雅黑" panose="020B0503020204020204" pitchFamily="34" charset="-122"/>
              </a:rPr>
              <a:t>More general black-box optimization problem</a:t>
            </a:r>
            <a:endParaRPr lang="zh-CN" altLang="en-US" sz="2880" b="1" dirty="0">
              <a:latin typeface="微软雅黑" panose="020B0503020204020204" pitchFamily="34" charset="-122"/>
              <a:ea typeface="微软雅黑" panose="020B0503020204020204" pitchFamily="34" charset="-122"/>
            </a:endParaRPr>
          </a:p>
        </p:txBody>
      </p:sp>
      <p:graphicFrame>
        <p:nvGraphicFramePr>
          <p:cNvPr id="7" name="对象 6">
            <a:extLst>
              <a:ext uri="{FF2B5EF4-FFF2-40B4-BE49-F238E27FC236}">
                <a16:creationId xmlns:a16="http://schemas.microsoft.com/office/drawing/2014/main" id="{358C97F4-6427-9A34-EFE1-F16EE8CC3F48}"/>
              </a:ext>
            </a:extLst>
          </p:cNvPr>
          <p:cNvGraphicFramePr>
            <a:graphicFrameLocks noChangeAspect="1"/>
          </p:cNvGraphicFramePr>
          <p:nvPr>
            <p:extLst>
              <p:ext uri="{D42A27DB-BD31-4B8C-83A1-F6EECF244321}">
                <p14:modId xmlns:p14="http://schemas.microsoft.com/office/powerpoint/2010/main" val="1688524405"/>
              </p:ext>
            </p:extLst>
          </p:nvPr>
        </p:nvGraphicFramePr>
        <p:xfrm>
          <a:off x="626377" y="4193303"/>
          <a:ext cx="2439988" cy="1128712"/>
        </p:xfrm>
        <a:graphic>
          <a:graphicData uri="http://schemas.openxmlformats.org/presentationml/2006/ole">
            <mc:AlternateContent xmlns:mc="http://schemas.openxmlformats.org/markup-compatibility/2006">
              <mc:Choice xmlns:v="urn:schemas-microsoft-com:vml" Requires="v">
                <p:oleObj name="Equation" r:id="rId3" imgW="1015920" imgH="469800" progId="Equation.DSMT4">
                  <p:embed/>
                </p:oleObj>
              </mc:Choice>
              <mc:Fallback>
                <p:oleObj name="Equation" r:id="rId3" imgW="1015920" imgH="469800" progId="Equation.DSMT4">
                  <p:embed/>
                  <p:pic>
                    <p:nvPicPr>
                      <p:cNvPr id="7" name="对象 6">
                        <a:extLst>
                          <a:ext uri="{FF2B5EF4-FFF2-40B4-BE49-F238E27FC236}">
                            <a16:creationId xmlns:a16="http://schemas.microsoft.com/office/drawing/2014/main" id="{27EEFAB9-E65B-2637-5C09-77518683C11B}"/>
                          </a:ext>
                        </a:extLst>
                      </p:cNvPr>
                      <p:cNvPicPr/>
                      <p:nvPr/>
                    </p:nvPicPr>
                    <p:blipFill>
                      <a:blip r:embed="rId4"/>
                      <a:stretch>
                        <a:fillRect/>
                      </a:stretch>
                    </p:blipFill>
                    <p:spPr>
                      <a:xfrm>
                        <a:off x="626377" y="4193303"/>
                        <a:ext cx="2439988" cy="1128712"/>
                      </a:xfrm>
                      <a:prstGeom prst="rect">
                        <a:avLst/>
                      </a:prstGeom>
                    </p:spPr>
                  </p:pic>
                </p:oleObj>
              </mc:Fallback>
            </mc:AlternateContent>
          </a:graphicData>
        </a:graphic>
      </p:graphicFrame>
      <p:grpSp>
        <p:nvGrpSpPr>
          <p:cNvPr id="21" name="组合 20">
            <a:extLst>
              <a:ext uri="{FF2B5EF4-FFF2-40B4-BE49-F238E27FC236}">
                <a16:creationId xmlns:a16="http://schemas.microsoft.com/office/drawing/2014/main" id="{043249A9-1441-5127-C083-4A8B549D3E8B}"/>
              </a:ext>
            </a:extLst>
          </p:cNvPr>
          <p:cNvGrpSpPr/>
          <p:nvPr/>
        </p:nvGrpSpPr>
        <p:grpSpPr>
          <a:xfrm>
            <a:off x="4397951" y="3781301"/>
            <a:ext cx="5055208" cy="2571878"/>
            <a:chOff x="5178665" y="2571136"/>
            <a:chExt cx="5055208" cy="2571878"/>
          </a:xfrm>
        </p:grpSpPr>
        <p:sp>
          <p:nvSpPr>
            <p:cNvPr id="2" name="矩形 1">
              <a:extLst>
                <a:ext uri="{FF2B5EF4-FFF2-40B4-BE49-F238E27FC236}">
                  <a16:creationId xmlns:a16="http://schemas.microsoft.com/office/drawing/2014/main" id="{B2B1AEFB-D3FF-F5BC-CF27-826EF8E6F1AD}"/>
                </a:ext>
              </a:extLst>
            </p:cNvPr>
            <p:cNvSpPr/>
            <p:nvPr/>
          </p:nvSpPr>
          <p:spPr>
            <a:xfrm>
              <a:off x="5959495" y="3246393"/>
              <a:ext cx="1764495" cy="420016"/>
            </a:xfrm>
            <a:prstGeom prst="rect">
              <a:avLst/>
            </a:prstGeom>
            <a:noFill/>
            <a:ln w="25400" cap="flat" cmpd="sng" algn="ctr">
              <a:solidFill>
                <a:srgbClr val="C0504D">
                  <a:lumMod val="60000"/>
                  <a:lumOff val="40000"/>
                </a:srgbClr>
              </a:solidFill>
              <a:prstDash val="solid"/>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3" name="矩形 2">
              <a:extLst>
                <a:ext uri="{FF2B5EF4-FFF2-40B4-BE49-F238E27FC236}">
                  <a16:creationId xmlns:a16="http://schemas.microsoft.com/office/drawing/2014/main" id="{BEAA2DA0-B3F8-C4DA-8333-55032FC77396}"/>
                </a:ext>
              </a:extLst>
            </p:cNvPr>
            <p:cNvSpPr/>
            <p:nvPr/>
          </p:nvSpPr>
          <p:spPr>
            <a:xfrm>
              <a:off x="5959497" y="3734938"/>
              <a:ext cx="1764495" cy="420016"/>
            </a:xfrm>
            <a:prstGeom prst="rect">
              <a:avLst/>
            </a:prstGeom>
            <a:noFill/>
            <a:ln w="25400" cap="flat" cmpd="sng" algn="ctr">
              <a:solidFill>
                <a:srgbClr val="4F81BD">
                  <a:lumMod val="60000"/>
                  <a:lumOff val="40000"/>
                </a:srgbClr>
              </a:solidFill>
              <a:prstDash val="solid"/>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4" name="矩形 3">
              <a:extLst>
                <a:ext uri="{FF2B5EF4-FFF2-40B4-BE49-F238E27FC236}">
                  <a16:creationId xmlns:a16="http://schemas.microsoft.com/office/drawing/2014/main" id="{B9A6A8C6-20F2-CBF4-EF51-67FE7F41ADCE}"/>
                </a:ext>
              </a:extLst>
            </p:cNvPr>
            <p:cNvSpPr/>
            <p:nvPr/>
          </p:nvSpPr>
          <p:spPr>
            <a:xfrm>
              <a:off x="5959496" y="2610952"/>
              <a:ext cx="1764495" cy="501636"/>
            </a:xfrm>
            <a:prstGeom prst="rect">
              <a:avLst/>
            </a:prstGeom>
            <a:noFill/>
            <a:ln w="25400" cap="flat" cmpd="sng" algn="ctr">
              <a:solidFill>
                <a:srgbClr val="8064A2">
                  <a:lumMod val="60000"/>
                  <a:lumOff val="40000"/>
                </a:srgbClr>
              </a:solidFill>
              <a:prstDash val="solid"/>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 name="矩形 5">
              <a:extLst>
                <a:ext uri="{FF2B5EF4-FFF2-40B4-BE49-F238E27FC236}">
                  <a16:creationId xmlns:a16="http://schemas.microsoft.com/office/drawing/2014/main" id="{F3782B3F-97A3-551F-8E39-599A527CE591}"/>
                </a:ext>
              </a:extLst>
            </p:cNvPr>
            <p:cNvSpPr/>
            <p:nvPr/>
          </p:nvSpPr>
          <p:spPr>
            <a:xfrm>
              <a:off x="8142474" y="2571136"/>
              <a:ext cx="2091399" cy="581267"/>
            </a:xfrm>
            <a:prstGeom prst="rect">
              <a:avLst/>
            </a:prstGeom>
            <a:gradFill rotWithShape="1">
              <a:gsLst>
                <a:gs pos="0">
                  <a:srgbClr val="8064A2">
                    <a:shade val="51000"/>
                    <a:satMod val="130000"/>
                  </a:srgbClr>
                </a:gs>
                <a:gs pos="80000">
                  <a:srgbClr val="8064A2">
                    <a:shade val="93000"/>
                    <a:satMod val="130000"/>
                  </a:srgbClr>
                </a:gs>
                <a:gs pos="100000">
                  <a:srgbClr val="8064A2">
                    <a:shade val="94000"/>
                    <a:satMod val="135000"/>
                  </a:srgbClr>
                </a:gs>
              </a:gsLst>
              <a:lin ang="16200000" scaled="0"/>
            </a:gradFill>
            <a:ln w="9525" cap="flat" cmpd="sng" algn="ctr">
              <a:noFill/>
              <a:prstDash val="soli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r>
                <a:rPr kumimoji="0" lang="zh-CN" altLang="en-US" sz="1867"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目标函数</a:t>
              </a:r>
            </a:p>
          </p:txBody>
        </p:sp>
        <p:cxnSp>
          <p:nvCxnSpPr>
            <p:cNvPr id="8" name="直接箭头连接符 7">
              <a:extLst>
                <a:ext uri="{FF2B5EF4-FFF2-40B4-BE49-F238E27FC236}">
                  <a16:creationId xmlns:a16="http://schemas.microsoft.com/office/drawing/2014/main" id="{27C33A97-8D22-FFFE-0080-11D770DF30A2}"/>
                </a:ext>
              </a:extLst>
            </p:cNvPr>
            <p:cNvCxnSpPr>
              <a:cxnSpLocks/>
              <a:stCxn id="4" idx="3"/>
              <a:endCxn id="6" idx="1"/>
            </p:cNvCxnSpPr>
            <p:nvPr/>
          </p:nvCxnSpPr>
          <p:spPr>
            <a:xfrm>
              <a:off x="7723991" y="2861770"/>
              <a:ext cx="418483" cy="0"/>
            </a:xfrm>
            <a:prstGeom prst="straightConnector1">
              <a:avLst/>
            </a:prstGeom>
            <a:ln w="19050">
              <a:solidFill>
                <a:srgbClr val="B3A2C7"/>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9" name="对象 8">
              <a:extLst>
                <a:ext uri="{FF2B5EF4-FFF2-40B4-BE49-F238E27FC236}">
                  <a16:creationId xmlns:a16="http://schemas.microsoft.com/office/drawing/2014/main" id="{5C6BFC3C-57D1-073C-B519-5270B08ED279}"/>
                </a:ext>
              </a:extLst>
            </p:cNvPr>
            <p:cNvGraphicFramePr>
              <a:graphicFrameLocks noChangeAspect="1"/>
            </p:cNvGraphicFramePr>
            <p:nvPr>
              <p:extLst>
                <p:ext uri="{D42A27DB-BD31-4B8C-83A1-F6EECF244321}">
                  <p14:modId xmlns:p14="http://schemas.microsoft.com/office/powerpoint/2010/main" val="3622901073"/>
                </p:ext>
              </p:extLst>
            </p:nvPr>
          </p:nvGraphicFramePr>
          <p:xfrm>
            <a:off x="5178665" y="2610952"/>
            <a:ext cx="2440542" cy="2532062"/>
          </p:xfrm>
          <a:graphic>
            <a:graphicData uri="http://schemas.openxmlformats.org/presentationml/2006/ole">
              <mc:AlternateContent xmlns:mc="http://schemas.openxmlformats.org/markup-compatibility/2006">
                <mc:Choice xmlns:v="urn:schemas-microsoft-com:vml" Requires="v">
                  <p:oleObj name="Equation" r:id="rId5" imgW="1015920" imgH="1054080" progId="Equation.DSMT4">
                    <p:embed/>
                  </p:oleObj>
                </mc:Choice>
                <mc:Fallback>
                  <p:oleObj name="Equation" r:id="rId5" imgW="1015920" imgH="1054080" progId="Equation.DSMT4">
                    <p:embed/>
                    <p:pic>
                      <p:nvPicPr>
                        <p:cNvPr id="4" name="对象 3">
                          <a:extLst>
                            <a:ext uri="{FF2B5EF4-FFF2-40B4-BE49-F238E27FC236}">
                              <a16:creationId xmlns:a16="http://schemas.microsoft.com/office/drawing/2014/main" id="{523B4B06-C1C4-B57B-C526-5DA546818BDE}"/>
                            </a:ext>
                          </a:extLst>
                        </p:cNvPr>
                        <p:cNvPicPr/>
                        <p:nvPr/>
                      </p:nvPicPr>
                      <p:blipFill>
                        <a:blip r:embed="rId6"/>
                        <a:stretch>
                          <a:fillRect/>
                        </a:stretch>
                      </p:blipFill>
                      <p:spPr>
                        <a:xfrm>
                          <a:off x="5178665" y="2610952"/>
                          <a:ext cx="2440542" cy="2532062"/>
                        </a:xfrm>
                        <a:prstGeom prst="rect">
                          <a:avLst/>
                        </a:prstGeom>
                      </p:spPr>
                    </p:pic>
                  </p:oleObj>
                </mc:Fallback>
              </mc:AlternateContent>
            </a:graphicData>
          </a:graphic>
        </p:graphicFrame>
        <p:sp>
          <p:nvSpPr>
            <p:cNvPr id="10" name="矩形 9">
              <a:extLst>
                <a:ext uri="{FF2B5EF4-FFF2-40B4-BE49-F238E27FC236}">
                  <a16:creationId xmlns:a16="http://schemas.microsoft.com/office/drawing/2014/main" id="{AABB6945-BBDE-5096-7F79-52393CFCA621}"/>
                </a:ext>
              </a:extLst>
            </p:cNvPr>
            <p:cNvSpPr/>
            <p:nvPr/>
          </p:nvSpPr>
          <p:spPr>
            <a:xfrm>
              <a:off x="8142473" y="3260189"/>
              <a:ext cx="2091399" cy="392424"/>
            </a:xfrm>
            <a:prstGeom prst="rect">
              <a:avLst/>
            </a:prstGeom>
            <a:solidFill>
              <a:srgbClr val="F49090"/>
            </a:solidFill>
            <a:ln w="9525" cap="flat" cmpd="sng" algn="ctr">
              <a:noFill/>
              <a:prstDash val="soli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r>
                <a:rPr lang="zh-CN" altLang="en-US" sz="1867" kern="0" dirty="0">
                  <a:solidFill>
                    <a:prstClr val="white"/>
                  </a:solidFill>
                  <a:latin typeface="微软雅黑" panose="020B0503020204020204" pitchFamily="34" charset="-122"/>
                  <a:ea typeface="微软雅黑" panose="020B0503020204020204" pitchFamily="34" charset="-122"/>
                </a:rPr>
                <a:t>黑盒</a:t>
              </a:r>
              <a:r>
                <a:rPr kumimoji="0" lang="zh-CN" altLang="en-US" sz="1867"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函数</a:t>
              </a:r>
            </a:p>
          </p:txBody>
        </p:sp>
        <p:cxnSp>
          <p:nvCxnSpPr>
            <p:cNvPr id="11" name="直接箭头连接符 10">
              <a:extLst>
                <a:ext uri="{FF2B5EF4-FFF2-40B4-BE49-F238E27FC236}">
                  <a16:creationId xmlns:a16="http://schemas.microsoft.com/office/drawing/2014/main" id="{6EC6F78A-E6DC-AC4C-DE56-7DB3029E43D8}"/>
                </a:ext>
              </a:extLst>
            </p:cNvPr>
            <p:cNvCxnSpPr>
              <a:cxnSpLocks/>
              <a:stCxn id="2" idx="3"/>
              <a:endCxn id="10" idx="1"/>
            </p:cNvCxnSpPr>
            <p:nvPr/>
          </p:nvCxnSpPr>
          <p:spPr>
            <a:xfrm>
              <a:off x="7723990" y="3456401"/>
              <a:ext cx="418483" cy="0"/>
            </a:xfrm>
            <a:prstGeom prst="straightConnector1">
              <a:avLst/>
            </a:prstGeom>
            <a:ln w="19050">
              <a:solidFill>
                <a:srgbClr val="F49090"/>
              </a:solidFill>
              <a:tailEnd type="triangle"/>
            </a:ln>
          </p:spPr>
          <p:style>
            <a:lnRef idx="1">
              <a:schemeClr val="accent1"/>
            </a:lnRef>
            <a:fillRef idx="0">
              <a:schemeClr val="accent1"/>
            </a:fillRef>
            <a:effectRef idx="0">
              <a:schemeClr val="accent1"/>
            </a:effectRef>
            <a:fontRef idx="minor">
              <a:schemeClr val="tx1"/>
            </a:fontRef>
          </p:style>
        </p:cxnSp>
        <p:sp>
          <p:nvSpPr>
            <p:cNvPr id="12" name="矩形 11">
              <a:extLst>
                <a:ext uri="{FF2B5EF4-FFF2-40B4-BE49-F238E27FC236}">
                  <a16:creationId xmlns:a16="http://schemas.microsoft.com/office/drawing/2014/main" id="{CA7647F7-1D23-6B25-E183-226863AEA37C}"/>
                </a:ext>
              </a:extLst>
            </p:cNvPr>
            <p:cNvSpPr/>
            <p:nvPr/>
          </p:nvSpPr>
          <p:spPr>
            <a:xfrm>
              <a:off x="8142472" y="3748734"/>
              <a:ext cx="2091399" cy="392424"/>
            </a:xfrm>
            <a:prstGeom prst="rect">
              <a:avLst/>
            </a:prstGeom>
            <a:solidFill>
              <a:srgbClr val="95B3D7"/>
            </a:solidFill>
            <a:ln w="9525" cap="flat" cmpd="sng" algn="ctr">
              <a:noFill/>
              <a:prstDash val="soli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r>
                <a:rPr lang="zh-CN" altLang="en-US" sz="1867" kern="0" dirty="0">
                  <a:solidFill>
                    <a:prstClr val="white"/>
                  </a:solidFill>
                  <a:latin typeface="微软雅黑" panose="020B0503020204020204" pitchFamily="34" charset="-122"/>
                  <a:ea typeface="微软雅黑" panose="020B0503020204020204" pitchFamily="34" charset="-122"/>
                </a:rPr>
                <a:t>等式约束</a:t>
              </a:r>
              <a:endParaRPr kumimoji="0" lang="zh-CN" altLang="en-US" sz="1867"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3" name="矩形 12">
              <a:extLst>
                <a:ext uri="{FF2B5EF4-FFF2-40B4-BE49-F238E27FC236}">
                  <a16:creationId xmlns:a16="http://schemas.microsoft.com/office/drawing/2014/main" id="{5B64F169-E614-5923-14DE-9192D919BF35}"/>
                </a:ext>
              </a:extLst>
            </p:cNvPr>
            <p:cNvSpPr/>
            <p:nvPr/>
          </p:nvSpPr>
          <p:spPr>
            <a:xfrm>
              <a:off x="5959495" y="4200512"/>
              <a:ext cx="1764495" cy="420016"/>
            </a:xfrm>
            <a:prstGeom prst="rect">
              <a:avLst/>
            </a:prstGeom>
            <a:noFill/>
            <a:ln w="25400" cap="flat" cmpd="sng" algn="ctr">
              <a:solidFill>
                <a:schemeClr val="accent4">
                  <a:lumMod val="60000"/>
                  <a:lumOff val="40000"/>
                </a:schemeClr>
              </a:solidFill>
              <a:prstDash val="solid"/>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4" name="矩形 13">
              <a:extLst>
                <a:ext uri="{FF2B5EF4-FFF2-40B4-BE49-F238E27FC236}">
                  <a16:creationId xmlns:a16="http://schemas.microsoft.com/office/drawing/2014/main" id="{64265CEB-7461-DCE0-3821-D8EF61567EDE}"/>
                </a:ext>
              </a:extLst>
            </p:cNvPr>
            <p:cNvSpPr/>
            <p:nvPr/>
          </p:nvSpPr>
          <p:spPr>
            <a:xfrm>
              <a:off x="8142472" y="4214308"/>
              <a:ext cx="2091399" cy="392424"/>
            </a:xfrm>
            <a:prstGeom prst="rect">
              <a:avLst/>
            </a:prstGeom>
            <a:solidFill>
              <a:schemeClr val="accent4">
                <a:lumMod val="60000"/>
                <a:lumOff val="40000"/>
              </a:schemeClr>
            </a:solidFill>
            <a:ln w="9525" cap="flat" cmpd="sng" algn="ctr">
              <a:noFill/>
              <a:prstDash val="soli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r>
                <a:rPr lang="zh-CN" altLang="en-US" sz="1867" kern="0" dirty="0">
                  <a:solidFill>
                    <a:prstClr val="white"/>
                  </a:solidFill>
                  <a:latin typeface="微软雅黑" panose="020B0503020204020204" pitchFamily="34" charset="-122"/>
                  <a:ea typeface="微软雅黑" panose="020B0503020204020204" pitchFamily="34" charset="-122"/>
                </a:rPr>
                <a:t>不等式约束</a:t>
              </a:r>
              <a:endParaRPr kumimoji="0" lang="zh-CN" altLang="en-US" sz="1867"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cxnSp>
          <p:nvCxnSpPr>
            <p:cNvPr id="15" name="直接箭头连接符 14">
              <a:extLst>
                <a:ext uri="{FF2B5EF4-FFF2-40B4-BE49-F238E27FC236}">
                  <a16:creationId xmlns:a16="http://schemas.microsoft.com/office/drawing/2014/main" id="{F0C92A3E-2C62-8D69-F2B5-063D8B105104}"/>
                </a:ext>
              </a:extLst>
            </p:cNvPr>
            <p:cNvCxnSpPr>
              <a:cxnSpLocks/>
              <a:stCxn id="3" idx="3"/>
              <a:endCxn id="12" idx="1"/>
            </p:cNvCxnSpPr>
            <p:nvPr/>
          </p:nvCxnSpPr>
          <p:spPr>
            <a:xfrm>
              <a:off x="7723992" y="3944946"/>
              <a:ext cx="418480" cy="0"/>
            </a:xfrm>
            <a:prstGeom prst="straightConnector1">
              <a:avLst/>
            </a:prstGeom>
            <a:ln w="19050">
              <a:solidFill>
                <a:srgbClr val="95B3D7"/>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a:extLst>
                <a:ext uri="{FF2B5EF4-FFF2-40B4-BE49-F238E27FC236}">
                  <a16:creationId xmlns:a16="http://schemas.microsoft.com/office/drawing/2014/main" id="{0BBE9653-FF08-D7CE-107D-28362D5ECC67}"/>
                </a:ext>
              </a:extLst>
            </p:cNvPr>
            <p:cNvCxnSpPr>
              <a:cxnSpLocks/>
              <a:stCxn id="13" idx="3"/>
              <a:endCxn id="14" idx="1"/>
            </p:cNvCxnSpPr>
            <p:nvPr/>
          </p:nvCxnSpPr>
          <p:spPr>
            <a:xfrm>
              <a:off x="7723990" y="4410520"/>
              <a:ext cx="418482" cy="0"/>
            </a:xfrm>
            <a:prstGeom prst="straightConnector1">
              <a:avLst/>
            </a:prstGeom>
            <a:ln w="19050">
              <a:solidFill>
                <a:schemeClr val="accent4">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矩形 17">
              <a:extLst>
                <a:ext uri="{FF2B5EF4-FFF2-40B4-BE49-F238E27FC236}">
                  <a16:creationId xmlns:a16="http://schemas.microsoft.com/office/drawing/2014/main" id="{6F6A5332-40EF-F112-02CE-5140D3219208}"/>
                </a:ext>
              </a:extLst>
            </p:cNvPr>
            <p:cNvSpPr/>
            <p:nvPr/>
          </p:nvSpPr>
          <p:spPr>
            <a:xfrm>
              <a:off x="5959495" y="4689057"/>
              <a:ext cx="1764495" cy="397044"/>
            </a:xfrm>
            <a:prstGeom prst="rect">
              <a:avLst/>
            </a:prstGeom>
            <a:noFill/>
            <a:ln w="25400" cap="flat" cmpd="sng" algn="ctr">
              <a:solidFill>
                <a:schemeClr val="accent6">
                  <a:lumMod val="60000"/>
                  <a:lumOff val="40000"/>
                </a:schemeClr>
              </a:solidFill>
              <a:prstDash val="solid"/>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9" name="矩形 18">
              <a:extLst>
                <a:ext uri="{FF2B5EF4-FFF2-40B4-BE49-F238E27FC236}">
                  <a16:creationId xmlns:a16="http://schemas.microsoft.com/office/drawing/2014/main" id="{FA024E7B-3FBD-DA50-D06D-8165843B1515}"/>
                </a:ext>
              </a:extLst>
            </p:cNvPr>
            <p:cNvSpPr/>
            <p:nvPr/>
          </p:nvSpPr>
          <p:spPr>
            <a:xfrm>
              <a:off x="8142472" y="4688302"/>
              <a:ext cx="2091399" cy="392424"/>
            </a:xfrm>
            <a:prstGeom prst="rect">
              <a:avLst/>
            </a:prstGeom>
            <a:solidFill>
              <a:schemeClr val="accent6">
                <a:lumMod val="60000"/>
                <a:lumOff val="40000"/>
              </a:schemeClr>
            </a:solidFill>
            <a:ln w="9525" cap="flat" cmpd="sng" algn="ctr">
              <a:noFill/>
              <a:prstDash val="soli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r>
                <a:rPr lang="zh-CN" altLang="en-US" sz="1867" kern="0" dirty="0">
                  <a:solidFill>
                    <a:prstClr val="white"/>
                  </a:solidFill>
                  <a:latin typeface="微软雅黑" panose="020B0503020204020204" pitchFamily="34" charset="-122"/>
                  <a:ea typeface="微软雅黑" panose="020B0503020204020204" pitchFamily="34" charset="-122"/>
                </a:rPr>
                <a:t>边界约束</a:t>
              </a:r>
              <a:endParaRPr kumimoji="0" lang="zh-CN" altLang="en-US" sz="1867"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cxnSp>
          <p:nvCxnSpPr>
            <p:cNvPr id="20" name="直接箭头连接符 19">
              <a:extLst>
                <a:ext uri="{FF2B5EF4-FFF2-40B4-BE49-F238E27FC236}">
                  <a16:creationId xmlns:a16="http://schemas.microsoft.com/office/drawing/2014/main" id="{1CF8A995-605C-A9ED-9BC8-48AAAEBCD1B4}"/>
                </a:ext>
              </a:extLst>
            </p:cNvPr>
            <p:cNvCxnSpPr>
              <a:cxnSpLocks/>
              <a:stCxn id="18" idx="3"/>
              <a:endCxn id="19" idx="1"/>
            </p:cNvCxnSpPr>
            <p:nvPr/>
          </p:nvCxnSpPr>
          <p:spPr>
            <a:xfrm flipV="1">
              <a:off x="7723990" y="4884514"/>
              <a:ext cx="418482" cy="3065"/>
            </a:xfrm>
            <a:prstGeom prst="straightConnector1">
              <a:avLst/>
            </a:prstGeom>
            <a:ln w="19050">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47" name="矩形 46">
            <a:extLst>
              <a:ext uri="{FF2B5EF4-FFF2-40B4-BE49-F238E27FC236}">
                <a16:creationId xmlns:a16="http://schemas.microsoft.com/office/drawing/2014/main" id="{72CCF795-A6E5-01FD-5809-BD2BB4034B26}"/>
              </a:ext>
            </a:extLst>
          </p:cNvPr>
          <p:cNvSpPr/>
          <p:nvPr/>
        </p:nvSpPr>
        <p:spPr>
          <a:xfrm>
            <a:off x="335596" y="1861228"/>
            <a:ext cx="11520809" cy="877136"/>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a:extLst>
              <a:ext uri="{FF2B5EF4-FFF2-40B4-BE49-F238E27FC236}">
                <a16:creationId xmlns:a16="http://schemas.microsoft.com/office/drawing/2014/main" id="{EB8A61B8-90A2-3512-21F6-279BF330D725}"/>
              </a:ext>
            </a:extLst>
          </p:cNvPr>
          <p:cNvSpPr/>
          <p:nvPr/>
        </p:nvSpPr>
        <p:spPr>
          <a:xfrm>
            <a:off x="2474947" y="1993884"/>
            <a:ext cx="1620000" cy="396000"/>
          </a:xfrm>
          <a:prstGeom prst="rect">
            <a:avLst/>
          </a:prstGeom>
          <a:solidFill>
            <a:srgbClr val="DAE3F3">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rgbClr val="203864"/>
                </a:solidFill>
                <a:latin typeface="微软雅黑" panose="020B0503020204020204" pitchFamily="34" charset="-122"/>
                <a:ea typeface="微软雅黑" panose="020B0503020204020204" pitchFamily="34" charset="-122"/>
              </a:rPr>
              <a:t>分支</a:t>
            </a:r>
          </a:p>
        </p:txBody>
      </p:sp>
      <p:sp>
        <p:nvSpPr>
          <p:cNvPr id="49" name="矩形 48">
            <a:extLst>
              <a:ext uri="{FF2B5EF4-FFF2-40B4-BE49-F238E27FC236}">
                <a16:creationId xmlns:a16="http://schemas.microsoft.com/office/drawing/2014/main" id="{11A32978-9D95-2DD8-D213-F0110E298320}"/>
              </a:ext>
            </a:extLst>
          </p:cNvPr>
          <p:cNvSpPr/>
          <p:nvPr/>
        </p:nvSpPr>
        <p:spPr>
          <a:xfrm>
            <a:off x="4902019" y="1993884"/>
            <a:ext cx="1620000" cy="396000"/>
          </a:xfrm>
          <a:prstGeom prst="rect">
            <a:avLst/>
          </a:prstGeom>
          <a:solidFill>
            <a:srgbClr val="DAE3F3">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rgbClr val="002060"/>
                </a:solidFill>
                <a:latin typeface="微软雅黑" panose="020B0503020204020204" pitchFamily="34" charset="-122"/>
                <a:ea typeface="微软雅黑" panose="020B0503020204020204" pitchFamily="34" charset="-122"/>
              </a:rPr>
              <a:t>构建凸下界</a:t>
            </a:r>
          </a:p>
        </p:txBody>
      </p:sp>
      <p:sp>
        <p:nvSpPr>
          <p:cNvPr id="50" name="矩形 49">
            <a:extLst>
              <a:ext uri="{FF2B5EF4-FFF2-40B4-BE49-F238E27FC236}">
                <a16:creationId xmlns:a16="http://schemas.microsoft.com/office/drawing/2014/main" id="{649647E1-934A-3A66-C0C7-BFE2F14C5A68}"/>
              </a:ext>
            </a:extLst>
          </p:cNvPr>
          <p:cNvSpPr/>
          <p:nvPr/>
        </p:nvSpPr>
        <p:spPr>
          <a:xfrm>
            <a:off x="7329091" y="1993884"/>
            <a:ext cx="1620000" cy="396000"/>
          </a:xfrm>
          <a:prstGeom prst="rect">
            <a:avLst/>
          </a:prstGeom>
          <a:solidFill>
            <a:schemeClr val="accent1">
              <a:lumMod val="20000"/>
              <a:lumOff val="8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accent1">
                    <a:lumMod val="50000"/>
                  </a:schemeClr>
                </a:solidFill>
                <a:latin typeface="微软雅黑" panose="020B0503020204020204" pitchFamily="34" charset="-122"/>
                <a:ea typeface="微软雅黑" panose="020B0503020204020204" pitchFamily="34" charset="-122"/>
              </a:rPr>
              <a:t>优化上下界</a:t>
            </a:r>
          </a:p>
        </p:txBody>
      </p:sp>
      <p:sp>
        <p:nvSpPr>
          <p:cNvPr id="51" name="矩形 50">
            <a:extLst>
              <a:ext uri="{FF2B5EF4-FFF2-40B4-BE49-F238E27FC236}">
                <a16:creationId xmlns:a16="http://schemas.microsoft.com/office/drawing/2014/main" id="{E96278A3-07E1-1442-B14B-DCC71B7AB05B}"/>
              </a:ext>
            </a:extLst>
          </p:cNvPr>
          <p:cNvSpPr/>
          <p:nvPr/>
        </p:nvSpPr>
        <p:spPr>
          <a:xfrm>
            <a:off x="9756165" y="1993884"/>
            <a:ext cx="1620000" cy="396000"/>
          </a:xfrm>
          <a:prstGeom prst="rect">
            <a:avLst/>
          </a:prstGeom>
          <a:solidFill>
            <a:schemeClr val="accent5">
              <a:lumMod val="20000"/>
              <a:lumOff val="8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accent1">
                    <a:lumMod val="50000"/>
                  </a:schemeClr>
                </a:solidFill>
                <a:latin typeface="微软雅黑" panose="020B0503020204020204" pitchFamily="34" charset="-122"/>
                <a:ea typeface="微软雅黑" panose="020B0503020204020204" pitchFamily="34" charset="-122"/>
              </a:rPr>
              <a:t>剪枝</a:t>
            </a:r>
          </a:p>
        </p:txBody>
      </p:sp>
      <p:sp>
        <p:nvSpPr>
          <p:cNvPr id="52" name="等腰三角形 51">
            <a:extLst>
              <a:ext uri="{FF2B5EF4-FFF2-40B4-BE49-F238E27FC236}">
                <a16:creationId xmlns:a16="http://schemas.microsoft.com/office/drawing/2014/main" id="{4B2E1A36-F4F6-22DE-BA30-F7EE3DAE83D8}"/>
              </a:ext>
            </a:extLst>
          </p:cNvPr>
          <p:cNvSpPr/>
          <p:nvPr/>
        </p:nvSpPr>
        <p:spPr>
          <a:xfrm rot="5400000">
            <a:off x="4318984" y="2122799"/>
            <a:ext cx="358998" cy="138170"/>
          </a:xfrm>
          <a:prstGeom prst="triangle">
            <a:avLst>
              <a:gd name="adj" fmla="val 50015"/>
            </a:avLst>
          </a:prstGeom>
          <a:gradFill>
            <a:gsLst>
              <a:gs pos="0">
                <a:schemeClr val="accent5">
                  <a:lumMod val="20000"/>
                  <a:lumOff val="80000"/>
                </a:schemeClr>
              </a:gs>
              <a:gs pos="26000">
                <a:schemeClr val="accent1">
                  <a:lumMod val="20000"/>
                  <a:lumOff val="80000"/>
                </a:schemeClr>
              </a:gs>
              <a:gs pos="100000">
                <a:srgbClr val="F2F2F2"/>
              </a:gs>
            </a:gsLst>
            <a:lin ang="5400000" scaled="0"/>
          </a:gra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just"/>
            <a:endParaRPr lang="zh-CN" altLang="en-US" sz="2400" b="1" dirty="0">
              <a:solidFill>
                <a:schemeClr val="tx1"/>
              </a:solidFill>
            </a:endParaRPr>
          </a:p>
        </p:txBody>
      </p:sp>
      <p:cxnSp>
        <p:nvCxnSpPr>
          <p:cNvPr id="53" name="连接符: 肘形 52">
            <a:extLst>
              <a:ext uri="{FF2B5EF4-FFF2-40B4-BE49-F238E27FC236}">
                <a16:creationId xmlns:a16="http://schemas.microsoft.com/office/drawing/2014/main" id="{2E4E9571-9350-294D-BA1E-8F0D5206FD46}"/>
              </a:ext>
            </a:extLst>
          </p:cNvPr>
          <p:cNvCxnSpPr>
            <a:cxnSpLocks/>
            <a:stCxn id="51" idx="2"/>
            <a:endCxn id="48" idx="2"/>
          </p:cNvCxnSpPr>
          <p:nvPr/>
        </p:nvCxnSpPr>
        <p:spPr>
          <a:xfrm rot="5400000">
            <a:off x="6925556" y="-1250725"/>
            <a:ext cx="12700" cy="7281218"/>
          </a:xfrm>
          <a:prstGeom prst="bentConnector3">
            <a:avLst>
              <a:gd name="adj1" fmla="val 1800000"/>
            </a:avLst>
          </a:prstGeom>
          <a:ln w="28575">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4" name="等腰三角形 53">
            <a:extLst>
              <a:ext uri="{FF2B5EF4-FFF2-40B4-BE49-F238E27FC236}">
                <a16:creationId xmlns:a16="http://schemas.microsoft.com/office/drawing/2014/main" id="{8972217D-BE61-BD8B-217A-9BF01EF37715}"/>
              </a:ext>
            </a:extLst>
          </p:cNvPr>
          <p:cNvSpPr/>
          <p:nvPr/>
        </p:nvSpPr>
        <p:spPr>
          <a:xfrm rot="5400000">
            <a:off x="6746056" y="2122799"/>
            <a:ext cx="358998" cy="138170"/>
          </a:xfrm>
          <a:prstGeom prst="triangle">
            <a:avLst>
              <a:gd name="adj" fmla="val 50015"/>
            </a:avLst>
          </a:prstGeom>
          <a:gradFill>
            <a:gsLst>
              <a:gs pos="0">
                <a:schemeClr val="accent5">
                  <a:lumMod val="20000"/>
                  <a:lumOff val="80000"/>
                </a:schemeClr>
              </a:gs>
              <a:gs pos="26000">
                <a:schemeClr val="accent1">
                  <a:lumMod val="20000"/>
                  <a:lumOff val="80000"/>
                </a:schemeClr>
              </a:gs>
              <a:gs pos="100000">
                <a:srgbClr val="F2F2F2"/>
              </a:gs>
            </a:gsLst>
            <a:lin ang="5400000" scaled="0"/>
          </a:gra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just"/>
            <a:endParaRPr lang="zh-CN" altLang="en-US" sz="2400" b="1" dirty="0">
              <a:solidFill>
                <a:schemeClr val="tx1"/>
              </a:solidFill>
            </a:endParaRPr>
          </a:p>
        </p:txBody>
      </p:sp>
      <p:sp>
        <p:nvSpPr>
          <p:cNvPr id="55" name="等腰三角形 54">
            <a:extLst>
              <a:ext uri="{FF2B5EF4-FFF2-40B4-BE49-F238E27FC236}">
                <a16:creationId xmlns:a16="http://schemas.microsoft.com/office/drawing/2014/main" id="{617CDF53-D856-A495-B5DB-CE1A64E2E4EA}"/>
              </a:ext>
            </a:extLst>
          </p:cNvPr>
          <p:cNvSpPr/>
          <p:nvPr/>
        </p:nvSpPr>
        <p:spPr>
          <a:xfrm rot="5400000">
            <a:off x="9173128" y="2122799"/>
            <a:ext cx="358998" cy="138170"/>
          </a:xfrm>
          <a:prstGeom prst="triangle">
            <a:avLst>
              <a:gd name="adj" fmla="val 50015"/>
            </a:avLst>
          </a:prstGeom>
          <a:gradFill>
            <a:gsLst>
              <a:gs pos="0">
                <a:schemeClr val="accent5">
                  <a:lumMod val="20000"/>
                  <a:lumOff val="80000"/>
                </a:schemeClr>
              </a:gs>
              <a:gs pos="26000">
                <a:schemeClr val="accent1">
                  <a:lumMod val="20000"/>
                  <a:lumOff val="80000"/>
                </a:schemeClr>
              </a:gs>
              <a:gs pos="100000">
                <a:srgbClr val="F2F2F2"/>
              </a:gs>
            </a:gsLst>
            <a:lin ang="5400000" scaled="0"/>
          </a:gra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just"/>
            <a:endParaRPr lang="zh-CN" altLang="en-US" sz="2400" b="1" dirty="0">
              <a:solidFill>
                <a:schemeClr val="tx1"/>
              </a:solidFill>
            </a:endParaRPr>
          </a:p>
        </p:txBody>
      </p:sp>
      <p:sp>
        <p:nvSpPr>
          <p:cNvPr id="56" name="矩形 55">
            <a:extLst>
              <a:ext uri="{FF2B5EF4-FFF2-40B4-BE49-F238E27FC236}">
                <a16:creationId xmlns:a16="http://schemas.microsoft.com/office/drawing/2014/main" id="{20DB3D74-A715-4AED-1DF1-B5CD30279F1F}"/>
              </a:ext>
            </a:extLst>
          </p:cNvPr>
          <p:cNvSpPr/>
          <p:nvPr/>
        </p:nvSpPr>
        <p:spPr>
          <a:xfrm>
            <a:off x="335595" y="1854377"/>
            <a:ext cx="1801403" cy="882425"/>
          </a:xfrm>
          <a:prstGeom prst="rect">
            <a:avLst/>
          </a:prstGeom>
          <a:solidFill>
            <a:srgbClr val="194A9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20000"/>
              </a:lnSpc>
            </a:pPr>
            <a:r>
              <a:rPr lang="zh-CN" altLang="en-US" b="1" dirty="0">
                <a:latin typeface="微软雅黑" panose="020B0503020204020204" pitchFamily="34" charset="-122"/>
                <a:ea typeface="微软雅黑" panose="020B0503020204020204" pitchFamily="34" charset="-122"/>
              </a:rPr>
              <a:t>分支定界</a:t>
            </a:r>
            <a:endParaRPr lang="en-US" altLang="zh-CN" b="1" dirty="0">
              <a:latin typeface="微软雅黑" panose="020B0503020204020204" pitchFamily="34" charset="-122"/>
              <a:ea typeface="微软雅黑" panose="020B0503020204020204" pitchFamily="34" charset="-122"/>
            </a:endParaRPr>
          </a:p>
          <a:p>
            <a:pPr algn="ctr">
              <a:lnSpc>
                <a:spcPct val="120000"/>
              </a:lnSpc>
            </a:pPr>
            <a:r>
              <a:rPr lang="zh-CN" altLang="en-US" b="1" dirty="0">
                <a:latin typeface="微软雅黑" panose="020B0503020204020204" pitchFamily="34" charset="-122"/>
                <a:ea typeface="微软雅黑" panose="020B0503020204020204" pitchFamily="34" charset="-122"/>
              </a:rPr>
              <a:t>流程简图</a:t>
            </a:r>
          </a:p>
        </p:txBody>
      </p:sp>
      <p:sp>
        <p:nvSpPr>
          <p:cNvPr id="22" name="矩形 21">
            <a:extLst>
              <a:ext uri="{FF2B5EF4-FFF2-40B4-BE49-F238E27FC236}">
                <a16:creationId xmlns:a16="http://schemas.microsoft.com/office/drawing/2014/main" id="{217F36EF-F1EC-C169-89B9-501FB0BC0C13}"/>
              </a:ext>
            </a:extLst>
          </p:cNvPr>
          <p:cNvSpPr/>
          <p:nvPr/>
        </p:nvSpPr>
        <p:spPr>
          <a:xfrm>
            <a:off x="335595" y="971550"/>
            <a:ext cx="11520809" cy="677636"/>
          </a:xfrm>
          <a:prstGeom prst="rect">
            <a:avLst/>
          </a:prstGeom>
          <a:solidFill>
            <a:srgbClr val="194A96"/>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200" b="1" dirty="0">
                <a:solidFill>
                  <a:srgbClr val="FFFF00"/>
                </a:solidFill>
                <a:latin typeface="微软雅黑" panose="020B0503020204020204" pitchFamily="34" charset="-122"/>
                <a:ea typeface="微软雅黑" panose="020B0503020204020204" pitchFamily="34" charset="-122"/>
              </a:rPr>
              <a:t>化工过程中黑盒优化问题的一般形式</a:t>
            </a:r>
          </a:p>
        </p:txBody>
      </p:sp>
      <p:sp>
        <p:nvSpPr>
          <p:cNvPr id="57" name="箭头: 右 56">
            <a:extLst>
              <a:ext uri="{FF2B5EF4-FFF2-40B4-BE49-F238E27FC236}">
                <a16:creationId xmlns:a16="http://schemas.microsoft.com/office/drawing/2014/main" id="{C439D466-3F1B-E187-E37B-71FEA5CB8416}"/>
              </a:ext>
            </a:extLst>
          </p:cNvPr>
          <p:cNvSpPr/>
          <p:nvPr/>
        </p:nvSpPr>
        <p:spPr>
          <a:xfrm>
            <a:off x="3280018" y="4574037"/>
            <a:ext cx="814929" cy="513111"/>
          </a:xfrm>
          <a:prstGeom prst="rightArrow">
            <a:avLst/>
          </a:prstGeom>
          <a:solidFill>
            <a:srgbClr val="203864"/>
          </a:solidFill>
          <a:ln>
            <a:solidFill>
              <a:srgbClr val="203864"/>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矩形 57">
            <a:extLst>
              <a:ext uri="{FF2B5EF4-FFF2-40B4-BE49-F238E27FC236}">
                <a16:creationId xmlns:a16="http://schemas.microsoft.com/office/drawing/2014/main" id="{6012058B-E11E-9D60-7134-F1D47B3F9A45}"/>
              </a:ext>
            </a:extLst>
          </p:cNvPr>
          <p:cNvSpPr/>
          <p:nvPr/>
        </p:nvSpPr>
        <p:spPr>
          <a:xfrm>
            <a:off x="468867" y="3068855"/>
            <a:ext cx="2928383" cy="513111"/>
          </a:xfrm>
          <a:prstGeom prst="rect">
            <a:avLst/>
          </a:prstGeom>
          <a:solidFill>
            <a:schemeClr val="accent1">
              <a:lumMod val="20000"/>
              <a:lumOff val="80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rgbClr val="002060"/>
                </a:solidFill>
                <a:latin typeface="微软雅黑" panose="020B0503020204020204" pitchFamily="34" charset="-122"/>
                <a:ea typeface="微软雅黑" panose="020B0503020204020204" pitchFamily="34" charset="-122"/>
              </a:rPr>
              <a:t>当前</a:t>
            </a:r>
            <a:r>
              <a:rPr lang="en-US" altLang="zh-CN" b="1" dirty="0" err="1">
                <a:solidFill>
                  <a:srgbClr val="002060"/>
                </a:solidFill>
                <a:latin typeface="微软雅黑" panose="020B0503020204020204" pitchFamily="34" charset="-122"/>
                <a:ea typeface="微软雅黑" panose="020B0503020204020204" pitchFamily="34" charset="-122"/>
              </a:rPr>
              <a:t>DsBB</a:t>
            </a:r>
            <a:r>
              <a:rPr lang="zh-CN" altLang="en-US" b="1" dirty="0">
                <a:solidFill>
                  <a:srgbClr val="002060"/>
                </a:solidFill>
                <a:latin typeface="微软雅黑" panose="020B0503020204020204" pitchFamily="34" charset="-122"/>
                <a:ea typeface="微软雅黑" panose="020B0503020204020204" pitchFamily="34" charset="-122"/>
              </a:rPr>
              <a:t>算法可解决问题</a:t>
            </a:r>
          </a:p>
        </p:txBody>
      </p:sp>
      <p:sp>
        <p:nvSpPr>
          <p:cNvPr id="59" name="矩形 58">
            <a:extLst>
              <a:ext uri="{FF2B5EF4-FFF2-40B4-BE49-F238E27FC236}">
                <a16:creationId xmlns:a16="http://schemas.microsoft.com/office/drawing/2014/main" id="{2B85972F-A9EA-B770-65DB-D388A79E52D2}"/>
              </a:ext>
            </a:extLst>
          </p:cNvPr>
          <p:cNvSpPr/>
          <p:nvPr/>
        </p:nvSpPr>
        <p:spPr>
          <a:xfrm>
            <a:off x="4429398" y="3068855"/>
            <a:ext cx="7241902" cy="513111"/>
          </a:xfrm>
          <a:prstGeom prst="rect">
            <a:avLst/>
          </a:prstGeom>
          <a:solidFill>
            <a:srgbClr val="F2DCDB">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rgbClr val="C00000"/>
                </a:solidFill>
                <a:latin typeface="微软雅黑" panose="020B0503020204020204" pitchFamily="34" charset="-122"/>
                <a:ea typeface="微软雅黑" panose="020B0503020204020204" pitchFamily="34" charset="-122"/>
              </a:rPr>
              <a:t>NUT GO</a:t>
            </a:r>
            <a:r>
              <a:rPr lang="zh-CN" altLang="en-US" b="1" dirty="0">
                <a:solidFill>
                  <a:srgbClr val="C00000"/>
                </a:solidFill>
                <a:latin typeface="微软雅黑" panose="020B0503020204020204" pitchFamily="34" charset="-122"/>
                <a:ea typeface="微软雅黑" panose="020B0503020204020204" pitchFamily="34" charset="-122"/>
              </a:rPr>
              <a:t>可解决问题</a:t>
            </a:r>
          </a:p>
        </p:txBody>
      </p:sp>
      <p:sp>
        <p:nvSpPr>
          <p:cNvPr id="60" name="矩形 59">
            <a:extLst>
              <a:ext uri="{FF2B5EF4-FFF2-40B4-BE49-F238E27FC236}">
                <a16:creationId xmlns:a16="http://schemas.microsoft.com/office/drawing/2014/main" id="{D2AAF952-FA63-57A9-0B3D-4B89165E13AB}"/>
              </a:ext>
            </a:extLst>
          </p:cNvPr>
          <p:cNvSpPr/>
          <p:nvPr/>
        </p:nvSpPr>
        <p:spPr>
          <a:xfrm>
            <a:off x="1587500" y="4133850"/>
            <a:ext cx="1327150" cy="596900"/>
          </a:xfrm>
          <a:prstGeom prst="rect">
            <a:avLst/>
          </a:prstGeom>
          <a:noFill/>
          <a:ln w="2857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矩形 60">
            <a:extLst>
              <a:ext uri="{FF2B5EF4-FFF2-40B4-BE49-F238E27FC236}">
                <a16:creationId xmlns:a16="http://schemas.microsoft.com/office/drawing/2014/main" id="{288AC7DF-6EB2-B07C-E1ED-82E668235BCF}"/>
              </a:ext>
            </a:extLst>
          </p:cNvPr>
          <p:cNvSpPr/>
          <p:nvPr/>
        </p:nvSpPr>
        <p:spPr>
          <a:xfrm>
            <a:off x="1669533" y="3738422"/>
            <a:ext cx="1163083" cy="51311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rgbClr val="002060"/>
                </a:solidFill>
                <a:latin typeface="微软雅黑" panose="020B0503020204020204" pitchFamily="34" charset="-122"/>
                <a:ea typeface="微软雅黑" panose="020B0503020204020204" pitchFamily="34" charset="-122"/>
              </a:rPr>
              <a:t>黑盒函数</a:t>
            </a:r>
          </a:p>
        </p:txBody>
      </p:sp>
      <p:sp>
        <p:nvSpPr>
          <p:cNvPr id="62" name="矩形 61">
            <a:extLst>
              <a:ext uri="{FF2B5EF4-FFF2-40B4-BE49-F238E27FC236}">
                <a16:creationId xmlns:a16="http://schemas.microsoft.com/office/drawing/2014/main" id="{BF64758F-D0A3-C3CE-AAD0-451535562A4E}"/>
              </a:ext>
            </a:extLst>
          </p:cNvPr>
          <p:cNvSpPr/>
          <p:nvPr/>
        </p:nvSpPr>
        <p:spPr>
          <a:xfrm>
            <a:off x="9599093" y="3804512"/>
            <a:ext cx="1722361" cy="51311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zh-CN" altLang="en-US" b="1" dirty="0">
                <a:solidFill>
                  <a:srgbClr val="002060"/>
                </a:solidFill>
                <a:latin typeface="微软雅黑" panose="020B0503020204020204" pitchFamily="34" charset="-122"/>
                <a:ea typeface="微软雅黑" panose="020B0503020204020204" pitchFamily="34" charset="-122"/>
              </a:rPr>
              <a:t>任意函数</a:t>
            </a:r>
          </a:p>
        </p:txBody>
      </p:sp>
      <p:sp>
        <p:nvSpPr>
          <p:cNvPr id="63" name="矩形 62">
            <a:extLst>
              <a:ext uri="{FF2B5EF4-FFF2-40B4-BE49-F238E27FC236}">
                <a16:creationId xmlns:a16="http://schemas.microsoft.com/office/drawing/2014/main" id="{170E0E25-6968-8B82-D83C-F4D8AFCF204B}"/>
              </a:ext>
            </a:extLst>
          </p:cNvPr>
          <p:cNvSpPr/>
          <p:nvPr/>
        </p:nvSpPr>
        <p:spPr>
          <a:xfrm>
            <a:off x="9599095" y="4397472"/>
            <a:ext cx="1163083" cy="51311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zh-CN" altLang="en-US" b="1" dirty="0">
                <a:solidFill>
                  <a:srgbClr val="002060"/>
                </a:solidFill>
                <a:latin typeface="微软雅黑" panose="020B0503020204020204" pitchFamily="34" charset="-122"/>
                <a:ea typeface="微软雅黑" panose="020B0503020204020204" pitchFamily="34" charset="-122"/>
              </a:rPr>
              <a:t>任意函数</a:t>
            </a:r>
          </a:p>
        </p:txBody>
      </p:sp>
      <p:sp>
        <p:nvSpPr>
          <p:cNvPr id="64" name="矩形 63">
            <a:extLst>
              <a:ext uri="{FF2B5EF4-FFF2-40B4-BE49-F238E27FC236}">
                <a16:creationId xmlns:a16="http://schemas.microsoft.com/office/drawing/2014/main" id="{DD1EE878-FA59-4E51-5453-ED5CDB0DC5C3}"/>
              </a:ext>
            </a:extLst>
          </p:cNvPr>
          <p:cNvSpPr/>
          <p:nvPr/>
        </p:nvSpPr>
        <p:spPr>
          <a:xfrm>
            <a:off x="9599095" y="4876574"/>
            <a:ext cx="1966528" cy="51311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zh-CN" altLang="en-US" b="1" dirty="0">
                <a:solidFill>
                  <a:srgbClr val="002060"/>
                </a:solidFill>
                <a:latin typeface="微软雅黑" panose="020B0503020204020204" pitchFamily="34" charset="-122"/>
                <a:ea typeface="微软雅黑" panose="020B0503020204020204" pitchFamily="34" charset="-122"/>
              </a:rPr>
              <a:t>仿射</a:t>
            </a:r>
            <a:r>
              <a:rPr lang="en-US" altLang="zh-CN" b="1" dirty="0">
                <a:solidFill>
                  <a:srgbClr val="002060"/>
                </a:solidFill>
                <a:latin typeface="微软雅黑" panose="020B0503020204020204" pitchFamily="34" charset="-122"/>
                <a:ea typeface="微软雅黑" panose="020B0503020204020204" pitchFamily="34" charset="-122"/>
              </a:rPr>
              <a:t>/</a:t>
            </a:r>
            <a:r>
              <a:rPr lang="zh-CN" altLang="en-US" b="1" dirty="0">
                <a:solidFill>
                  <a:srgbClr val="002060"/>
                </a:solidFill>
                <a:latin typeface="微软雅黑" panose="020B0503020204020204" pitchFamily="34" charset="-122"/>
                <a:ea typeface="微软雅黑" panose="020B0503020204020204" pitchFamily="34" charset="-122"/>
              </a:rPr>
              <a:t>单增凸函数</a:t>
            </a:r>
          </a:p>
        </p:txBody>
      </p:sp>
      <p:sp>
        <p:nvSpPr>
          <p:cNvPr id="65" name="矩形 64">
            <a:extLst>
              <a:ext uri="{FF2B5EF4-FFF2-40B4-BE49-F238E27FC236}">
                <a16:creationId xmlns:a16="http://schemas.microsoft.com/office/drawing/2014/main" id="{EE02B2FC-0C8C-82F6-E9BD-74FD78884CE0}"/>
              </a:ext>
            </a:extLst>
          </p:cNvPr>
          <p:cNvSpPr/>
          <p:nvPr/>
        </p:nvSpPr>
        <p:spPr>
          <a:xfrm>
            <a:off x="9599093" y="5373339"/>
            <a:ext cx="1976957" cy="51311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zh-CN" altLang="en-US" b="1" dirty="0">
                <a:solidFill>
                  <a:srgbClr val="002060"/>
                </a:solidFill>
                <a:latin typeface="微软雅黑" panose="020B0503020204020204" pitchFamily="34" charset="-122"/>
                <a:ea typeface="微软雅黑" panose="020B0503020204020204" pitchFamily="34" charset="-122"/>
              </a:rPr>
              <a:t>仿射</a:t>
            </a:r>
            <a:r>
              <a:rPr lang="en-US" altLang="zh-CN" b="1" dirty="0">
                <a:solidFill>
                  <a:srgbClr val="002060"/>
                </a:solidFill>
                <a:latin typeface="微软雅黑" panose="020B0503020204020204" pitchFamily="34" charset="-122"/>
                <a:ea typeface="微软雅黑" panose="020B0503020204020204" pitchFamily="34" charset="-122"/>
              </a:rPr>
              <a:t>/</a:t>
            </a:r>
            <a:r>
              <a:rPr lang="zh-CN" altLang="en-US" b="1" dirty="0">
                <a:solidFill>
                  <a:srgbClr val="002060"/>
                </a:solidFill>
                <a:latin typeface="微软雅黑" panose="020B0503020204020204" pitchFamily="34" charset="-122"/>
                <a:ea typeface="微软雅黑" panose="020B0503020204020204" pitchFamily="34" charset="-122"/>
              </a:rPr>
              <a:t>单增凸函数</a:t>
            </a:r>
          </a:p>
        </p:txBody>
      </p:sp>
    </p:spTree>
    <p:extLst>
      <p:ext uri="{BB962C8B-B14F-4D97-AF65-F5344CB8AC3E}">
        <p14:creationId xmlns:p14="http://schemas.microsoft.com/office/powerpoint/2010/main" val="589348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9CB122-7CB9-E540-9BCE-506465D55F63}"/>
            </a:ext>
          </a:extLst>
        </p:cNvPr>
        <p:cNvGrpSpPr/>
        <p:nvPr/>
      </p:nvGrpSpPr>
      <p:grpSpPr>
        <a:xfrm>
          <a:off x="0" y="0"/>
          <a:ext cx="0" cy="0"/>
          <a:chOff x="0" y="0"/>
          <a:chExt cx="0" cy="0"/>
        </a:xfrm>
      </p:grpSpPr>
      <p:sp>
        <p:nvSpPr>
          <p:cNvPr id="46" name="矩形 45">
            <a:extLst>
              <a:ext uri="{FF2B5EF4-FFF2-40B4-BE49-F238E27FC236}">
                <a16:creationId xmlns:a16="http://schemas.microsoft.com/office/drawing/2014/main" id="{00029E58-A13F-A938-1937-0228748F7DB8}"/>
              </a:ext>
            </a:extLst>
          </p:cNvPr>
          <p:cNvSpPr/>
          <p:nvPr/>
        </p:nvSpPr>
        <p:spPr>
          <a:xfrm>
            <a:off x="335594" y="1861228"/>
            <a:ext cx="11520809" cy="4799922"/>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矩形 4">
            <a:extLst>
              <a:ext uri="{FF2B5EF4-FFF2-40B4-BE49-F238E27FC236}">
                <a16:creationId xmlns:a16="http://schemas.microsoft.com/office/drawing/2014/main" id="{4A990553-933A-3498-6699-3B4D843AB543}"/>
              </a:ext>
            </a:extLst>
          </p:cNvPr>
          <p:cNvSpPr/>
          <p:nvPr/>
        </p:nvSpPr>
        <p:spPr>
          <a:xfrm>
            <a:off x="0" y="-2834"/>
            <a:ext cx="12192000" cy="792000"/>
          </a:xfrm>
          <a:prstGeom prst="rect">
            <a:avLst/>
          </a:prstGeom>
          <a:solidFill>
            <a:srgbClr val="194A9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latin typeface="微软雅黑" panose="020B0503020204020204" pitchFamily="34" charset="-122"/>
                <a:ea typeface="微软雅黑" panose="020B0503020204020204" pitchFamily="34" charset="-122"/>
              </a:rPr>
              <a:t>3.2</a:t>
            </a:r>
            <a:r>
              <a:rPr lang="zh-CN" altLang="en-US" sz="3200" b="1" dirty="0">
                <a:latin typeface="微软雅黑" panose="020B0503020204020204" pitchFamily="34" charset="-122"/>
                <a:ea typeface="微软雅黑" panose="020B0503020204020204" pitchFamily="34" charset="-122"/>
              </a:rPr>
              <a:t> </a:t>
            </a:r>
            <a:r>
              <a:rPr lang="en-US" altLang="zh-CN" sz="3200" b="1" dirty="0">
                <a:latin typeface="微软雅黑" panose="020B0503020204020204" pitchFamily="34" charset="-122"/>
                <a:ea typeface="微软雅黑" panose="020B0503020204020204" pitchFamily="34" charset="-122"/>
              </a:rPr>
              <a:t>NUT GO subproblem</a:t>
            </a:r>
            <a:endParaRPr lang="zh-CN" altLang="en-US" sz="2880" b="1" dirty="0">
              <a:latin typeface="微软雅黑" panose="020B0503020204020204" pitchFamily="34" charset="-122"/>
              <a:ea typeface="微软雅黑" panose="020B0503020204020204" pitchFamily="34" charset="-122"/>
            </a:endParaRPr>
          </a:p>
        </p:txBody>
      </p:sp>
      <p:sp>
        <p:nvSpPr>
          <p:cNvPr id="47" name="矩形 46">
            <a:extLst>
              <a:ext uri="{FF2B5EF4-FFF2-40B4-BE49-F238E27FC236}">
                <a16:creationId xmlns:a16="http://schemas.microsoft.com/office/drawing/2014/main" id="{9A2BA14C-0861-CCF8-D539-38388B3EA448}"/>
              </a:ext>
            </a:extLst>
          </p:cNvPr>
          <p:cNvSpPr/>
          <p:nvPr/>
        </p:nvSpPr>
        <p:spPr>
          <a:xfrm>
            <a:off x="335596" y="1861228"/>
            <a:ext cx="11520809" cy="877136"/>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a:extLst>
              <a:ext uri="{FF2B5EF4-FFF2-40B4-BE49-F238E27FC236}">
                <a16:creationId xmlns:a16="http://schemas.microsoft.com/office/drawing/2014/main" id="{00CEEF3A-4ADF-4234-0949-667EC425C420}"/>
              </a:ext>
            </a:extLst>
          </p:cNvPr>
          <p:cNvSpPr/>
          <p:nvPr/>
        </p:nvSpPr>
        <p:spPr>
          <a:xfrm>
            <a:off x="2474947" y="1993884"/>
            <a:ext cx="1620000" cy="396000"/>
          </a:xfrm>
          <a:prstGeom prst="rect">
            <a:avLst/>
          </a:prstGeom>
          <a:solidFill>
            <a:srgbClr val="DAE3F3">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rgbClr val="203864"/>
                </a:solidFill>
                <a:latin typeface="微软雅黑" panose="020B0503020204020204" pitchFamily="34" charset="-122"/>
                <a:ea typeface="微软雅黑" panose="020B0503020204020204" pitchFamily="34" charset="-122"/>
              </a:rPr>
              <a:t>分支</a:t>
            </a:r>
          </a:p>
        </p:txBody>
      </p:sp>
      <p:sp>
        <p:nvSpPr>
          <p:cNvPr id="49" name="矩形 48">
            <a:extLst>
              <a:ext uri="{FF2B5EF4-FFF2-40B4-BE49-F238E27FC236}">
                <a16:creationId xmlns:a16="http://schemas.microsoft.com/office/drawing/2014/main" id="{E071CD63-ADA1-2C2C-974A-23C3C8005AB2}"/>
              </a:ext>
            </a:extLst>
          </p:cNvPr>
          <p:cNvSpPr/>
          <p:nvPr/>
        </p:nvSpPr>
        <p:spPr>
          <a:xfrm>
            <a:off x="4902019" y="1993884"/>
            <a:ext cx="1620000" cy="396000"/>
          </a:xfrm>
          <a:prstGeom prst="rect">
            <a:avLst/>
          </a:prstGeom>
          <a:solidFill>
            <a:srgbClr val="DAE3F3">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rgbClr val="002060"/>
                </a:solidFill>
                <a:latin typeface="微软雅黑" panose="020B0503020204020204" pitchFamily="34" charset="-122"/>
                <a:ea typeface="微软雅黑" panose="020B0503020204020204" pitchFamily="34" charset="-122"/>
              </a:rPr>
              <a:t>构建凸下界</a:t>
            </a:r>
          </a:p>
        </p:txBody>
      </p:sp>
      <p:sp>
        <p:nvSpPr>
          <p:cNvPr id="50" name="矩形 49">
            <a:extLst>
              <a:ext uri="{FF2B5EF4-FFF2-40B4-BE49-F238E27FC236}">
                <a16:creationId xmlns:a16="http://schemas.microsoft.com/office/drawing/2014/main" id="{A0C0929C-7313-9FB3-A5EC-0CBCEDD21068}"/>
              </a:ext>
            </a:extLst>
          </p:cNvPr>
          <p:cNvSpPr/>
          <p:nvPr/>
        </p:nvSpPr>
        <p:spPr>
          <a:xfrm>
            <a:off x="7329091" y="1993884"/>
            <a:ext cx="1620000" cy="396000"/>
          </a:xfrm>
          <a:prstGeom prst="rect">
            <a:avLst/>
          </a:prstGeom>
          <a:solidFill>
            <a:srgbClr val="F2DCDB">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rgbClr val="C00000"/>
                </a:solidFill>
                <a:latin typeface="微软雅黑" panose="020B0503020204020204" pitchFamily="34" charset="-122"/>
                <a:ea typeface="微软雅黑" panose="020B0503020204020204" pitchFamily="34" charset="-122"/>
              </a:rPr>
              <a:t>优化上下界</a:t>
            </a:r>
          </a:p>
        </p:txBody>
      </p:sp>
      <p:sp>
        <p:nvSpPr>
          <p:cNvPr id="51" name="矩形 50">
            <a:extLst>
              <a:ext uri="{FF2B5EF4-FFF2-40B4-BE49-F238E27FC236}">
                <a16:creationId xmlns:a16="http://schemas.microsoft.com/office/drawing/2014/main" id="{2929F621-7836-59CA-A129-771B4B5D6B2F}"/>
              </a:ext>
            </a:extLst>
          </p:cNvPr>
          <p:cNvSpPr/>
          <p:nvPr/>
        </p:nvSpPr>
        <p:spPr>
          <a:xfrm>
            <a:off x="9756165" y="1993884"/>
            <a:ext cx="1620000" cy="396000"/>
          </a:xfrm>
          <a:prstGeom prst="rect">
            <a:avLst/>
          </a:prstGeom>
          <a:solidFill>
            <a:schemeClr val="accent5">
              <a:lumMod val="20000"/>
              <a:lumOff val="8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accent1">
                    <a:lumMod val="50000"/>
                  </a:schemeClr>
                </a:solidFill>
                <a:latin typeface="微软雅黑" panose="020B0503020204020204" pitchFamily="34" charset="-122"/>
                <a:ea typeface="微软雅黑" panose="020B0503020204020204" pitchFamily="34" charset="-122"/>
              </a:rPr>
              <a:t>剪枝</a:t>
            </a:r>
          </a:p>
        </p:txBody>
      </p:sp>
      <p:sp>
        <p:nvSpPr>
          <p:cNvPr id="52" name="等腰三角形 51">
            <a:extLst>
              <a:ext uri="{FF2B5EF4-FFF2-40B4-BE49-F238E27FC236}">
                <a16:creationId xmlns:a16="http://schemas.microsoft.com/office/drawing/2014/main" id="{598EF1BA-739C-F92A-ECCA-10D22092DC27}"/>
              </a:ext>
            </a:extLst>
          </p:cNvPr>
          <p:cNvSpPr/>
          <p:nvPr/>
        </p:nvSpPr>
        <p:spPr>
          <a:xfrm rot="5400000">
            <a:off x="4318984" y="2122799"/>
            <a:ext cx="358998" cy="138170"/>
          </a:xfrm>
          <a:prstGeom prst="triangle">
            <a:avLst>
              <a:gd name="adj" fmla="val 50015"/>
            </a:avLst>
          </a:prstGeom>
          <a:gradFill>
            <a:gsLst>
              <a:gs pos="0">
                <a:schemeClr val="accent5">
                  <a:lumMod val="20000"/>
                  <a:lumOff val="80000"/>
                </a:schemeClr>
              </a:gs>
              <a:gs pos="26000">
                <a:schemeClr val="accent1">
                  <a:lumMod val="20000"/>
                  <a:lumOff val="80000"/>
                </a:schemeClr>
              </a:gs>
              <a:gs pos="100000">
                <a:srgbClr val="F2F2F2"/>
              </a:gs>
            </a:gsLst>
            <a:lin ang="5400000" scaled="0"/>
          </a:gra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just"/>
            <a:endParaRPr lang="zh-CN" altLang="en-US" sz="2400" b="1" dirty="0">
              <a:solidFill>
                <a:schemeClr val="tx1"/>
              </a:solidFill>
            </a:endParaRPr>
          </a:p>
        </p:txBody>
      </p:sp>
      <p:cxnSp>
        <p:nvCxnSpPr>
          <p:cNvPr id="53" name="连接符: 肘形 52">
            <a:extLst>
              <a:ext uri="{FF2B5EF4-FFF2-40B4-BE49-F238E27FC236}">
                <a16:creationId xmlns:a16="http://schemas.microsoft.com/office/drawing/2014/main" id="{8BC71460-0E4F-0604-FFAF-72CB9409EFBD}"/>
              </a:ext>
            </a:extLst>
          </p:cNvPr>
          <p:cNvCxnSpPr>
            <a:cxnSpLocks/>
            <a:stCxn id="51" idx="2"/>
            <a:endCxn id="48" idx="2"/>
          </p:cNvCxnSpPr>
          <p:nvPr/>
        </p:nvCxnSpPr>
        <p:spPr>
          <a:xfrm rot="5400000">
            <a:off x="6925556" y="-1250725"/>
            <a:ext cx="12700" cy="7281218"/>
          </a:xfrm>
          <a:prstGeom prst="bentConnector3">
            <a:avLst>
              <a:gd name="adj1" fmla="val 1800000"/>
            </a:avLst>
          </a:prstGeom>
          <a:ln w="28575">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4" name="等腰三角形 53">
            <a:extLst>
              <a:ext uri="{FF2B5EF4-FFF2-40B4-BE49-F238E27FC236}">
                <a16:creationId xmlns:a16="http://schemas.microsoft.com/office/drawing/2014/main" id="{9B8CEB6A-3957-6A3A-1138-9F157A9824F3}"/>
              </a:ext>
            </a:extLst>
          </p:cNvPr>
          <p:cNvSpPr/>
          <p:nvPr/>
        </p:nvSpPr>
        <p:spPr>
          <a:xfrm rot="5400000">
            <a:off x="6746056" y="2122799"/>
            <a:ext cx="358998" cy="138170"/>
          </a:xfrm>
          <a:prstGeom prst="triangle">
            <a:avLst>
              <a:gd name="adj" fmla="val 50015"/>
            </a:avLst>
          </a:prstGeom>
          <a:gradFill>
            <a:gsLst>
              <a:gs pos="0">
                <a:schemeClr val="accent5">
                  <a:lumMod val="20000"/>
                  <a:lumOff val="80000"/>
                </a:schemeClr>
              </a:gs>
              <a:gs pos="26000">
                <a:schemeClr val="accent1">
                  <a:lumMod val="20000"/>
                  <a:lumOff val="80000"/>
                </a:schemeClr>
              </a:gs>
              <a:gs pos="100000">
                <a:srgbClr val="F2F2F2"/>
              </a:gs>
            </a:gsLst>
            <a:lin ang="5400000" scaled="0"/>
          </a:gra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just"/>
            <a:endParaRPr lang="zh-CN" altLang="en-US" sz="2400" b="1" dirty="0">
              <a:solidFill>
                <a:schemeClr val="tx1"/>
              </a:solidFill>
            </a:endParaRPr>
          </a:p>
        </p:txBody>
      </p:sp>
      <p:sp>
        <p:nvSpPr>
          <p:cNvPr id="55" name="等腰三角形 54">
            <a:extLst>
              <a:ext uri="{FF2B5EF4-FFF2-40B4-BE49-F238E27FC236}">
                <a16:creationId xmlns:a16="http://schemas.microsoft.com/office/drawing/2014/main" id="{58766F6E-D1A5-94EA-46AB-6956038FD929}"/>
              </a:ext>
            </a:extLst>
          </p:cNvPr>
          <p:cNvSpPr/>
          <p:nvPr/>
        </p:nvSpPr>
        <p:spPr>
          <a:xfrm rot="5400000">
            <a:off x="9173128" y="2122799"/>
            <a:ext cx="358998" cy="138170"/>
          </a:xfrm>
          <a:prstGeom prst="triangle">
            <a:avLst>
              <a:gd name="adj" fmla="val 50015"/>
            </a:avLst>
          </a:prstGeom>
          <a:gradFill>
            <a:gsLst>
              <a:gs pos="0">
                <a:schemeClr val="accent5">
                  <a:lumMod val="20000"/>
                  <a:lumOff val="80000"/>
                </a:schemeClr>
              </a:gs>
              <a:gs pos="26000">
                <a:schemeClr val="accent1">
                  <a:lumMod val="20000"/>
                  <a:lumOff val="80000"/>
                </a:schemeClr>
              </a:gs>
              <a:gs pos="100000">
                <a:srgbClr val="F2F2F2"/>
              </a:gs>
            </a:gsLst>
            <a:lin ang="5400000" scaled="0"/>
          </a:gra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just"/>
            <a:endParaRPr lang="zh-CN" altLang="en-US" sz="2400" b="1" dirty="0">
              <a:solidFill>
                <a:schemeClr val="tx1"/>
              </a:solidFill>
            </a:endParaRPr>
          </a:p>
        </p:txBody>
      </p:sp>
      <p:sp>
        <p:nvSpPr>
          <p:cNvPr id="56" name="矩形 55">
            <a:extLst>
              <a:ext uri="{FF2B5EF4-FFF2-40B4-BE49-F238E27FC236}">
                <a16:creationId xmlns:a16="http://schemas.microsoft.com/office/drawing/2014/main" id="{A78D714A-6181-EF21-5502-3B976AD69400}"/>
              </a:ext>
            </a:extLst>
          </p:cNvPr>
          <p:cNvSpPr/>
          <p:nvPr/>
        </p:nvSpPr>
        <p:spPr>
          <a:xfrm>
            <a:off x="335595" y="1854377"/>
            <a:ext cx="1801403" cy="882425"/>
          </a:xfrm>
          <a:prstGeom prst="rect">
            <a:avLst/>
          </a:prstGeom>
          <a:solidFill>
            <a:srgbClr val="194A9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20000"/>
              </a:lnSpc>
            </a:pPr>
            <a:r>
              <a:rPr lang="zh-CN" altLang="en-US" b="1" dirty="0">
                <a:latin typeface="微软雅黑" panose="020B0503020204020204" pitchFamily="34" charset="-122"/>
                <a:ea typeface="微软雅黑" panose="020B0503020204020204" pitchFamily="34" charset="-122"/>
              </a:rPr>
              <a:t>分支定界</a:t>
            </a:r>
            <a:endParaRPr lang="en-US" altLang="zh-CN" b="1" dirty="0">
              <a:latin typeface="微软雅黑" panose="020B0503020204020204" pitchFamily="34" charset="-122"/>
              <a:ea typeface="微软雅黑" panose="020B0503020204020204" pitchFamily="34" charset="-122"/>
            </a:endParaRPr>
          </a:p>
          <a:p>
            <a:pPr algn="ctr">
              <a:lnSpc>
                <a:spcPct val="120000"/>
              </a:lnSpc>
            </a:pPr>
            <a:r>
              <a:rPr lang="zh-CN" altLang="en-US" b="1" dirty="0">
                <a:latin typeface="微软雅黑" panose="020B0503020204020204" pitchFamily="34" charset="-122"/>
                <a:ea typeface="微软雅黑" panose="020B0503020204020204" pitchFamily="34" charset="-122"/>
              </a:rPr>
              <a:t>流程简图</a:t>
            </a:r>
          </a:p>
        </p:txBody>
      </p:sp>
      <p:sp>
        <p:nvSpPr>
          <p:cNvPr id="22" name="矩形 21">
            <a:extLst>
              <a:ext uri="{FF2B5EF4-FFF2-40B4-BE49-F238E27FC236}">
                <a16:creationId xmlns:a16="http://schemas.microsoft.com/office/drawing/2014/main" id="{88DA2F3B-8527-083F-8122-A99656FF73CC}"/>
              </a:ext>
            </a:extLst>
          </p:cNvPr>
          <p:cNvSpPr/>
          <p:nvPr/>
        </p:nvSpPr>
        <p:spPr>
          <a:xfrm>
            <a:off x="335595" y="971550"/>
            <a:ext cx="11520809" cy="677636"/>
          </a:xfrm>
          <a:prstGeom prst="rect">
            <a:avLst/>
          </a:prstGeom>
          <a:solidFill>
            <a:srgbClr val="194A96"/>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200" b="1" dirty="0">
                <a:solidFill>
                  <a:srgbClr val="FFFF00"/>
                </a:solidFill>
                <a:latin typeface="微软雅黑" panose="020B0503020204020204" pitchFamily="34" charset="-122"/>
                <a:ea typeface="微软雅黑" panose="020B0503020204020204" pitchFamily="34" charset="-122"/>
              </a:rPr>
              <a:t>NUT GO </a:t>
            </a:r>
            <a:r>
              <a:rPr lang="zh-CN" altLang="en-US" sz="2200" b="1" dirty="0">
                <a:solidFill>
                  <a:srgbClr val="FFFF00"/>
                </a:solidFill>
                <a:latin typeface="微软雅黑" panose="020B0503020204020204" pitchFamily="34" charset="-122"/>
                <a:ea typeface="微软雅黑" panose="020B0503020204020204" pitchFamily="34" charset="-122"/>
              </a:rPr>
              <a:t>子问题（求上界</a:t>
            </a:r>
            <a:r>
              <a:rPr lang="en-US" altLang="zh-CN" sz="2200" b="1" dirty="0">
                <a:solidFill>
                  <a:srgbClr val="FFFF00"/>
                </a:solidFill>
                <a:latin typeface="微软雅黑" panose="020B0503020204020204" pitchFamily="34" charset="-122"/>
                <a:ea typeface="微软雅黑" panose="020B0503020204020204" pitchFamily="34" charset="-122"/>
              </a:rPr>
              <a:t>-AS-MLFP</a:t>
            </a:r>
            <a:r>
              <a:rPr lang="zh-CN" altLang="en-US" sz="2200" b="1" dirty="0">
                <a:solidFill>
                  <a:srgbClr val="FFFF00"/>
                </a:solidFill>
                <a:latin typeface="微软雅黑" panose="020B0503020204020204" pitchFamily="34" charset="-122"/>
                <a:ea typeface="微软雅黑" panose="020B0503020204020204" pitchFamily="34" charset="-122"/>
              </a:rPr>
              <a:t>）</a:t>
            </a:r>
          </a:p>
        </p:txBody>
      </p:sp>
      <p:sp>
        <p:nvSpPr>
          <p:cNvPr id="59" name="矩形 58">
            <a:extLst>
              <a:ext uri="{FF2B5EF4-FFF2-40B4-BE49-F238E27FC236}">
                <a16:creationId xmlns:a16="http://schemas.microsoft.com/office/drawing/2014/main" id="{E67E9130-FB98-2CF8-4A54-F3ED29853DA9}"/>
              </a:ext>
            </a:extLst>
          </p:cNvPr>
          <p:cNvSpPr/>
          <p:nvPr/>
        </p:nvSpPr>
        <p:spPr>
          <a:xfrm>
            <a:off x="649801" y="3068855"/>
            <a:ext cx="11021499" cy="513111"/>
          </a:xfrm>
          <a:prstGeom prst="rect">
            <a:avLst/>
          </a:prstGeom>
          <a:solidFill>
            <a:srgbClr val="F2DCDB">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rgbClr val="C00000"/>
                </a:solidFill>
                <a:latin typeface="微软雅黑" panose="020B0503020204020204" pitchFamily="34" charset="-122"/>
                <a:ea typeface="微软雅黑" panose="020B0503020204020204" pitchFamily="34" charset="-122"/>
              </a:rPr>
              <a:t>上界问题：采样点</a:t>
            </a:r>
            <a:r>
              <a:rPr lang="en-US" altLang="zh-CN" b="1" dirty="0">
                <a:solidFill>
                  <a:srgbClr val="C00000"/>
                </a:solidFill>
                <a:latin typeface="微软雅黑" panose="020B0503020204020204" pitchFamily="34" charset="-122"/>
                <a:ea typeface="微软雅黑" panose="020B0503020204020204" pitchFamily="34" charset="-122"/>
              </a:rPr>
              <a:t>+</a:t>
            </a:r>
            <a:r>
              <a:rPr lang="zh-CN" altLang="en-US" b="1" dirty="0">
                <a:solidFill>
                  <a:srgbClr val="C00000"/>
                </a:solidFill>
                <a:latin typeface="微软雅黑" panose="020B0503020204020204" pitchFamily="34" charset="-122"/>
                <a:ea typeface="微软雅黑" panose="020B0503020204020204" pitchFamily="34" charset="-122"/>
              </a:rPr>
              <a:t>代理模型最优</a:t>
            </a:r>
          </a:p>
        </p:txBody>
      </p:sp>
      <p:sp>
        <p:nvSpPr>
          <p:cNvPr id="62" name="矩形 61">
            <a:extLst>
              <a:ext uri="{FF2B5EF4-FFF2-40B4-BE49-F238E27FC236}">
                <a16:creationId xmlns:a16="http://schemas.microsoft.com/office/drawing/2014/main" id="{301832B0-8163-0BE7-D83E-0B3C960FA12B}"/>
              </a:ext>
            </a:extLst>
          </p:cNvPr>
          <p:cNvSpPr/>
          <p:nvPr/>
        </p:nvSpPr>
        <p:spPr>
          <a:xfrm>
            <a:off x="3958079" y="4024983"/>
            <a:ext cx="2708656" cy="51311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zh-CN" altLang="en-US" b="1" dirty="0">
                <a:solidFill>
                  <a:srgbClr val="002060"/>
                </a:solidFill>
                <a:latin typeface="微软雅黑" panose="020B0503020204020204" pitchFamily="34" charset="-122"/>
                <a:ea typeface="微软雅黑" panose="020B0503020204020204" pitchFamily="34" charset="-122"/>
              </a:rPr>
              <a:t>黑盒模型</a:t>
            </a:r>
            <a:r>
              <a:rPr lang="en-US" altLang="zh-CN" b="1" dirty="0">
                <a:solidFill>
                  <a:srgbClr val="002060"/>
                </a:solidFill>
                <a:latin typeface="微软雅黑" panose="020B0503020204020204" pitchFamily="34" charset="-122"/>
                <a:ea typeface="微软雅黑" panose="020B0503020204020204" pitchFamily="34" charset="-122"/>
              </a:rPr>
              <a:t>-&gt;</a:t>
            </a:r>
            <a:r>
              <a:rPr lang="zh-CN" altLang="en-US" b="1" dirty="0">
                <a:solidFill>
                  <a:srgbClr val="002060"/>
                </a:solidFill>
                <a:latin typeface="微软雅黑" panose="020B0503020204020204" pitchFamily="34" charset="-122"/>
                <a:ea typeface="微软雅黑" panose="020B0503020204020204" pitchFamily="34" charset="-122"/>
              </a:rPr>
              <a:t>代理模型</a:t>
            </a:r>
          </a:p>
        </p:txBody>
      </p:sp>
      <p:sp>
        <p:nvSpPr>
          <p:cNvPr id="63" name="矩形 62">
            <a:extLst>
              <a:ext uri="{FF2B5EF4-FFF2-40B4-BE49-F238E27FC236}">
                <a16:creationId xmlns:a16="http://schemas.microsoft.com/office/drawing/2014/main" id="{C5A29A19-6890-9900-EEBC-3E511BA35E48}"/>
              </a:ext>
            </a:extLst>
          </p:cNvPr>
          <p:cNvSpPr/>
          <p:nvPr/>
        </p:nvSpPr>
        <p:spPr>
          <a:xfrm>
            <a:off x="3958079" y="4765488"/>
            <a:ext cx="1163083" cy="51311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zh-CN" altLang="en-US" b="1" dirty="0">
                <a:solidFill>
                  <a:srgbClr val="002060"/>
                </a:solidFill>
                <a:latin typeface="微软雅黑" panose="020B0503020204020204" pitchFamily="34" charset="-122"/>
                <a:ea typeface="微软雅黑" panose="020B0503020204020204" pitchFamily="34" charset="-122"/>
              </a:rPr>
              <a:t>原始约束</a:t>
            </a:r>
          </a:p>
        </p:txBody>
      </p:sp>
      <p:sp>
        <p:nvSpPr>
          <p:cNvPr id="64" name="矩形 63">
            <a:extLst>
              <a:ext uri="{FF2B5EF4-FFF2-40B4-BE49-F238E27FC236}">
                <a16:creationId xmlns:a16="http://schemas.microsoft.com/office/drawing/2014/main" id="{55A73AFD-7002-9C18-7B7B-1AC286848B9B}"/>
              </a:ext>
            </a:extLst>
          </p:cNvPr>
          <p:cNvSpPr/>
          <p:nvPr/>
        </p:nvSpPr>
        <p:spPr>
          <a:xfrm>
            <a:off x="3958079" y="5530452"/>
            <a:ext cx="1435743" cy="51311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zh-CN" altLang="en-US" b="1" dirty="0">
                <a:solidFill>
                  <a:srgbClr val="002060"/>
                </a:solidFill>
                <a:latin typeface="微软雅黑" panose="020B0503020204020204" pitchFamily="34" charset="-122"/>
                <a:ea typeface="微软雅黑" panose="020B0503020204020204" pitchFamily="34" charset="-122"/>
              </a:rPr>
              <a:t>超平面分区</a:t>
            </a:r>
          </a:p>
        </p:txBody>
      </p:sp>
      <mc:AlternateContent xmlns:mc="http://schemas.openxmlformats.org/markup-compatibility/2006" xmlns:a14="http://schemas.microsoft.com/office/drawing/2010/main">
        <mc:Choice Requires="a14">
          <p:sp>
            <p:nvSpPr>
              <p:cNvPr id="16" name="对象 15">
                <a:extLst>
                  <a:ext uri="{FF2B5EF4-FFF2-40B4-BE49-F238E27FC236}">
                    <a16:creationId xmlns:a16="http://schemas.microsoft.com/office/drawing/2014/main" id="{243ED515-ED66-8DA8-6CF8-B93F5E2F6297}"/>
                  </a:ext>
                </a:extLst>
              </p:cNvPr>
              <p:cNvSpPr txBox="1"/>
              <p:nvPr/>
            </p:nvSpPr>
            <p:spPr>
              <a:xfrm>
                <a:off x="732529" y="3912457"/>
                <a:ext cx="3484835" cy="2316161"/>
              </a:xfrm>
              <a:prstGeom prst="rect">
                <a:avLst/>
              </a:prstGeom>
            </p:spPr>
            <p:txBody>
              <a:bodyPr>
                <a:normAutofit/>
              </a:bodyPr>
              <a:lstStyle/>
              <a:p>
                <a:pPr/>
                <a14:m>
                  <m:oMathPara xmlns:m="http://schemas.openxmlformats.org/officeDocument/2006/math">
                    <m:oMathParaPr>
                      <m:jc m:val="left"/>
                    </m:oMathParaPr>
                    <m:oMath xmlns:m="http://schemas.openxmlformats.org/officeDocument/2006/math">
                      <m:m>
                        <m:mPr>
                          <m:plcHide m:val="on"/>
                          <m:mcs>
                            <m:mc>
                              <m:mcPr>
                                <m:count m:val="2"/>
                                <m:mcJc m:val="center"/>
                              </m:mcPr>
                            </m:mc>
                          </m:mcs>
                          <m:ctrlPr>
                            <a:rPr lang="zh-CN" altLang="en-US" i="1" smtClean="0">
                              <a:solidFill>
                                <a:srgbClr val="000000"/>
                              </a:solidFill>
                              <a:latin typeface="Cambria Math" panose="02040503050406030204" pitchFamily="18" charset="0"/>
                            </a:rPr>
                          </m:ctrlPr>
                        </m:mPr>
                        <m:mr>
                          <m:e>
                            <m:limLow>
                              <m:limLowPr>
                                <m:ctrlPr>
                                  <a:rPr lang="zh-CN" altLang="en-US" i="1">
                                    <a:solidFill>
                                      <a:srgbClr val="000000"/>
                                    </a:solidFill>
                                    <a:latin typeface="Cambria Math" panose="02040503050406030204" pitchFamily="18" charset="0"/>
                                  </a:rPr>
                                </m:ctrlPr>
                              </m:limLowPr>
                              <m:e>
                                <m:r>
                                  <m:rPr>
                                    <m:sty m:val="p"/>
                                  </m:rPr>
                                  <a:rPr lang="zh-CN" altLang="en-US" i="0">
                                    <a:solidFill>
                                      <a:srgbClr val="000000"/>
                                    </a:solidFill>
                                    <a:latin typeface="Cambria Math" panose="02040503050406030204" pitchFamily="18" charset="0"/>
                                  </a:rPr>
                                  <m:t>min</m:t>
                                </m:r>
                              </m:e>
                              <m:lim>
                                <m:r>
                                  <a:rPr lang="zh-CN" altLang="en-US" i="1">
                                    <a:solidFill>
                                      <a:srgbClr val="000000"/>
                                    </a:solidFill>
                                    <a:latin typeface="Cambria Math" panose="02040503050406030204" pitchFamily="18" charset="0"/>
                                  </a:rPr>
                                  <m:t>𝐱</m:t>
                                </m:r>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ℝ</m:t>
                                    </m:r>
                                  </m:e>
                                  <m:sup>
                                    <m:r>
                                      <m:rPr>
                                        <m:sty m:val="p"/>
                                      </m:rPr>
                                      <a:rPr lang="zh-CN" altLang="en-US" i="0">
                                        <a:solidFill>
                                          <a:srgbClr val="000000"/>
                                        </a:solidFill>
                                        <a:latin typeface="Cambria Math" panose="02040503050406030204" pitchFamily="18" charset="0"/>
                                      </a:rPr>
                                      <m:t>n</m:t>
                                    </m:r>
                                  </m:sup>
                                </m:sSup>
                              </m:lim>
                            </m:limLow>
                          </m:e>
                          <m:e>
                            <m:r>
                              <a:rPr lang="zh-CN" altLang="en-US" i="1">
                                <a:solidFill>
                                  <a:srgbClr val="000000"/>
                                </a:solidFill>
                                <a:latin typeface="Cambria Math" panose="02040503050406030204" pitchFamily="18" charset="0"/>
                              </a:rPr>
                              <m:t>𝑓</m:t>
                            </m:r>
                            <m:d>
                              <m:dPr>
                                <m:ctrlPr>
                                  <a:rPr lang="zh-CN" altLang="en-US" i="1">
                                    <a:solidFill>
                                      <a:srgbClr val="000000"/>
                                    </a:solidFill>
                                    <a:latin typeface="Cambria Math" panose="02040503050406030204" pitchFamily="18" charset="0"/>
                                  </a:rPr>
                                </m:ctrlPr>
                              </m:dPr>
                              <m:e>
                                <m:sSub>
                                  <m:sSubPr>
                                    <m:ctrlPr>
                                      <a:rPr lang="en-US" altLang="zh-CN" i="1" smtClean="0">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𝐱</m:t>
                                    </m:r>
                                  </m:e>
                                  <m:sub>
                                    <m:r>
                                      <a:rPr lang="en-US" altLang="zh-CN" b="0" i="1" smtClean="0">
                                        <a:solidFill>
                                          <a:srgbClr val="000000"/>
                                        </a:solidFill>
                                        <a:latin typeface="Cambria Math" panose="02040503050406030204" pitchFamily="18" charset="0"/>
                                      </a:rPr>
                                      <m:t>𝐼</m:t>
                                    </m:r>
                                  </m:sub>
                                </m:sSub>
                                <m:r>
                                  <a:rPr lang="en-US" altLang="zh-CN" b="0" i="1" smtClean="0">
                                    <a:solidFill>
                                      <a:srgbClr val="000000"/>
                                    </a:solidFill>
                                    <a:latin typeface="Cambria Math" panose="02040503050406030204" pitchFamily="18" charset="0"/>
                                  </a:rPr>
                                  <m:t>,</m:t>
                                </m:r>
                                <m:sSub>
                                  <m:sSubPr>
                                    <m:ctrlPr>
                                      <a:rPr lang="en-US" altLang="zh-CN"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𝐱</m:t>
                                    </m:r>
                                  </m:e>
                                  <m:sub>
                                    <m:r>
                                      <a:rPr lang="en-US" altLang="zh-CN" b="0" i="1" smtClean="0">
                                        <a:solidFill>
                                          <a:srgbClr val="000000"/>
                                        </a:solidFill>
                                        <a:latin typeface="Cambria Math" panose="02040503050406030204" pitchFamily="18" charset="0"/>
                                      </a:rPr>
                                      <m:t>𝐷</m:t>
                                    </m:r>
                                  </m:sub>
                                </m:sSub>
                              </m:e>
                            </m:d>
                            <m:r>
                              <a:rPr lang="en-US" altLang="zh-CN" b="0" i="1" smtClean="0">
                                <a:solidFill>
                                  <a:srgbClr val="000000"/>
                                </a:solidFill>
                                <a:latin typeface="Cambria Math" panose="02040503050406030204" pitchFamily="18" charset="0"/>
                              </a:rPr>
                              <m:t> </m:t>
                            </m:r>
                            <m:r>
                              <m:rPr>
                                <m:sty m:val="p"/>
                              </m:rPr>
                              <a:rPr lang="en-US" altLang="zh-CN" i="1">
                                <a:solidFill>
                                  <a:srgbClr val="000000"/>
                                </a:solidFill>
                                <a:latin typeface="Cambria Math" panose="02040503050406030204" pitchFamily="18" charset="0"/>
                              </a:rPr>
                              <m:t>or</m:t>
                            </m:r>
                            <m:r>
                              <a:rPr lang="en-US" altLang="zh-CN" b="0" i="1" smtClean="0">
                                <a:solidFill>
                                  <a:srgbClr val="000000"/>
                                </a:solidFill>
                                <a:latin typeface="Cambria Math" panose="02040503050406030204" pitchFamily="18" charset="0"/>
                              </a:rPr>
                              <m:t> </m:t>
                            </m:r>
                            <m:r>
                              <a:rPr lang="en-US" altLang="zh-CN" b="0" i="1" smtClean="0">
                                <a:solidFill>
                                  <a:srgbClr val="000000"/>
                                </a:solidFill>
                                <a:latin typeface="Cambria Math" panose="02040503050406030204" pitchFamily="18" charset="0"/>
                              </a:rPr>
                              <m:t>𝑓𝑠</m:t>
                            </m:r>
                            <m:d>
                              <m:dPr>
                                <m:ctrlPr>
                                  <a:rPr lang="zh-CN" altLang="en-US" i="1">
                                    <a:solidFill>
                                      <a:srgbClr val="000000"/>
                                    </a:solidFill>
                                    <a:latin typeface="Cambria Math" panose="02040503050406030204" pitchFamily="18" charset="0"/>
                                  </a:rPr>
                                </m:ctrlPr>
                              </m:dPr>
                              <m:e>
                                <m:sSub>
                                  <m:sSubPr>
                                    <m:ctrlPr>
                                      <a:rPr lang="en-US" altLang="zh-CN"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𝐱</m:t>
                                    </m:r>
                                  </m:e>
                                  <m:sub>
                                    <m:r>
                                      <a:rPr lang="en-US" altLang="zh-CN" i="1">
                                        <a:solidFill>
                                          <a:srgbClr val="000000"/>
                                        </a:solidFill>
                                        <a:latin typeface="Cambria Math" panose="02040503050406030204" pitchFamily="18" charset="0"/>
                                      </a:rPr>
                                      <m:t>𝐼</m:t>
                                    </m:r>
                                  </m:sub>
                                </m:sSub>
                              </m:e>
                            </m:d>
                          </m:e>
                        </m:mr>
                        <m:mr>
                          <m:e>
                            <m:r>
                              <m:rPr>
                                <m:nor/>
                              </m:rPr>
                              <a:rPr lang="zh-CN" altLang="en-US" i="0">
                                <a:solidFill>
                                  <a:srgbClr val="000000"/>
                                </a:solidFill>
                                <a:latin typeface="Cambria Math" panose="02040503050406030204" pitchFamily="18" charset="0"/>
                              </a:rPr>
                              <m:t>s</m:t>
                            </m:r>
                            <m:r>
                              <m:rPr>
                                <m:nor/>
                              </m:rPr>
                              <a:rPr lang="zh-CN" altLang="en-US" i="0">
                                <a:solidFill>
                                  <a:srgbClr val="000000"/>
                                </a:solidFill>
                                <a:latin typeface="Cambria Math" panose="02040503050406030204" pitchFamily="18" charset="0"/>
                              </a:rPr>
                              <m:t>.</m:t>
                            </m:r>
                            <m:r>
                              <m:rPr>
                                <m:nor/>
                              </m:rPr>
                              <a:rPr lang="zh-CN" altLang="en-US" i="0">
                                <a:solidFill>
                                  <a:srgbClr val="000000"/>
                                </a:solidFill>
                                <a:latin typeface="Cambria Math" panose="02040503050406030204" pitchFamily="18" charset="0"/>
                              </a:rPr>
                              <m:t>t</m:t>
                            </m:r>
                            <m:r>
                              <a:rPr lang="zh-CN" altLang="en-US" i="1">
                                <a:solidFill>
                                  <a:srgbClr val="000000"/>
                                </a:solidFill>
                                <a:latin typeface="Cambria Math" panose="02040503050406030204" pitchFamily="18" charset="0"/>
                              </a:rPr>
                              <m:t>.</m:t>
                            </m:r>
                          </m:e>
                          <m:e>
                            <m:r>
                              <a:rPr lang="en-US" altLang="zh-CN" b="1" i="0" smtClean="0">
                                <a:solidFill>
                                  <a:srgbClr val="000000"/>
                                </a:solidFill>
                                <a:latin typeface="Cambria Math" panose="02040503050406030204" pitchFamily="18" charset="0"/>
                              </a:rPr>
                              <m:t>𝐬</m:t>
                            </m:r>
                            <m:d>
                              <m:dPr>
                                <m:ctrlPr>
                                  <a:rPr lang="zh-CN" altLang="en-US" i="1">
                                    <a:solidFill>
                                      <a:srgbClr val="000000"/>
                                    </a:solidFill>
                                    <a:latin typeface="Cambria Math" panose="02040503050406030204" pitchFamily="18" charset="0"/>
                                  </a:rPr>
                                </m:ctrlPr>
                              </m:dPr>
                              <m:e>
                                <m:sSub>
                                  <m:sSubPr>
                                    <m:ctrlPr>
                                      <a:rPr lang="en-US" altLang="zh-CN"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𝐱</m:t>
                                    </m:r>
                                  </m:e>
                                  <m:sub>
                                    <m:r>
                                      <a:rPr lang="en-US" altLang="zh-CN" i="1">
                                        <a:solidFill>
                                          <a:srgbClr val="000000"/>
                                        </a:solidFill>
                                        <a:latin typeface="Cambria Math" panose="02040503050406030204" pitchFamily="18" charset="0"/>
                                      </a:rPr>
                                      <m:t>𝐼</m:t>
                                    </m:r>
                                  </m:sub>
                                </m:sSub>
                              </m:e>
                            </m:d>
                            <m:r>
                              <a:rPr lang="zh-CN" altLang="en-US" i="1">
                                <a:solidFill>
                                  <a:srgbClr val="000000"/>
                                </a:solidFill>
                                <a:latin typeface="Cambria Math" panose="02040503050406030204" pitchFamily="18" charset="0"/>
                              </a:rPr>
                              <m:t>=</m:t>
                            </m:r>
                            <m:sSub>
                              <m:sSubPr>
                                <m:ctrlPr>
                                  <a:rPr lang="en-US" altLang="zh-CN"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𝐱</m:t>
                                </m:r>
                              </m:e>
                              <m:sub>
                                <m:r>
                                  <a:rPr lang="en-US" altLang="zh-CN" i="1">
                                    <a:solidFill>
                                      <a:srgbClr val="000000"/>
                                    </a:solidFill>
                                    <a:latin typeface="Cambria Math" panose="02040503050406030204" pitchFamily="18" charset="0"/>
                                  </a:rPr>
                                  <m:t>𝐷</m:t>
                                </m:r>
                              </m:sub>
                            </m:sSub>
                          </m:e>
                        </m:mr>
                        <m:mr>
                          <m:e/>
                          <m:e>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𝐡</m:t>
                                </m:r>
                              </m:e>
                              <m:sub>
                                <m:r>
                                  <a:rPr lang="zh-CN" altLang="en-US" i="1">
                                    <a:solidFill>
                                      <a:srgbClr val="000000"/>
                                    </a:solidFill>
                                    <a:latin typeface="Cambria Math" panose="02040503050406030204" pitchFamily="18" charset="0"/>
                                  </a:rPr>
                                  <m:t>2</m:t>
                                </m:r>
                              </m:sub>
                            </m:sSub>
                            <m:d>
                              <m:dPr>
                                <m:ctrlPr>
                                  <a:rPr lang="zh-CN" altLang="en-US" i="1">
                                    <a:solidFill>
                                      <a:srgbClr val="000000"/>
                                    </a:solidFill>
                                    <a:latin typeface="Cambria Math" panose="02040503050406030204" pitchFamily="18" charset="0"/>
                                  </a:rPr>
                                </m:ctrlPr>
                              </m:dPr>
                              <m:e>
                                <m:sSub>
                                  <m:sSubPr>
                                    <m:ctrlPr>
                                      <a:rPr lang="en-US" altLang="zh-CN"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𝐱</m:t>
                                    </m:r>
                                  </m:e>
                                  <m:sub>
                                    <m:r>
                                      <a:rPr lang="en-US" altLang="zh-CN" i="1">
                                        <a:solidFill>
                                          <a:srgbClr val="000000"/>
                                        </a:solidFill>
                                        <a:latin typeface="Cambria Math" panose="02040503050406030204" pitchFamily="18" charset="0"/>
                                      </a:rPr>
                                      <m:t>𝐼</m:t>
                                    </m:r>
                                  </m:sub>
                                </m:sSub>
                                <m:r>
                                  <a:rPr lang="en-US" altLang="zh-CN" i="1">
                                    <a:solidFill>
                                      <a:srgbClr val="000000"/>
                                    </a:solidFill>
                                    <a:latin typeface="Cambria Math" panose="02040503050406030204" pitchFamily="18" charset="0"/>
                                  </a:rPr>
                                  <m:t>,</m:t>
                                </m:r>
                                <m:sSub>
                                  <m:sSubPr>
                                    <m:ctrlPr>
                                      <a:rPr lang="en-US" altLang="zh-CN"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𝐱</m:t>
                                    </m:r>
                                  </m:e>
                                  <m:sub>
                                    <m:r>
                                      <a:rPr lang="en-US" altLang="zh-CN" i="1">
                                        <a:solidFill>
                                          <a:srgbClr val="000000"/>
                                        </a:solidFill>
                                        <a:latin typeface="Cambria Math" panose="02040503050406030204" pitchFamily="18" charset="0"/>
                                      </a:rPr>
                                      <m:t>𝐷</m:t>
                                    </m:r>
                                  </m:sub>
                                </m:sSub>
                              </m:e>
                            </m:d>
                            <m:r>
                              <a:rPr lang="zh-CN" altLang="en-US" i="1">
                                <a:solidFill>
                                  <a:srgbClr val="000000"/>
                                </a:solidFill>
                                <a:latin typeface="Cambria Math" panose="02040503050406030204" pitchFamily="18" charset="0"/>
                              </a:rPr>
                              <m:t>=0</m:t>
                            </m:r>
                          </m:e>
                        </m:mr>
                        <m:mr>
                          <m:e/>
                          <m:e>
                            <m:r>
                              <a:rPr lang="zh-CN" altLang="en-US" i="1">
                                <a:solidFill>
                                  <a:srgbClr val="000000"/>
                                </a:solidFill>
                                <a:latin typeface="Cambria Math" panose="02040503050406030204" pitchFamily="18" charset="0"/>
                              </a:rPr>
                              <m:t>𝐠</m:t>
                            </m:r>
                            <m:d>
                              <m:dPr>
                                <m:ctrlPr>
                                  <a:rPr lang="zh-CN" altLang="en-US" i="1">
                                    <a:solidFill>
                                      <a:srgbClr val="000000"/>
                                    </a:solidFill>
                                    <a:latin typeface="Cambria Math" panose="02040503050406030204" pitchFamily="18" charset="0"/>
                                  </a:rPr>
                                </m:ctrlPr>
                              </m:dPr>
                              <m:e>
                                <m:sSub>
                                  <m:sSubPr>
                                    <m:ctrlPr>
                                      <a:rPr lang="en-US" altLang="zh-CN"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𝐱</m:t>
                                    </m:r>
                                  </m:e>
                                  <m:sub>
                                    <m:r>
                                      <a:rPr lang="en-US" altLang="zh-CN" i="1">
                                        <a:solidFill>
                                          <a:srgbClr val="000000"/>
                                        </a:solidFill>
                                        <a:latin typeface="Cambria Math" panose="02040503050406030204" pitchFamily="18" charset="0"/>
                                      </a:rPr>
                                      <m:t>𝐼</m:t>
                                    </m:r>
                                  </m:sub>
                                </m:sSub>
                                <m:r>
                                  <a:rPr lang="en-US" altLang="zh-CN" i="1">
                                    <a:solidFill>
                                      <a:srgbClr val="000000"/>
                                    </a:solidFill>
                                    <a:latin typeface="Cambria Math" panose="02040503050406030204" pitchFamily="18" charset="0"/>
                                  </a:rPr>
                                  <m:t>,</m:t>
                                </m:r>
                                <m:sSub>
                                  <m:sSubPr>
                                    <m:ctrlPr>
                                      <a:rPr lang="en-US" altLang="zh-CN"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𝐱</m:t>
                                    </m:r>
                                  </m:e>
                                  <m:sub>
                                    <m:r>
                                      <a:rPr lang="en-US" altLang="zh-CN" i="1">
                                        <a:solidFill>
                                          <a:srgbClr val="000000"/>
                                        </a:solidFill>
                                        <a:latin typeface="Cambria Math" panose="02040503050406030204" pitchFamily="18" charset="0"/>
                                      </a:rPr>
                                      <m:t>𝐷</m:t>
                                    </m:r>
                                  </m:sub>
                                </m:sSub>
                              </m:e>
                            </m:d>
                            <m:r>
                              <a:rPr lang="zh-CN" altLang="en-US" i="1">
                                <a:solidFill>
                                  <a:srgbClr val="000000"/>
                                </a:solidFill>
                                <a:latin typeface="Cambria Math" panose="02040503050406030204" pitchFamily="18" charset="0"/>
                              </a:rPr>
                              <m:t>≤0</m:t>
                            </m:r>
                          </m:e>
                        </m:mr>
                        <m:mr>
                          <m:e/>
                          <m:e>
                            <m:eqArr>
                              <m:eqArrPr>
                                <m:ctrlPr>
                                  <a:rPr lang="zh-CN" altLang="en-US" i="1">
                                    <a:solidFill>
                                      <a:srgbClr val="000000"/>
                                    </a:solidFill>
                                    <a:latin typeface="Cambria Math" panose="02040503050406030204" pitchFamily="18" charset="0"/>
                                  </a:rPr>
                                </m:ctrlPr>
                              </m:eqArrPr>
                              <m:e>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𝐱</m:t>
                                    </m:r>
                                  </m:e>
                                  <m:sup>
                                    <m:r>
                                      <a:rPr lang="zh-CN" altLang="en-US" i="1">
                                        <a:solidFill>
                                          <a:srgbClr val="000000"/>
                                        </a:solidFill>
                                        <a:latin typeface="Cambria Math" panose="02040503050406030204" pitchFamily="18" charset="0"/>
                                      </a:rPr>
                                      <m:t>𝑙𝑏</m:t>
                                    </m:r>
                                  </m:sup>
                                </m:sSup>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𝐱</m:t>
                                </m:r>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𝐱</m:t>
                                    </m:r>
                                  </m:e>
                                  <m:sup>
                                    <m:r>
                                      <a:rPr lang="zh-CN" altLang="en-US" i="1">
                                        <a:solidFill>
                                          <a:srgbClr val="000000"/>
                                        </a:solidFill>
                                        <a:latin typeface="Cambria Math" panose="02040503050406030204" pitchFamily="18" charset="0"/>
                                      </a:rPr>
                                      <m:t>𝑢𝑏</m:t>
                                    </m:r>
                                  </m:sup>
                                </m:sSup>
                              </m:e>
                              <m:e>
                                <m:sSub>
                                  <m:sSubPr>
                                    <m:ctrlPr>
                                      <a:rPr lang="en-US" altLang="zh-CN" i="1" smtClean="0">
                                        <a:solidFill>
                                          <a:srgbClr val="000000"/>
                                        </a:solidFill>
                                        <a:latin typeface="Cambria Math" panose="02040503050406030204" pitchFamily="18" charset="0"/>
                                      </a:rPr>
                                    </m:ctrlPr>
                                  </m:sSubPr>
                                  <m:e>
                                    <m:r>
                                      <a:rPr lang="en-US" altLang="zh-CN" b="1">
                                        <a:solidFill>
                                          <a:srgbClr val="000000"/>
                                        </a:solidFill>
                                        <a:latin typeface="Cambria Math" panose="02040503050406030204" pitchFamily="18" charset="0"/>
                                      </a:rPr>
                                      <m:t>𝐰</m:t>
                                    </m:r>
                                  </m:e>
                                  <m:sub>
                                    <m:r>
                                      <a:rPr lang="en-US" altLang="zh-CN" b="0" i="1" smtClean="0">
                                        <a:solidFill>
                                          <a:srgbClr val="000000"/>
                                        </a:solidFill>
                                        <a:latin typeface="Cambria Math" panose="02040503050406030204" pitchFamily="18" charset="0"/>
                                      </a:rPr>
                                      <m:t>𝑖</m:t>
                                    </m:r>
                                  </m:sub>
                                </m:sSub>
                                <m:sSub>
                                  <m:sSubPr>
                                    <m:ctrlPr>
                                      <a:rPr lang="en-US" altLang="zh-CN"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𝐱</m:t>
                                    </m:r>
                                  </m:e>
                                  <m:sub>
                                    <m:r>
                                      <a:rPr lang="en-US" altLang="zh-CN" i="1">
                                        <a:solidFill>
                                          <a:srgbClr val="000000"/>
                                        </a:solidFill>
                                        <a:latin typeface="Cambria Math" panose="02040503050406030204" pitchFamily="18" charset="0"/>
                                      </a:rPr>
                                      <m:t>𝐼</m:t>
                                    </m:r>
                                  </m:sub>
                                </m:sSub>
                                <m:r>
                                  <a:rPr lang="en-US" altLang="zh-CN" b="1" i="0" smtClean="0">
                                    <a:solidFill>
                                      <a:srgbClr val="000000"/>
                                    </a:solidFill>
                                    <a:latin typeface="Cambria Math" panose="02040503050406030204" pitchFamily="18" charset="0"/>
                                  </a:rPr>
                                  <m:t>+</m:t>
                                </m:r>
                                <m:sSub>
                                  <m:sSubPr>
                                    <m:ctrlPr>
                                      <a:rPr lang="en-US" altLang="zh-CN" b="1" i="1" smtClean="0">
                                        <a:solidFill>
                                          <a:srgbClr val="000000"/>
                                        </a:solidFill>
                                        <a:latin typeface="Cambria Math" panose="02040503050406030204" pitchFamily="18" charset="0"/>
                                      </a:rPr>
                                    </m:ctrlPr>
                                  </m:sSubPr>
                                  <m:e>
                                    <m:r>
                                      <a:rPr lang="en-US" altLang="zh-CN" b="1">
                                        <a:solidFill>
                                          <a:srgbClr val="000000"/>
                                        </a:solidFill>
                                        <a:latin typeface="Cambria Math" panose="02040503050406030204" pitchFamily="18" charset="0"/>
                                      </a:rPr>
                                      <m:t>𝐭</m:t>
                                    </m:r>
                                  </m:e>
                                  <m:sub>
                                    <m:r>
                                      <a:rPr lang="en-US" altLang="zh-CN" b="0" i="1" smtClean="0">
                                        <a:solidFill>
                                          <a:srgbClr val="000000"/>
                                        </a:solidFill>
                                        <a:latin typeface="Cambria Math" panose="02040503050406030204" pitchFamily="18" charset="0"/>
                                      </a:rPr>
                                      <m:t>𝑖</m:t>
                                    </m:r>
                                  </m:sub>
                                </m:sSub>
                                <m:r>
                                  <a:rPr lang="en-US" altLang="zh-CN" b="0" i="1" smtClean="0">
                                    <a:solidFill>
                                      <a:srgbClr val="000000"/>
                                    </a:solidFill>
                                    <a:latin typeface="Cambria Math" panose="02040503050406030204" pitchFamily="18" charset="0"/>
                                    <a:ea typeface="Cambria Math" panose="02040503050406030204" pitchFamily="18" charset="0"/>
                                  </a:rPr>
                                  <m:t>≤0, </m:t>
                                </m:r>
                                <m:r>
                                  <a:rPr lang="en-US" altLang="zh-CN" b="0" i="1" smtClean="0">
                                    <a:solidFill>
                                      <a:srgbClr val="000000"/>
                                    </a:solidFill>
                                    <a:latin typeface="Cambria Math" panose="02040503050406030204" pitchFamily="18" charset="0"/>
                                    <a:ea typeface="Cambria Math" panose="02040503050406030204" pitchFamily="18" charset="0"/>
                                  </a:rPr>
                                  <m:t>𝑖</m:t>
                                </m:r>
                                <m:r>
                                  <a:rPr lang="en-US" altLang="zh-CN" b="0" i="1" smtClean="0">
                                    <a:solidFill>
                                      <a:srgbClr val="000000"/>
                                    </a:solidFill>
                                    <a:latin typeface="Cambria Math" panose="02040503050406030204" pitchFamily="18" charset="0"/>
                                    <a:ea typeface="Cambria Math" panose="02040503050406030204" pitchFamily="18" charset="0"/>
                                  </a:rPr>
                                  <m:t>∈</m:t>
                                </m:r>
                                <m:r>
                                  <a:rPr lang="en-US" altLang="zh-CN" b="0" i="1" smtClean="0">
                                    <a:solidFill>
                                      <a:srgbClr val="000000"/>
                                    </a:solidFill>
                                    <a:latin typeface="Cambria Math" panose="02040503050406030204" pitchFamily="18" charset="0"/>
                                    <a:ea typeface="Cambria Math" panose="02040503050406030204" pitchFamily="18" charset="0"/>
                                  </a:rPr>
                                  <m:t>𝐿</m:t>
                                </m:r>
                                <m:d>
                                  <m:dPr>
                                    <m:ctrlPr>
                                      <a:rPr lang="en-US" altLang="zh-CN" b="0" i="1" smtClean="0">
                                        <a:solidFill>
                                          <a:srgbClr val="000000"/>
                                        </a:solidFill>
                                        <a:latin typeface="Cambria Math" panose="02040503050406030204" pitchFamily="18" charset="0"/>
                                        <a:ea typeface="Cambria Math" panose="02040503050406030204" pitchFamily="18" charset="0"/>
                                      </a:rPr>
                                    </m:ctrlPr>
                                  </m:dPr>
                                  <m:e>
                                    <m:r>
                                      <a:rPr lang="zh-CN" altLang="en-US" i="1">
                                        <a:solidFill>
                                          <a:srgbClr val="000000"/>
                                        </a:solidFill>
                                        <a:latin typeface="Cambria Math" panose="02040503050406030204" pitchFamily="18" charset="0"/>
                                      </a:rPr>
                                      <m:t>𝐱</m:t>
                                    </m:r>
                                  </m:e>
                                </m:d>
                              </m:e>
                              <m:e>
                                <m:sSub>
                                  <m:sSubPr>
                                    <m:ctrlPr>
                                      <a:rPr lang="en-US" altLang="zh-CN" i="1">
                                        <a:solidFill>
                                          <a:srgbClr val="000000"/>
                                        </a:solidFill>
                                        <a:latin typeface="Cambria Math" panose="02040503050406030204" pitchFamily="18" charset="0"/>
                                      </a:rPr>
                                    </m:ctrlPr>
                                  </m:sSubPr>
                                  <m:e>
                                    <m:r>
                                      <a:rPr lang="en-US" altLang="zh-CN" b="1">
                                        <a:solidFill>
                                          <a:srgbClr val="000000"/>
                                        </a:solidFill>
                                        <a:latin typeface="Cambria Math" panose="02040503050406030204" pitchFamily="18" charset="0"/>
                                      </a:rPr>
                                      <m:t>𝐰</m:t>
                                    </m:r>
                                  </m:e>
                                  <m:sub>
                                    <m:r>
                                      <a:rPr lang="en-US" altLang="zh-CN" b="0" i="1" smtClean="0">
                                        <a:solidFill>
                                          <a:srgbClr val="000000"/>
                                        </a:solidFill>
                                        <a:latin typeface="Cambria Math" panose="02040503050406030204" pitchFamily="18" charset="0"/>
                                      </a:rPr>
                                      <m:t>𝑗</m:t>
                                    </m:r>
                                  </m:sub>
                                </m:sSub>
                                <m:sSub>
                                  <m:sSubPr>
                                    <m:ctrlPr>
                                      <a:rPr lang="en-US" altLang="zh-CN"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𝐱</m:t>
                                    </m:r>
                                  </m:e>
                                  <m:sub>
                                    <m:r>
                                      <a:rPr lang="en-US" altLang="zh-CN" i="1">
                                        <a:solidFill>
                                          <a:srgbClr val="000000"/>
                                        </a:solidFill>
                                        <a:latin typeface="Cambria Math" panose="02040503050406030204" pitchFamily="18" charset="0"/>
                                      </a:rPr>
                                      <m:t>𝐼</m:t>
                                    </m:r>
                                  </m:sub>
                                </m:sSub>
                                <m:r>
                                  <a:rPr lang="en-US" altLang="zh-CN" b="1">
                                    <a:solidFill>
                                      <a:srgbClr val="000000"/>
                                    </a:solidFill>
                                    <a:latin typeface="Cambria Math" panose="02040503050406030204" pitchFamily="18" charset="0"/>
                                  </a:rPr>
                                  <m:t>+</m:t>
                                </m:r>
                                <m:sSub>
                                  <m:sSubPr>
                                    <m:ctrlPr>
                                      <a:rPr lang="en-US" altLang="zh-CN" b="1" i="1">
                                        <a:solidFill>
                                          <a:srgbClr val="000000"/>
                                        </a:solidFill>
                                        <a:latin typeface="Cambria Math" panose="02040503050406030204" pitchFamily="18" charset="0"/>
                                      </a:rPr>
                                    </m:ctrlPr>
                                  </m:sSubPr>
                                  <m:e>
                                    <m:r>
                                      <a:rPr lang="en-US" altLang="zh-CN" b="1">
                                        <a:solidFill>
                                          <a:srgbClr val="000000"/>
                                        </a:solidFill>
                                        <a:latin typeface="Cambria Math" panose="02040503050406030204" pitchFamily="18" charset="0"/>
                                      </a:rPr>
                                      <m:t>𝐭</m:t>
                                    </m:r>
                                  </m:e>
                                  <m:sub>
                                    <m:r>
                                      <a:rPr lang="en-US" altLang="zh-CN" b="0" i="1" smtClean="0">
                                        <a:solidFill>
                                          <a:srgbClr val="000000"/>
                                        </a:solidFill>
                                        <a:latin typeface="Cambria Math" panose="02040503050406030204" pitchFamily="18" charset="0"/>
                                      </a:rPr>
                                      <m:t>𝑗</m:t>
                                    </m:r>
                                  </m:sub>
                                </m:sSub>
                                <m:r>
                                  <a:rPr lang="en-US" altLang="zh-CN" i="1">
                                    <a:solidFill>
                                      <a:srgbClr val="000000"/>
                                    </a:solidFill>
                                    <a:latin typeface="Cambria Math" panose="02040503050406030204" pitchFamily="18" charset="0"/>
                                    <a:ea typeface="Cambria Math" panose="02040503050406030204" pitchFamily="18" charset="0"/>
                                  </a:rPr>
                                  <m:t>≤0</m:t>
                                </m:r>
                                <m:r>
                                  <a:rPr lang="en-US" altLang="zh-CN" b="0" i="1" smtClean="0">
                                    <a:solidFill>
                                      <a:srgbClr val="000000"/>
                                    </a:solidFill>
                                    <a:latin typeface="Cambria Math" panose="02040503050406030204" pitchFamily="18" charset="0"/>
                                    <a:ea typeface="Cambria Math" panose="02040503050406030204" pitchFamily="18" charset="0"/>
                                  </a:rPr>
                                  <m:t>,</m:t>
                                </m:r>
                                <m:r>
                                  <a:rPr lang="en-US" altLang="zh-CN" b="0" i="1" smtClean="0">
                                    <a:solidFill>
                                      <a:srgbClr val="000000"/>
                                    </a:solidFill>
                                    <a:latin typeface="Cambria Math" panose="02040503050406030204" pitchFamily="18" charset="0"/>
                                    <a:ea typeface="Cambria Math" panose="02040503050406030204" pitchFamily="18" charset="0"/>
                                  </a:rPr>
                                  <m:t>𝑗</m:t>
                                </m:r>
                                <m:r>
                                  <a:rPr lang="en-US" altLang="zh-CN" i="1">
                                    <a:solidFill>
                                      <a:srgbClr val="000000"/>
                                    </a:solidFill>
                                    <a:latin typeface="Cambria Math" panose="02040503050406030204" pitchFamily="18" charset="0"/>
                                    <a:ea typeface="Cambria Math" panose="02040503050406030204" pitchFamily="18" charset="0"/>
                                  </a:rPr>
                                  <m:t>∈</m:t>
                                </m:r>
                                <m:r>
                                  <a:rPr lang="en-US" altLang="zh-CN" b="0" i="1" smtClean="0">
                                    <a:solidFill>
                                      <a:srgbClr val="000000"/>
                                    </a:solidFill>
                                    <a:latin typeface="Cambria Math" panose="02040503050406030204" pitchFamily="18" charset="0"/>
                                    <a:ea typeface="Cambria Math" panose="02040503050406030204" pitchFamily="18" charset="0"/>
                                  </a:rPr>
                                  <m:t>𝑅</m:t>
                                </m:r>
                                <m:d>
                                  <m:dPr>
                                    <m:ctrlPr>
                                      <a:rPr lang="en-US" altLang="zh-CN" i="1">
                                        <a:solidFill>
                                          <a:srgbClr val="000000"/>
                                        </a:solidFill>
                                        <a:latin typeface="Cambria Math" panose="02040503050406030204" pitchFamily="18" charset="0"/>
                                        <a:ea typeface="Cambria Math" panose="02040503050406030204" pitchFamily="18" charset="0"/>
                                      </a:rPr>
                                    </m:ctrlPr>
                                  </m:dPr>
                                  <m:e>
                                    <m:r>
                                      <a:rPr lang="zh-CN" altLang="en-US" i="1">
                                        <a:solidFill>
                                          <a:srgbClr val="000000"/>
                                        </a:solidFill>
                                        <a:latin typeface="Cambria Math" panose="02040503050406030204" pitchFamily="18" charset="0"/>
                                      </a:rPr>
                                      <m:t>𝐱</m:t>
                                    </m:r>
                                  </m:e>
                                </m:d>
                              </m:e>
                            </m:eqArr>
                          </m:e>
                        </m:mr>
                      </m:m>
                    </m:oMath>
                  </m:oMathPara>
                </a14:m>
                <a:endParaRPr lang="zh-CN" altLang="en-US" dirty="0"/>
              </a:p>
            </p:txBody>
          </p:sp>
        </mc:Choice>
        <mc:Fallback xmlns="">
          <p:sp>
            <p:nvSpPr>
              <p:cNvPr id="16" name="对象 15">
                <a:extLst>
                  <a:ext uri="{FF2B5EF4-FFF2-40B4-BE49-F238E27FC236}">
                    <a16:creationId xmlns:a16="http://schemas.microsoft.com/office/drawing/2014/main" id="{243ED515-ED66-8DA8-6CF8-B93F5E2F6297}"/>
                  </a:ext>
                </a:extLst>
              </p:cNvPr>
              <p:cNvSpPr txBox="1">
                <a:spLocks noRot="1" noChangeAspect="1" noMove="1" noResize="1" noEditPoints="1" noAdjustHandles="1" noChangeArrowheads="1" noChangeShapeType="1" noTextEdit="1"/>
              </p:cNvSpPr>
              <p:nvPr/>
            </p:nvSpPr>
            <p:spPr>
              <a:xfrm>
                <a:off x="732529" y="3912457"/>
                <a:ext cx="3484835" cy="2316161"/>
              </a:xfrm>
              <a:prstGeom prst="rect">
                <a:avLst/>
              </a:prstGeom>
              <a:blipFill>
                <a:blip r:embed="rId3"/>
                <a:stretch>
                  <a:fillRect/>
                </a:stretch>
              </a:blipFill>
            </p:spPr>
            <p:txBody>
              <a:bodyPr/>
              <a:lstStyle/>
              <a:p>
                <a:r>
                  <a:rPr lang="zh-CN" altLang="en-US">
                    <a:noFill/>
                  </a:rPr>
                  <a:t> </a:t>
                </a:r>
              </a:p>
            </p:txBody>
          </p:sp>
        </mc:Fallback>
      </mc:AlternateContent>
      <p:sp>
        <p:nvSpPr>
          <p:cNvPr id="25" name="右大括号 24">
            <a:extLst>
              <a:ext uri="{FF2B5EF4-FFF2-40B4-BE49-F238E27FC236}">
                <a16:creationId xmlns:a16="http://schemas.microsoft.com/office/drawing/2014/main" id="{C30AB526-F876-846A-4B99-35148EA669F0}"/>
              </a:ext>
            </a:extLst>
          </p:cNvPr>
          <p:cNvSpPr/>
          <p:nvPr/>
        </p:nvSpPr>
        <p:spPr>
          <a:xfrm>
            <a:off x="3733246" y="3958185"/>
            <a:ext cx="151305" cy="646707"/>
          </a:xfrm>
          <a:prstGeom prst="rightBrace">
            <a:avLst/>
          </a:prstGeom>
          <a:ln w="2857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6" name="右大括号 25">
            <a:extLst>
              <a:ext uri="{FF2B5EF4-FFF2-40B4-BE49-F238E27FC236}">
                <a16:creationId xmlns:a16="http://schemas.microsoft.com/office/drawing/2014/main" id="{3D7DD5EF-04A2-2F78-4479-DB9A75AF9A0B}"/>
              </a:ext>
            </a:extLst>
          </p:cNvPr>
          <p:cNvSpPr/>
          <p:nvPr/>
        </p:nvSpPr>
        <p:spPr>
          <a:xfrm>
            <a:off x="3733246" y="4698690"/>
            <a:ext cx="151305" cy="646707"/>
          </a:xfrm>
          <a:prstGeom prst="rightBrace">
            <a:avLst/>
          </a:prstGeom>
          <a:ln w="2857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7" name="右大括号 26">
            <a:extLst>
              <a:ext uri="{FF2B5EF4-FFF2-40B4-BE49-F238E27FC236}">
                <a16:creationId xmlns:a16="http://schemas.microsoft.com/office/drawing/2014/main" id="{C8CA3879-7279-D174-E23A-AD6E560DB652}"/>
              </a:ext>
            </a:extLst>
          </p:cNvPr>
          <p:cNvSpPr/>
          <p:nvPr/>
        </p:nvSpPr>
        <p:spPr>
          <a:xfrm>
            <a:off x="3733246" y="5463654"/>
            <a:ext cx="151305" cy="646707"/>
          </a:xfrm>
          <a:prstGeom prst="rightBrace">
            <a:avLst/>
          </a:prstGeom>
          <a:ln w="2857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pic>
        <p:nvPicPr>
          <p:cNvPr id="31" name="图片 30">
            <a:extLst>
              <a:ext uri="{FF2B5EF4-FFF2-40B4-BE49-F238E27FC236}">
                <a16:creationId xmlns:a16="http://schemas.microsoft.com/office/drawing/2014/main" id="{60B09CC3-9CFC-4285-2C17-B40F00321F76}"/>
              </a:ext>
            </a:extLst>
          </p:cNvPr>
          <p:cNvPicPr>
            <a:picLocks noChangeAspect="1"/>
          </p:cNvPicPr>
          <p:nvPr/>
        </p:nvPicPr>
        <p:blipFill>
          <a:blip r:embed="rId4"/>
          <a:srcRect l="2778" t="14970" r="52901" b="17685"/>
          <a:stretch>
            <a:fillRect/>
          </a:stretch>
        </p:blipFill>
        <p:spPr>
          <a:xfrm>
            <a:off x="9283542" y="3897974"/>
            <a:ext cx="2118067" cy="2145589"/>
          </a:xfrm>
          <a:prstGeom prst="rect">
            <a:avLst/>
          </a:prstGeom>
        </p:spPr>
      </p:pic>
      <p:sp>
        <p:nvSpPr>
          <p:cNvPr id="32" name="矩形 31">
            <a:extLst>
              <a:ext uri="{FF2B5EF4-FFF2-40B4-BE49-F238E27FC236}">
                <a16:creationId xmlns:a16="http://schemas.microsoft.com/office/drawing/2014/main" id="{91232429-F8EA-AA66-9FAF-1C31B45A0433}"/>
              </a:ext>
            </a:extLst>
          </p:cNvPr>
          <p:cNvSpPr/>
          <p:nvPr/>
        </p:nvSpPr>
        <p:spPr>
          <a:xfrm>
            <a:off x="9232134" y="6110361"/>
            <a:ext cx="2322482" cy="427061"/>
          </a:xfrm>
          <a:prstGeom prst="rect">
            <a:avLst/>
          </a:prstGeom>
          <a:solidFill>
            <a:srgbClr val="F2DCD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rgbClr val="C00000"/>
                </a:solidFill>
                <a:latin typeface="微软雅黑" panose="020B0503020204020204" pitchFamily="34" charset="-122"/>
                <a:ea typeface="微软雅黑" panose="020B0503020204020204" pitchFamily="34" charset="-122"/>
              </a:rPr>
              <a:t>代理模型子问题</a:t>
            </a:r>
          </a:p>
        </p:txBody>
      </p:sp>
      <p:pic>
        <p:nvPicPr>
          <p:cNvPr id="34" name="图片 33">
            <a:extLst>
              <a:ext uri="{FF2B5EF4-FFF2-40B4-BE49-F238E27FC236}">
                <a16:creationId xmlns:a16="http://schemas.microsoft.com/office/drawing/2014/main" id="{C1D03855-789F-CBCA-ED60-4C48D7001058}"/>
              </a:ext>
            </a:extLst>
          </p:cNvPr>
          <p:cNvPicPr>
            <a:picLocks noChangeAspect="1"/>
          </p:cNvPicPr>
          <p:nvPr/>
        </p:nvPicPr>
        <p:blipFill>
          <a:blip r:embed="rId5"/>
          <a:srcRect l="14518" t="9733" r="12906" b="5415"/>
          <a:stretch>
            <a:fillRect/>
          </a:stretch>
        </p:blipFill>
        <p:spPr>
          <a:xfrm>
            <a:off x="6766500" y="4086607"/>
            <a:ext cx="2015542" cy="1885168"/>
          </a:xfrm>
          <a:prstGeom prst="rect">
            <a:avLst/>
          </a:prstGeom>
        </p:spPr>
      </p:pic>
      <p:sp>
        <p:nvSpPr>
          <p:cNvPr id="35" name="矩形 34">
            <a:extLst>
              <a:ext uri="{FF2B5EF4-FFF2-40B4-BE49-F238E27FC236}">
                <a16:creationId xmlns:a16="http://schemas.microsoft.com/office/drawing/2014/main" id="{DFB01242-A778-33BD-9B88-6D2B5DCF8BDB}"/>
              </a:ext>
            </a:extLst>
          </p:cNvPr>
          <p:cNvSpPr/>
          <p:nvPr/>
        </p:nvSpPr>
        <p:spPr>
          <a:xfrm>
            <a:off x="6607865" y="6102932"/>
            <a:ext cx="2322482" cy="427061"/>
          </a:xfrm>
          <a:prstGeom prst="rect">
            <a:avLst/>
          </a:prstGeom>
          <a:solidFill>
            <a:srgbClr val="F2DCD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rgbClr val="C00000"/>
                </a:solidFill>
                <a:latin typeface="微软雅黑" panose="020B0503020204020204" pitchFamily="34" charset="-122"/>
                <a:ea typeface="微软雅黑" panose="020B0503020204020204" pitchFamily="34" charset="-122"/>
              </a:rPr>
              <a:t>原函数自适应采样</a:t>
            </a:r>
          </a:p>
        </p:txBody>
      </p:sp>
      <p:cxnSp>
        <p:nvCxnSpPr>
          <p:cNvPr id="39" name="直接箭头连接符 38">
            <a:extLst>
              <a:ext uri="{FF2B5EF4-FFF2-40B4-BE49-F238E27FC236}">
                <a16:creationId xmlns:a16="http://schemas.microsoft.com/office/drawing/2014/main" id="{E327C93A-92F6-4554-8FD7-8C17D1906150}"/>
              </a:ext>
            </a:extLst>
          </p:cNvPr>
          <p:cNvCxnSpPr>
            <a:cxnSpLocks/>
          </p:cNvCxnSpPr>
          <p:nvPr/>
        </p:nvCxnSpPr>
        <p:spPr>
          <a:xfrm flipV="1">
            <a:off x="7480300" y="5118100"/>
            <a:ext cx="444500" cy="292100"/>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1" name="矩形 40">
            <a:extLst>
              <a:ext uri="{FF2B5EF4-FFF2-40B4-BE49-F238E27FC236}">
                <a16:creationId xmlns:a16="http://schemas.microsoft.com/office/drawing/2014/main" id="{F7C16CD5-CFAD-4B44-F885-D301DA8422BA}"/>
              </a:ext>
            </a:extLst>
          </p:cNvPr>
          <p:cNvSpPr/>
          <p:nvPr/>
        </p:nvSpPr>
        <p:spPr>
          <a:xfrm>
            <a:off x="6186034" y="5371901"/>
            <a:ext cx="1215855" cy="317102"/>
          </a:xfrm>
          <a:prstGeom prst="rect">
            <a:avLst/>
          </a:prstGeom>
          <a:solidFill>
            <a:schemeClr val="bg1"/>
          </a:solidFill>
          <a:ln w="19050">
            <a:solidFill>
              <a:srgbClr val="C00000"/>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rgbClr val="C00000"/>
                </a:solidFill>
                <a:latin typeface="微软雅黑" panose="020B0503020204020204" pitchFamily="34" charset="-122"/>
                <a:ea typeface="微软雅黑" panose="020B0503020204020204" pitchFamily="34" charset="-122"/>
              </a:rPr>
              <a:t>采样上界</a:t>
            </a:r>
          </a:p>
        </p:txBody>
      </p:sp>
      <p:sp>
        <p:nvSpPr>
          <p:cNvPr id="42" name="任意多边形: 形状 41">
            <a:extLst>
              <a:ext uri="{FF2B5EF4-FFF2-40B4-BE49-F238E27FC236}">
                <a16:creationId xmlns:a16="http://schemas.microsoft.com/office/drawing/2014/main" id="{426F539D-81D4-0B15-E769-ABD53E68C843}"/>
              </a:ext>
            </a:extLst>
          </p:cNvPr>
          <p:cNvSpPr/>
          <p:nvPr/>
        </p:nvSpPr>
        <p:spPr>
          <a:xfrm>
            <a:off x="8229600" y="4768580"/>
            <a:ext cx="2355850" cy="584470"/>
          </a:xfrm>
          <a:custGeom>
            <a:avLst/>
            <a:gdLst>
              <a:gd name="connsiteX0" fmla="*/ 2355850 w 2355850"/>
              <a:gd name="connsiteY0" fmla="*/ 584470 h 584470"/>
              <a:gd name="connsiteX1" fmla="*/ 1263650 w 2355850"/>
              <a:gd name="connsiteY1" fmla="*/ 270 h 584470"/>
              <a:gd name="connsiteX2" fmla="*/ 0 w 2355850"/>
              <a:gd name="connsiteY2" fmla="*/ 501920 h 584470"/>
              <a:gd name="connsiteX3" fmla="*/ 0 w 2355850"/>
              <a:gd name="connsiteY3" fmla="*/ 501920 h 584470"/>
            </a:gdLst>
            <a:ahLst/>
            <a:cxnLst>
              <a:cxn ang="0">
                <a:pos x="connsiteX0" y="connsiteY0"/>
              </a:cxn>
              <a:cxn ang="0">
                <a:pos x="connsiteX1" y="connsiteY1"/>
              </a:cxn>
              <a:cxn ang="0">
                <a:pos x="connsiteX2" y="connsiteY2"/>
              </a:cxn>
              <a:cxn ang="0">
                <a:pos x="connsiteX3" y="connsiteY3"/>
              </a:cxn>
            </a:cxnLst>
            <a:rect l="l" t="t" r="r" b="b"/>
            <a:pathLst>
              <a:path w="2355850" h="584470">
                <a:moveTo>
                  <a:pt x="2355850" y="584470"/>
                </a:moveTo>
                <a:cubicBezTo>
                  <a:pt x="2006071" y="299249"/>
                  <a:pt x="1656292" y="14028"/>
                  <a:pt x="1263650" y="270"/>
                </a:cubicBezTo>
                <a:cubicBezTo>
                  <a:pt x="871008" y="-13488"/>
                  <a:pt x="0" y="501920"/>
                  <a:pt x="0" y="501920"/>
                </a:cubicBezTo>
                <a:lnTo>
                  <a:pt x="0" y="501920"/>
                </a:lnTo>
              </a:path>
            </a:pathLst>
          </a:custGeom>
          <a:noFill/>
          <a:ln w="28575">
            <a:headEnd type="none" w="med" len="med"/>
            <a:tailEnd type="arrow"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a:extLst>
              <a:ext uri="{FF2B5EF4-FFF2-40B4-BE49-F238E27FC236}">
                <a16:creationId xmlns:a16="http://schemas.microsoft.com/office/drawing/2014/main" id="{728C85CB-6FF1-F7B6-6EE0-D414983C2BA2}"/>
              </a:ext>
            </a:extLst>
          </p:cNvPr>
          <p:cNvSpPr/>
          <p:nvPr/>
        </p:nvSpPr>
        <p:spPr>
          <a:xfrm>
            <a:off x="8540310" y="4306814"/>
            <a:ext cx="1215855" cy="317102"/>
          </a:xfrm>
          <a:prstGeom prst="rect">
            <a:avLst/>
          </a:prstGeom>
          <a:solidFill>
            <a:schemeClr val="bg1"/>
          </a:solidFill>
          <a:ln w="19050">
            <a:solidFill>
              <a:srgbClr val="203864"/>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rgbClr val="203864"/>
                </a:solidFill>
                <a:latin typeface="微软雅黑" panose="020B0503020204020204" pitchFamily="34" charset="-122"/>
                <a:ea typeface="微软雅黑" panose="020B0503020204020204" pitchFamily="34" charset="-122"/>
              </a:rPr>
              <a:t>带入验证</a:t>
            </a:r>
          </a:p>
        </p:txBody>
      </p:sp>
      <p:sp>
        <p:nvSpPr>
          <p:cNvPr id="44" name="矩形 43">
            <a:extLst>
              <a:ext uri="{FF2B5EF4-FFF2-40B4-BE49-F238E27FC236}">
                <a16:creationId xmlns:a16="http://schemas.microsoft.com/office/drawing/2014/main" id="{05D2CDF8-8E40-0EAD-077C-3B53F2955D25}"/>
              </a:ext>
            </a:extLst>
          </p:cNvPr>
          <p:cNvSpPr/>
          <p:nvPr/>
        </p:nvSpPr>
        <p:spPr>
          <a:xfrm>
            <a:off x="8174114" y="5623854"/>
            <a:ext cx="1215855" cy="317102"/>
          </a:xfrm>
          <a:prstGeom prst="rect">
            <a:avLst/>
          </a:prstGeom>
          <a:solidFill>
            <a:schemeClr val="bg1"/>
          </a:solidFill>
          <a:ln w="19050">
            <a:solidFill>
              <a:srgbClr val="C00000"/>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rgbClr val="C00000"/>
                </a:solidFill>
                <a:latin typeface="微软雅黑" panose="020B0503020204020204" pitchFamily="34" charset="-122"/>
                <a:ea typeface="微软雅黑" panose="020B0503020204020204" pitchFamily="34" charset="-122"/>
              </a:rPr>
              <a:t>优化上界</a:t>
            </a:r>
          </a:p>
        </p:txBody>
      </p:sp>
      <p:cxnSp>
        <p:nvCxnSpPr>
          <p:cNvPr id="45" name="直接箭头连接符 44">
            <a:extLst>
              <a:ext uri="{FF2B5EF4-FFF2-40B4-BE49-F238E27FC236}">
                <a16:creationId xmlns:a16="http://schemas.microsoft.com/office/drawing/2014/main" id="{42031A3D-7318-3FF7-4F27-45F5F7F56E99}"/>
              </a:ext>
            </a:extLst>
          </p:cNvPr>
          <p:cNvCxnSpPr>
            <a:cxnSpLocks/>
          </p:cNvCxnSpPr>
          <p:nvPr/>
        </p:nvCxnSpPr>
        <p:spPr>
          <a:xfrm flipH="1" flipV="1">
            <a:off x="8172503" y="5359901"/>
            <a:ext cx="484515" cy="205191"/>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68" name="文本框 67">
            <a:extLst>
              <a:ext uri="{FF2B5EF4-FFF2-40B4-BE49-F238E27FC236}">
                <a16:creationId xmlns:a16="http://schemas.microsoft.com/office/drawing/2014/main" id="{97EADB64-B4B3-C375-0460-182382E09B20}"/>
              </a:ext>
            </a:extLst>
          </p:cNvPr>
          <p:cNvSpPr txBox="1"/>
          <p:nvPr/>
        </p:nvSpPr>
        <p:spPr>
          <a:xfrm>
            <a:off x="7472653" y="5417051"/>
            <a:ext cx="649968" cy="461665"/>
          </a:xfrm>
          <a:prstGeom prst="rect">
            <a:avLst/>
          </a:prstGeom>
          <a:noFill/>
        </p:spPr>
        <p:txBody>
          <a:bodyPr wrap="square" rtlCol="0">
            <a:spAutoFit/>
          </a:bodyPr>
          <a:lstStyle/>
          <a:p>
            <a:r>
              <a:rPr lang="en-US" altLang="zh-CN" sz="2400" b="1" dirty="0">
                <a:solidFill>
                  <a:srgbClr val="C00000"/>
                </a:solidFill>
              </a:rPr>
              <a:t>V.S.</a:t>
            </a:r>
            <a:endParaRPr lang="zh-CN" altLang="en-US" sz="2400" b="1" dirty="0">
              <a:solidFill>
                <a:srgbClr val="C00000"/>
              </a:solidFill>
            </a:endParaRPr>
          </a:p>
        </p:txBody>
      </p:sp>
    </p:spTree>
    <p:extLst>
      <p:ext uri="{BB962C8B-B14F-4D97-AF65-F5344CB8AC3E}">
        <p14:creationId xmlns:p14="http://schemas.microsoft.com/office/powerpoint/2010/main" val="10561730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6044D4-3B74-61FB-0984-465B149ADEA8}"/>
            </a:ext>
          </a:extLst>
        </p:cNvPr>
        <p:cNvGrpSpPr/>
        <p:nvPr/>
      </p:nvGrpSpPr>
      <p:grpSpPr>
        <a:xfrm>
          <a:off x="0" y="0"/>
          <a:ext cx="0" cy="0"/>
          <a:chOff x="0" y="0"/>
          <a:chExt cx="0" cy="0"/>
        </a:xfrm>
      </p:grpSpPr>
      <p:sp>
        <p:nvSpPr>
          <p:cNvPr id="46" name="矩形 45">
            <a:extLst>
              <a:ext uri="{FF2B5EF4-FFF2-40B4-BE49-F238E27FC236}">
                <a16:creationId xmlns:a16="http://schemas.microsoft.com/office/drawing/2014/main" id="{E1B0D02D-C4FE-C1FE-8D82-E22D1C15816E}"/>
              </a:ext>
            </a:extLst>
          </p:cNvPr>
          <p:cNvSpPr/>
          <p:nvPr/>
        </p:nvSpPr>
        <p:spPr>
          <a:xfrm>
            <a:off x="335594" y="1861228"/>
            <a:ext cx="11520809" cy="4799922"/>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矩形 4">
            <a:extLst>
              <a:ext uri="{FF2B5EF4-FFF2-40B4-BE49-F238E27FC236}">
                <a16:creationId xmlns:a16="http://schemas.microsoft.com/office/drawing/2014/main" id="{33D83C3B-D701-1372-6E4C-271977AA1F8E}"/>
              </a:ext>
            </a:extLst>
          </p:cNvPr>
          <p:cNvSpPr/>
          <p:nvPr/>
        </p:nvSpPr>
        <p:spPr>
          <a:xfrm>
            <a:off x="0" y="-2834"/>
            <a:ext cx="12192000" cy="792000"/>
          </a:xfrm>
          <a:prstGeom prst="rect">
            <a:avLst/>
          </a:prstGeom>
          <a:solidFill>
            <a:srgbClr val="194A9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latin typeface="微软雅黑" panose="020B0503020204020204" pitchFamily="34" charset="-122"/>
                <a:ea typeface="微软雅黑" panose="020B0503020204020204" pitchFamily="34" charset="-122"/>
              </a:rPr>
              <a:t>3.2</a:t>
            </a:r>
            <a:r>
              <a:rPr lang="zh-CN" altLang="en-US" sz="3200" b="1" dirty="0">
                <a:latin typeface="微软雅黑" panose="020B0503020204020204" pitchFamily="34" charset="-122"/>
                <a:ea typeface="微软雅黑" panose="020B0503020204020204" pitchFamily="34" charset="-122"/>
              </a:rPr>
              <a:t> </a:t>
            </a:r>
            <a:r>
              <a:rPr lang="en-US" altLang="zh-CN" sz="3200" b="1" dirty="0">
                <a:latin typeface="微软雅黑" panose="020B0503020204020204" pitchFamily="34" charset="-122"/>
                <a:ea typeface="微软雅黑" panose="020B0503020204020204" pitchFamily="34" charset="-122"/>
              </a:rPr>
              <a:t>NUT GO subproblem</a:t>
            </a:r>
            <a:endParaRPr lang="zh-CN" altLang="en-US" sz="2880" b="1" dirty="0">
              <a:latin typeface="微软雅黑" panose="020B0503020204020204" pitchFamily="34" charset="-122"/>
              <a:ea typeface="微软雅黑" panose="020B0503020204020204" pitchFamily="34" charset="-122"/>
            </a:endParaRPr>
          </a:p>
        </p:txBody>
      </p:sp>
      <p:sp>
        <p:nvSpPr>
          <p:cNvPr id="47" name="矩形 46">
            <a:extLst>
              <a:ext uri="{FF2B5EF4-FFF2-40B4-BE49-F238E27FC236}">
                <a16:creationId xmlns:a16="http://schemas.microsoft.com/office/drawing/2014/main" id="{D286E449-C2D1-C1A4-1E85-47BF3F2443A9}"/>
              </a:ext>
            </a:extLst>
          </p:cNvPr>
          <p:cNvSpPr/>
          <p:nvPr/>
        </p:nvSpPr>
        <p:spPr>
          <a:xfrm>
            <a:off x="335596" y="1861228"/>
            <a:ext cx="11520809" cy="877136"/>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a:extLst>
              <a:ext uri="{FF2B5EF4-FFF2-40B4-BE49-F238E27FC236}">
                <a16:creationId xmlns:a16="http://schemas.microsoft.com/office/drawing/2014/main" id="{FBC91045-3ED4-E402-44D9-DDFE0DC6543E}"/>
              </a:ext>
            </a:extLst>
          </p:cNvPr>
          <p:cNvSpPr/>
          <p:nvPr/>
        </p:nvSpPr>
        <p:spPr>
          <a:xfrm>
            <a:off x="2474947" y="1993884"/>
            <a:ext cx="1620000" cy="396000"/>
          </a:xfrm>
          <a:prstGeom prst="rect">
            <a:avLst/>
          </a:prstGeom>
          <a:solidFill>
            <a:srgbClr val="DAE3F3">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rgbClr val="203864"/>
                </a:solidFill>
                <a:latin typeface="微软雅黑" panose="020B0503020204020204" pitchFamily="34" charset="-122"/>
                <a:ea typeface="微软雅黑" panose="020B0503020204020204" pitchFamily="34" charset="-122"/>
              </a:rPr>
              <a:t>分支</a:t>
            </a:r>
          </a:p>
        </p:txBody>
      </p:sp>
      <p:sp>
        <p:nvSpPr>
          <p:cNvPr id="49" name="矩形 48">
            <a:extLst>
              <a:ext uri="{FF2B5EF4-FFF2-40B4-BE49-F238E27FC236}">
                <a16:creationId xmlns:a16="http://schemas.microsoft.com/office/drawing/2014/main" id="{C71757E9-F33F-D098-FD06-5A9752602A4C}"/>
              </a:ext>
            </a:extLst>
          </p:cNvPr>
          <p:cNvSpPr/>
          <p:nvPr/>
        </p:nvSpPr>
        <p:spPr>
          <a:xfrm>
            <a:off x="4902019" y="1993884"/>
            <a:ext cx="1620000" cy="396000"/>
          </a:xfrm>
          <a:prstGeom prst="rect">
            <a:avLst/>
          </a:prstGeom>
          <a:solidFill>
            <a:srgbClr val="DAE3F3">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rgbClr val="002060"/>
                </a:solidFill>
                <a:latin typeface="微软雅黑" panose="020B0503020204020204" pitchFamily="34" charset="-122"/>
                <a:ea typeface="微软雅黑" panose="020B0503020204020204" pitchFamily="34" charset="-122"/>
              </a:rPr>
              <a:t>构建凸下界</a:t>
            </a:r>
          </a:p>
        </p:txBody>
      </p:sp>
      <p:sp>
        <p:nvSpPr>
          <p:cNvPr id="50" name="矩形 49">
            <a:extLst>
              <a:ext uri="{FF2B5EF4-FFF2-40B4-BE49-F238E27FC236}">
                <a16:creationId xmlns:a16="http://schemas.microsoft.com/office/drawing/2014/main" id="{50804EC8-A46F-8892-C5AE-74A6239E28EA}"/>
              </a:ext>
            </a:extLst>
          </p:cNvPr>
          <p:cNvSpPr/>
          <p:nvPr/>
        </p:nvSpPr>
        <p:spPr>
          <a:xfrm>
            <a:off x="7329091" y="1993884"/>
            <a:ext cx="1620000" cy="396000"/>
          </a:xfrm>
          <a:prstGeom prst="rect">
            <a:avLst/>
          </a:prstGeom>
          <a:solidFill>
            <a:srgbClr val="F2DCDB">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rgbClr val="C00000"/>
                </a:solidFill>
                <a:latin typeface="微软雅黑" panose="020B0503020204020204" pitchFamily="34" charset="-122"/>
                <a:ea typeface="微软雅黑" panose="020B0503020204020204" pitchFamily="34" charset="-122"/>
              </a:rPr>
              <a:t>优化上下界</a:t>
            </a:r>
          </a:p>
        </p:txBody>
      </p:sp>
      <p:sp>
        <p:nvSpPr>
          <p:cNvPr id="51" name="矩形 50">
            <a:extLst>
              <a:ext uri="{FF2B5EF4-FFF2-40B4-BE49-F238E27FC236}">
                <a16:creationId xmlns:a16="http://schemas.microsoft.com/office/drawing/2014/main" id="{79C5E278-4697-B206-F9C7-C85D681A5517}"/>
              </a:ext>
            </a:extLst>
          </p:cNvPr>
          <p:cNvSpPr/>
          <p:nvPr/>
        </p:nvSpPr>
        <p:spPr>
          <a:xfrm>
            <a:off x="9756165" y="1993884"/>
            <a:ext cx="1620000" cy="396000"/>
          </a:xfrm>
          <a:prstGeom prst="rect">
            <a:avLst/>
          </a:prstGeom>
          <a:solidFill>
            <a:schemeClr val="accent5">
              <a:lumMod val="20000"/>
              <a:lumOff val="8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accent1">
                    <a:lumMod val="50000"/>
                  </a:schemeClr>
                </a:solidFill>
                <a:latin typeface="微软雅黑" panose="020B0503020204020204" pitchFamily="34" charset="-122"/>
                <a:ea typeface="微软雅黑" panose="020B0503020204020204" pitchFamily="34" charset="-122"/>
              </a:rPr>
              <a:t>剪枝</a:t>
            </a:r>
          </a:p>
        </p:txBody>
      </p:sp>
      <p:sp>
        <p:nvSpPr>
          <p:cNvPr id="52" name="等腰三角形 51">
            <a:extLst>
              <a:ext uri="{FF2B5EF4-FFF2-40B4-BE49-F238E27FC236}">
                <a16:creationId xmlns:a16="http://schemas.microsoft.com/office/drawing/2014/main" id="{E0B63790-84E0-6214-0AC1-C5771FE3430E}"/>
              </a:ext>
            </a:extLst>
          </p:cNvPr>
          <p:cNvSpPr/>
          <p:nvPr/>
        </p:nvSpPr>
        <p:spPr>
          <a:xfrm rot="5400000">
            <a:off x="4318984" y="2122799"/>
            <a:ext cx="358998" cy="138170"/>
          </a:xfrm>
          <a:prstGeom prst="triangle">
            <a:avLst>
              <a:gd name="adj" fmla="val 50015"/>
            </a:avLst>
          </a:prstGeom>
          <a:gradFill>
            <a:gsLst>
              <a:gs pos="0">
                <a:schemeClr val="accent5">
                  <a:lumMod val="20000"/>
                  <a:lumOff val="80000"/>
                </a:schemeClr>
              </a:gs>
              <a:gs pos="26000">
                <a:schemeClr val="accent1">
                  <a:lumMod val="20000"/>
                  <a:lumOff val="80000"/>
                </a:schemeClr>
              </a:gs>
              <a:gs pos="100000">
                <a:srgbClr val="F2F2F2"/>
              </a:gs>
            </a:gsLst>
            <a:lin ang="5400000" scaled="0"/>
          </a:gra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just"/>
            <a:endParaRPr lang="zh-CN" altLang="en-US" sz="2400" b="1" dirty="0">
              <a:solidFill>
                <a:schemeClr val="tx1"/>
              </a:solidFill>
            </a:endParaRPr>
          </a:p>
        </p:txBody>
      </p:sp>
      <p:cxnSp>
        <p:nvCxnSpPr>
          <p:cNvPr id="53" name="连接符: 肘形 52">
            <a:extLst>
              <a:ext uri="{FF2B5EF4-FFF2-40B4-BE49-F238E27FC236}">
                <a16:creationId xmlns:a16="http://schemas.microsoft.com/office/drawing/2014/main" id="{FF9A3FBB-5F36-DBCA-97D7-A141A45C1CC3}"/>
              </a:ext>
            </a:extLst>
          </p:cNvPr>
          <p:cNvCxnSpPr>
            <a:cxnSpLocks/>
            <a:stCxn id="51" idx="2"/>
            <a:endCxn id="48" idx="2"/>
          </p:cNvCxnSpPr>
          <p:nvPr/>
        </p:nvCxnSpPr>
        <p:spPr>
          <a:xfrm rot="5400000">
            <a:off x="6925556" y="-1250725"/>
            <a:ext cx="12700" cy="7281218"/>
          </a:xfrm>
          <a:prstGeom prst="bentConnector3">
            <a:avLst>
              <a:gd name="adj1" fmla="val 1800000"/>
            </a:avLst>
          </a:prstGeom>
          <a:ln w="28575">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4" name="等腰三角形 53">
            <a:extLst>
              <a:ext uri="{FF2B5EF4-FFF2-40B4-BE49-F238E27FC236}">
                <a16:creationId xmlns:a16="http://schemas.microsoft.com/office/drawing/2014/main" id="{97EFA12E-8C57-8B9E-3C09-83A97592DE6C}"/>
              </a:ext>
            </a:extLst>
          </p:cNvPr>
          <p:cNvSpPr/>
          <p:nvPr/>
        </p:nvSpPr>
        <p:spPr>
          <a:xfrm rot="5400000">
            <a:off x="6746056" y="2122799"/>
            <a:ext cx="358998" cy="138170"/>
          </a:xfrm>
          <a:prstGeom prst="triangle">
            <a:avLst>
              <a:gd name="adj" fmla="val 50015"/>
            </a:avLst>
          </a:prstGeom>
          <a:gradFill>
            <a:gsLst>
              <a:gs pos="0">
                <a:schemeClr val="accent5">
                  <a:lumMod val="20000"/>
                  <a:lumOff val="80000"/>
                </a:schemeClr>
              </a:gs>
              <a:gs pos="26000">
                <a:schemeClr val="accent1">
                  <a:lumMod val="20000"/>
                  <a:lumOff val="80000"/>
                </a:schemeClr>
              </a:gs>
              <a:gs pos="100000">
                <a:srgbClr val="F2F2F2"/>
              </a:gs>
            </a:gsLst>
            <a:lin ang="5400000" scaled="0"/>
          </a:gra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just"/>
            <a:endParaRPr lang="zh-CN" altLang="en-US" sz="2400" b="1" dirty="0">
              <a:solidFill>
                <a:schemeClr val="tx1"/>
              </a:solidFill>
            </a:endParaRPr>
          </a:p>
        </p:txBody>
      </p:sp>
      <p:sp>
        <p:nvSpPr>
          <p:cNvPr id="55" name="等腰三角形 54">
            <a:extLst>
              <a:ext uri="{FF2B5EF4-FFF2-40B4-BE49-F238E27FC236}">
                <a16:creationId xmlns:a16="http://schemas.microsoft.com/office/drawing/2014/main" id="{14F52A69-EDB0-ADB9-AA89-3D2668060180}"/>
              </a:ext>
            </a:extLst>
          </p:cNvPr>
          <p:cNvSpPr/>
          <p:nvPr/>
        </p:nvSpPr>
        <p:spPr>
          <a:xfrm rot="5400000">
            <a:off x="9173128" y="2122799"/>
            <a:ext cx="358998" cy="138170"/>
          </a:xfrm>
          <a:prstGeom prst="triangle">
            <a:avLst>
              <a:gd name="adj" fmla="val 50015"/>
            </a:avLst>
          </a:prstGeom>
          <a:gradFill>
            <a:gsLst>
              <a:gs pos="0">
                <a:schemeClr val="accent5">
                  <a:lumMod val="20000"/>
                  <a:lumOff val="80000"/>
                </a:schemeClr>
              </a:gs>
              <a:gs pos="26000">
                <a:schemeClr val="accent1">
                  <a:lumMod val="20000"/>
                  <a:lumOff val="80000"/>
                </a:schemeClr>
              </a:gs>
              <a:gs pos="100000">
                <a:srgbClr val="F2F2F2"/>
              </a:gs>
            </a:gsLst>
            <a:lin ang="5400000" scaled="0"/>
          </a:gra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just"/>
            <a:endParaRPr lang="zh-CN" altLang="en-US" sz="2400" b="1" dirty="0">
              <a:solidFill>
                <a:schemeClr val="tx1"/>
              </a:solidFill>
            </a:endParaRPr>
          </a:p>
        </p:txBody>
      </p:sp>
      <p:sp>
        <p:nvSpPr>
          <p:cNvPr id="56" name="矩形 55">
            <a:extLst>
              <a:ext uri="{FF2B5EF4-FFF2-40B4-BE49-F238E27FC236}">
                <a16:creationId xmlns:a16="http://schemas.microsoft.com/office/drawing/2014/main" id="{FD705F94-2EDA-FFF8-FB58-44D90F412C11}"/>
              </a:ext>
            </a:extLst>
          </p:cNvPr>
          <p:cNvSpPr/>
          <p:nvPr/>
        </p:nvSpPr>
        <p:spPr>
          <a:xfrm>
            <a:off x="335595" y="1854377"/>
            <a:ext cx="1801403" cy="882425"/>
          </a:xfrm>
          <a:prstGeom prst="rect">
            <a:avLst/>
          </a:prstGeom>
          <a:solidFill>
            <a:srgbClr val="194A9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20000"/>
              </a:lnSpc>
            </a:pPr>
            <a:r>
              <a:rPr lang="zh-CN" altLang="en-US" b="1" dirty="0">
                <a:latin typeface="微软雅黑" panose="020B0503020204020204" pitchFamily="34" charset="-122"/>
                <a:ea typeface="微软雅黑" panose="020B0503020204020204" pitchFamily="34" charset="-122"/>
              </a:rPr>
              <a:t>分支定界</a:t>
            </a:r>
            <a:endParaRPr lang="en-US" altLang="zh-CN" b="1" dirty="0">
              <a:latin typeface="微软雅黑" panose="020B0503020204020204" pitchFamily="34" charset="-122"/>
              <a:ea typeface="微软雅黑" panose="020B0503020204020204" pitchFamily="34" charset="-122"/>
            </a:endParaRPr>
          </a:p>
          <a:p>
            <a:pPr algn="ctr">
              <a:lnSpc>
                <a:spcPct val="120000"/>
              </a:lnSpc>
            </a:pPr>
            <a:r>
              <a:rPr lang="zh-CN" altLang="en-US" b="1" dirty="0">
                <a:latin typeface="微软雅黑" panose="020B0503020204020204" pitchFamily="34" charset="-122"/>
                <a:ea typeface="微软雅黑" panose="020B0503020204020204" pitchFamily="34" charset="-122"/>
              </a:rPr>
              <a:t>流程简图</a:t>
            </a:r>
          </a:p>
        </p:txBody>
      </p:sp>
      <p:sp>
        <p:nvSpPr>
          <p:cNvPr id="22" name="矩形 21">
            <a:extLst>
              <a:ext uri="{FF2B5EF4-FFF2-40B4-BE49-F238E27FC236}">
                <a16:creationId xmlns:a16="http://schemas.microsoft.com/office/drawing/2014/main" id="{70862D28-70DB-7230-B2F4-95AB0BEC1F39}"/>
              </a:ext>
            </a:extLst>
          </p:cNvPr>
          <p:cNvSpPr/>
          <p:nvPr/>
        </p:nvSpPr>
        <p:spPr>
          <a:xfrm>
            <a:off x="335595" y="971550"/>
            <a:ext cx="11520809" cy="677636"/>
          </a:xfrm>
          <a:prstGeom prst="rect">
            <a:avLst/>
          </a:prstGeom>
          <a:solidFill>
            <a:srgbClr val="194A96"/>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200" b="1" dirty="0">
                <a:solidFill>
                  <a:srgbClr val="FFFF00"/>
                </a:solidFill>
                <a:latin typeface="微软雅黑" panose="020B0503020204020204" pitchFamily="34" charset="-122"/>
                <a:ea typeface="微软雅黑" panose="020B0503020204020204" pitchFamily="34" charset="-122"/>
              </a:rPr>
              <a:t>NUT GO </a:t>
            </a:r>
            <a:r>
              <a:rPr lang="zh-CN" altLang="en-US" sz="2200" b="1" dirty="0">
                <a:solidFill>
                  <a:srgbClr val="FFFF00"/>
                </a:solidFill>
                <a:latin typeface="微软雅黑" panose="020B0503020204020204" pitchFamily="34" charset="-122"/>
                <a:ea typeface="微软雅黑" panose="020B0503020204020204" pitchFamily="34" charset="-122"/>
              </a:rPr>
              <a:t>子问题（求下界</a:t>
            </a:r>
            <a:r>
              <a:rPr lang="en-US" altLang="zh-CN" sz="2200" b="1" dirty="0">
                <a:solidFill>
                  <a:srgbClr val="FFFF00"/>
                </a:solidFill>
                <a:latin typeface="微软雅黑" panose="020B0503020204020204" pitchFamily="34" charset="-122"/>
                <a:ea typeface="微软雅黑" panose="020B0503020204020204" pitchFamily="34" charset="-122"/>
              </a:rPr>
              <a:t>-Convex NN</a:t>
            </a:r>
            <a:r>
              <a:rPr lang="zh-CN" altLang="en-US" sz="2200" b="1" dirty="0">
                <a:solidFill>
                  <a:srgbClr val="FFFF00"/>
                </a:solidFill>
                <a:latin typeface="微软雅黑" panose="020B0503020204020204" pitchFamily="34" charset="-122"/>
                <a:ea typeface="微软雅黑" panose="020B0503020204020204" pitchFamily="34" charset="-122"/>
              </a:rPr>
              <a:t>）</a:t>
            </a:r>
          </a:p>
        </p:txBody>
      </p:sp>
      <p:sp>
        <p:nvSpPr>
          <p:cNvPr id="59" name="矩形 58">
            <a:extLst>
              <a:ext uri="{FF2B5EF4-FFF2-40B4-BE49-F238E27FC236}">
                <a16:creationId xmlns:a16="http://schemas.microsoft.com/office/drawing/2014/main" id="{9AC8231E-906F-2853-ECFE-95CC02FDED07}"/>
              </a:ext>
            </a:extLst>
          </p:cNvPr>
          <p:cNvSpPr/>
          <p:nvPr/>
        </p:nvSpPr>
        <p:spPr>
          <a:xfrm>
            <a:off x="565150" y="3068855"/>
            <a:ext cx="11106150" cy="513111"/>
          </a:xfrm>
          <a:prstGeom prst="rect">
            <a:avLst/>
          </a:prstGeom>
          <a:solidFill>
            <a:srgbClr val="F2DCDB">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rgbClr val="C00000"/>
                </a:solidFill>
                <a:latin typeface="微软雅黑" panose="020B0503020204020204" pitchFamily="34" charset="-122"/>
                <a:ea typeface="微软雅黑" panose="020B0503020204020204" pitchFamily="34" charset="-122"/>
              </a:rPr>
              <a:t>下界问题：构建凸优化（</a:t>
            </a:r>
            <a:r>
              <a:rPr lang="en-US" altLang="zh-CN" b="1" dirty="0">
                <a:solidFill>
                  <a:srgbClr val="C00000"/>
                </a:solidFill>
                <a:latin typeface="微软雅黑" panose="020B0503020204020204" pitchFamily="34" charset="-122"/>
                <a:ea typeface="微软雅黑" panose="020B0503020204020204" pitchFamily="34" charset="-122"/>
              </a:rPr>
              <a:t>1.</a:t>
            </a:r>
            <a:r>
              <a:rPr lang="zh-CN" altLang="en-US" b="1" dirty="0">
                <a:solidFill>
                  <a:srgbClr val="C00000"/>
                </a:solidFill>
                <a:latin typeface="微软雅黑" panose="020B0503020204020204" pitchFamily="34" charset="-122"/>
                <a:ea typeface="微软雅黑" panose="020B0503020204020204" pitchFamily="34" charset="-122"/>
              </a:rPr>
              <a:t>目标函数为凸函数 </a:t>
            </a:r>
            <a:r>
              <a:rPr lang="en-US" altLang="zh-CN" b="1" dirty="0">
                <a:solidFill>
                  <a:srgbClr val="C00000"/>
                </a:solidFill>
                <a:latin typeface="微软雅黑" panose="020B0503020204020204" pitchFamily="34" charset="-122"/>
                <a:ea typeface="微软雅黑" panose="020B0503020204020204" pitchFamily="34" charset="-122"/>
              </a:rPr>
              <a:t>2.</a:t>
            </a:r>
            <a:r>
              <a:rPr lang="zh-CN" altLang="en-US" b="1" dirty="0">
                <a:solidFill>
                  <a:srgbClr val="C00000"/>
                </a:solidFill>
                <a:latin typeface="微软雅黑" panose="020B0503020204020204" pitchFamily="34" charset="-122"/>
                <a:ea typeface="微软雅黑" panose="020B0503020204020204" pitchFamily="34" charset="-122"/>
              </a:rPr>
              <a:t>等式约束为仿射函数 </a:t>
            </a:r>
            <a:r>
              <a:rPr lang="en-US" altLang="zh-CN" b="1" dirty="0">
                <a:solidFill>
                  <a:srgbClr val="C00000"/>
                </a:solidFill>
                <a:latin typeface="微软雅黑" panose="020B0503020204020204" pitchFamily="34" charset="-122"/>
                <a:ea typeface="微软雅黑" panose="020B0503020204020204" pitchFamily="34" charset="-122"/>
              </a:rPr>
              <a:t>3.</a:t>
            </a:r>
            <a:r>
              <a:rPr lang="zh-CN" altLang="en-US" b="1" dirty="0">
                <a:solidFill>
                  <a:srgbClr val="C00000"/>
                </a:solidFill>
                <a:latin typeface="微软雅黑" panose="020B0503020204020204" pitchFamily="34" charset="-122"/>
                <a:ea typeface="微软雅黑" panose="020B0503020204020204" pitchFamily="34" charset="-122"/>
              </a:rPr>
              <a:t>不等式约束为凸函数）</a:t>
            </a:r>
          </a:p>
        </p:txBody>
      </p:sp>
      <mc:AlternateContent xmlns:mc="http://schemas.openxmlformats.org/markup-compatibility/2006" xmlns:a14="http://schemas.microsoft.com/office/drawing/2010/main">
        <mc:Choice Requires="a14">
          <p:sp>
            <p:nvSpPr>
              <p:cNvPr id="26" name="对象 15">
                <a:extLst>
                  <a:ext uri="{FF2B5EF4-FFF2-40B4-BE49-F238E27FC236}">
                    <a16:creationId xmlns:a16="http://schemas.microsoft.com/office/drawing/2014/main" id="{F3ACE63D-E709-23A3-96C7-C7A6C98B1821}"/>
                  </a:ext>
                </a:extLst>
              </p:cNvPr>
              <p:cNvSpPr txBox="1"/>
              <p:nvPr/>
            </p:nvSpPr>
            <p:spPr>
              <a:xfrm>
                <a:off x="634235" y="3790950"/>
                <a:ext cx="3864248" cy="2870200"/>
              </a:xfrm>
              <a:prstGeom prst="rect">
                <a:avLst/>
              </a:prstGeom>
            </p:spPr>
            <p:txBody>
              <a:bodyPr>
                <a:normAutofit/>
              </a:bodyPr>
              <a:lstStyle/>
              <a:p>
                <a:pPr/>
                <a14:m>
                  <m:oMathPara xmlns:m="http://schemas.openxmlformats.org/officeDocument/2006/math">
                    <m:oMathParaPr>
                      <m:jc m:val="left"/>
                    </m:oMathParaPr>
                    <m:oMath xmlns:m="http://schemas.openxmlformats.org/officeDocument/2006/math">
                      <m:m>
                        <m:mPr>
                          <m:plcHide m:val="on"/>
                          <m:mcs>
                            <m:mc>
                              <m:mcPr>
                                <m:count m:val="2"/>
                                <m:mcJc m:val="center"/>
                              </m:mcPr>
                            </m:mc>
                          </m:mcs>
                          <m:ctrlPr>
                            <a:rPr lang="zh-CN" altLang="en-US" sz="2000" i="1" smtClean="0">
                              <a:solidFill>
                                <a:srgbClr val="000000"/>
                              </a:solidFill>
                              <a:latin typeface="Cambria Math" panose="02040503050406030204" pitchFamily="18" charset="0"/>
                            </a:rPr>
                          </m:ctrlPr>
                        </m:mPr>
                        <m:mr>
                          <m:e>
                            <m:limLow>
                              <m:limLowPr>
                                <m:ctrlPr>
                                  <a:rPr lang="zh-CN" altLang="en-US" sz="2000" i="1">
                                    <a:solidFill>
                                      <a:srgbClr val="000000"/>
                                    </a:solidFill>
                                    <a:latin typeface="Cambria Math" panose="02040503050406030204" pitchFamily="18" charset="0"/>
                                  </a:rPr>
                                </m:ctrlPr>
                              </m:limLowPr>
                              <m:e>
                                <m:r>
                                  <m:rPr>
                                    <m:sty m:val="p"/>
                                  </m:rPr>
                                  <a:rPr lang="zh-CN" altLang="en-US" sz="2000" i="0">
                                    <a:solidFill>
                                      <a:srgbClr val="000000"/>
                                    </a:solidFill>
                                    <a:latin typeface="Cambria Math" panose="02040503050406030204" pitchFamily="18" charset="0"/>
                                  </a:rPr>
                                  <m:t>min</m:t>
                                </m:r>
                              </m:e>
                              <m:lim>
                                <m:r>
                                  <a:rPr lang="zh-CN" altLang="en-US" sz="2000" i="1">
                                    <a:solidFill>
                                      <a:srgbClr val="000000"/>
                                    </a:solidFill>
                                    <a:latin typeface="Cambria Math" panose="02040503050406030204" pitchFamily="18" charset="0"/>
                                  </a:rPr>
                                  <m:t>𝐱</m:t>
                                </m:r>
                                <m:r>
                                  <a:rPr lang="zh-CN" altLang="en-US" sz="2000" i="1">
                                    <a:solidFill>
                                      <a:srgbClr val="000000"/>
                                    </a:solidFill>
                                    <a:latin typeface="Cambria Math" panose="02040503050406030204" pitchFamily="18" charset="0"/>
                                  </a:rPr>
                                  <m:t>∈</m:t>
                                </m:r>
                                <m:sSup>
                                  <m:sSupPr>
                                    <m:ctrlPr>
                                      <a:rPr lang="zh-CN" altLang="en-US" sz="2000" i="1">
                                        <a:solidFill>
                                          <a:srgbClr val="000000"/>
                                        </a:solidFill>
                                        <a:latin typeface="Cambria Math" panose="02040503050406030204" pitchFamily="18" charset="0"/>
                                      </a:rPr>
                                    </m:ctrlPr>
                                  </m:sSupPr>
                                  <m:e>
                                    <m:r>
                                      <a:rPr lang="zh-CN" altLang="en-US" sz="2000" i="1">
                                        <a:solidFill>
                                          <a:srgbClr val="000000"/>
                                        </a:solidFill>
                                        <a:latin typeface="Cambria Math" panose="02040503050406030204" pitchFamily="18" charset="0"/>
                                      </a:rPr>
                                      <m:t>ℝ</m:t>
                                    </m:r>
                                  </m:e>
                                  <m:sup>
                                    <m:r>
                                      <m:rPr>
                                        <m:sty m:val="p"/>
                                      </m:rPr>
                                      <a:rPr lang="zh-CN" altLang="en-US" sz="2000" i="0">
                                        <a:solidFill>
                                          <a:srgbClr val="000000"/>
                                        </a:solidFill>
                                        <a:latin typeface="Cambria Math" panose="02040503050406030204" pitchFamily="18" charset="0"/>
                                      </a:rPr>
                                      <m:t>n</m:t>
                                    </m:r>
                                  </m:sup>
                                </m:sSup>
                              </m:lim>
                            </m:limLow>
                          </m:e>
                          <m:e>
                            <m:r>
                              <a:rPr lang="en-US" altLang="zh-CN" sz="2000" b="0" i="1" smtClean="0">
                                <a:solidFill>
                                  <a:srgbClr val="000000"/>
                                </a:solidFill>
                                <a:latin typeface="Cambria Math" panose="02040503050406030204" pitchFamily="18" charset="0"/>
                              </a:rPr>
                              <m:t>𝑓𝑢</m:t>
                            </m:r>
                            <m:d>
                              <m:dPr>
                                <m:ctrlPr>
                                  <a:rPr lang="zh-CN" altLang="en-US" sz="2000" i="1">
                                    <a:solidFill>
                                      <a:srgbClr val="000000"/>
                                    </a:solidFill>
                                    <a:latin typeface="Cambria Math" panose="02040503050406030204" pitchFamily="18" charset="0"/>
                                  </a:rPr>
                                </m:ctrlPr>
                              </m:dPr>
                              <m:e>
                                <m:sSub>
                                  <m:sSubPr>
                                    <m:ctrlPr>
                                      <a:rPr lang="en-US" altLang="zh-CN" sz="2000" i="1">
                                        <a:solidFill>
                                          <a:srgbClr val="000000"/>
                                        </a:solidFill>
                                        <a:latin typeface="Cambria Math" panose="02040503050406030204" pitchFamily="18" charset="0"/>
                                      </a:rPr>
                                    </m:ctrlPr>
                                  </m:sSubPr>
                                  <m:e>
                                    <m:r>
                                      <a:rPr lang="zh-CN" altLang="en-US" sz="2000" i="1">
                                        <a:solidFill>
                                          <a:srgbClr val="000000"/>
                                        </a:solidFill>
                                        <a:latin typeface="Cambria Math" panose="02040503050406030204" pitchFamily="18" charset="0"/>
                                      </a:rPr>
                                      <m:t>𝐱</m:t>
                                    </m:r>
                                  </m:e>
                                  <m:sub>
                                    <m:r>
                                      <a:rPr lang="en-US" altLang="zh-CN" sz="2000" i="1">
                                        <a:solidFill>
                                          <a:srgbClr val="000000"/>
                                        </a:solidFill>
                                        <a:latin typeface="Cambria Math" panose="02040503050406030204" pitchFamily="18" charset="0"/>
                                      </a:rPr>
                                      <m:t>𝐼</m:t>
                                    </m:r>
                                  </m:sub>
                                </m:sSub>
                              </m:e>
                            </m:d>
                          </m:e>
                        </m:mr>
                        <m:mr>
                          <m:e/>
                          <m:e>
                            <m:sSub>
                              <m:sSubPr>
                                <m:ctrlPr>
                                  <a:rPr lang="zh-CN" altLang="en-US" sz="2000" i="1">
                                    <a:solidFill>
                                      <a:srgbClr val="000000"/>
                                    </a:solidFill>
                                    <a:latin typeface="Cambria Math" panose="02040503050406030204" pitchFamily="18" charset="0"/>
                                  </a:rPr>
                                </m:ctrlPr>
                              </m:sSubPr>
                              <m:e>
                                <m:r>
                                  <a:rPr lang="zh-CN" altLang="en-US" sz="2000" i="1">
                                    <a:solidFill>
                                      <a:srgbClr val="000000"/>
                                    </a:solidFill>
                                    <a:latin typeface="Cambria Math" panose="02040503050406030204" pitchFamily="18" charset="0"/>
                                  </a:rPr>
                                  <m:t>𝐡</m:t>
                                </m:r>
                              </m:e>
                              <m:sub>
                                <m:r>
                                  <a:rPr lang="zh-CN" altLang="en-US" sz="2000" i="1">
                                    <a:solidFill>
                                      <a:srgbClr val="000000"/>
                                    </a:solidFill>
                                    <a:latin typeface="Cambria Math" panose="02040503050406030204" pitchFamily="18" charset="0"/>
                                  </a:rPr>
                                  <m:t>2</m:t>
                                </m:r>
                              </m:sub>
                            </m:sSub>
                            <m:d>
                              <m:dPr>
                                <m:ctrlPr>
                                  <a:rPr lang="zh-CN" altLang="en-US" sz="2000" i="1">
                                    <a:solidFill>
                                      <a:srgbClr val="000000"/>
                                    </a:solidFill>
                                    <a:latin typeface="Cambria Math" panose="02040503050406030204" pitchFamily="18" charset="0"/>
                                  </a:rPr>
                                </m:ctrlPr>
                              </m:dPr>
                              <m:e>
                                <m:sSub>
                                  <m:sSubPr>
                                    <m:ctrlPr>
                                      <a:rPr lang="en-US" altLang="zh-CN" sz="2000" i="1">
                                        <a:solidFill>
                                          <a:srgbClr val="000000"/>
                                        </a:solidFill>
                                        <a:latin typeface="Cambria Math" panose="02040503050406030204" pitchFamily="18" charset="0"/>
                                      </a:rPr>
                                    </m:ctrlPr>
                                  </m:sSubPr>
                                  <m:e>
                                    <m:r>
                                      <a:rPr lang="zh-CN" altLang="en-US" sz="2000" i="1">
                                        <a:solidFill>
                                          <a:srgbClr val="000000"/>
                                        </a:solidFill>
                                        <a:latin typeface="Cambria Math" panose="02040503050406030204" pitchFamily="18" charset="0"/>
                                      </a:rPr>
                                      <m:t>𝐱</m:t>
                                    </m:r>
                                  </m:e>
                                  <m:sub>
                                    <m:r>
                                      <a:rPr lang="en-US" altLang="zh-CN" sz="2000" i="1">
                                        <a:solidFill>
                                          <a:srgbClr val="000000"/>
                                        </a:solidFill>
                                        <a:latin typeface="Cambria Math" panose="02040503050406030204" pitchFamily="18" charset="0"/>
                                      </a:rPr>
                                      <m:t>𝐼</m:t>
                                    </m:r>
                                  </m:sub>
                                </m:sSub>
                                <m:r>
                                  <a:rPr lang="en-US" altLang="zh-CN" sz="2000" i="1">
                                    <a:solidFill>
                                      <a:srgbClr val="000000"/>
                                    </a:solidFill>
                                    <a:latin typeface="Cambria Math" panose="02040503050406030204" pitchFamily="18" charset="0"/>
                                  </a:rPr>
                                  <m:t>,</m:t>
                                </m:r>
                                <m:r>
                                  <a:rPr lang="en-US" altLang="zh-CN" sz="2000" b="1">
                                    <a:solidFill>
                                      <a:srgbClr val="000000"/>
                                    </a:solidFill>
                                    <a:latin typeface="Cambria Math" panose="02040503050406030204" pitchFamily="18" charset="0"/>
                                  </a:rPr>
                                  <m:t>𝐮</m:t>
                                </m:r>
                                <m:d>
                                  <m:dPr>
                                    <m:ctrlPr>
                                      <a:rPr lang="zh-CN" altLang="en-US" sz="2000" i="1">
                                        <a:solidFill>
                                          <a:srgbClr val="000000"/>
                                        </a:solidFill>
                                        <a:latin typeface="Cambria Math" panose="02040503050406030204" pitchFamily="18" charset="0"/>
                                      </a:rPr>
                                    </m:ctrlPr>
                                  </m:dPr>
                                  <m:e>
                                    <m:sSub>
                                      <m:sSubPr>
                                        <m:ctrlPr>
                                          <a:rPr lang="en-US" altLang="zh-CN" sz="2000" i="1">
                                            <a:solidFill>
                                              <a:srgbClr val="000000"/>
                                            </a:solidFill>
                                            <a:latin typeface="Cambria Math" panose="02040503050406030204" pitchFamily="18" charset="0"/>
                                          </a:rPr>
                                        </m:ctrlPr>
                                      </m:sSubPr>
                                      <m:e>
                                        <m:r>
                                          <a:rPr lang="zh-CN" altLang="en-US" sz="2000" i="1">
                                            <a:solidFill>
                                              <a:srgbClr val="000000"/>
                                            </a:solidFill>
                                            <a:latin typeface="Cambria Math" panose="02040503050406030204" pitchFamily="18" charset="0"/>
                                          </a:rPr>
                                          <m:t>𝐱</m:t>
                                        </m:r>
                                      </m:e>
                                      <m:sub>
                                        <m:r>
                                          <a:rPr lang="en-US" altLang="zh-CN" sz="2000" i="1">
                                            <a:solidFill>
                                              <a:srgbClr val="000000"/>
                                            </a:solidFill>
                                            <a:latin typeface="Cambria Math" panose="02040503050406030204" pitchFamily="18" charset="0"/>
                                          </a:rPr>
                                          <m:t>𝐼</m:t>
                                        </m:r>
                                      </m:sub>
                                    </m:sSub>
                                  </m:e>
                                </m:d>
                              </m:e>
                            </m:d>
                            <m:r>
                              <a:rPr lang="zh-CN" altLang="en-US" sz="2000" i="1" smtClean="0">
                                <a:solidFill>
                                  <a:srgbClr val="000000"/>
                                </a:solidFill>
                                <a:latin typeface="Cambria Math" panose="02040503050406030204" pitchFamily="18" charset="0"/>
                              </a:rPr>
                              <m:t>=0</m:t>
                            </m:r>
                          </m:e>
                        </m:mr>
                        <m:mr>
                          <m:e/>
                          <m:e>
                            <m:r>
                              <a:rPr lang="zh-CN" altLang="en-US" sz="2000" i="1">
                                <a:solidFill>
                                  <a:srgbClr val="000000"/>
                                </a:solidFill>
                                <a:latin typeface="Cambria Math" panose="02040503050406030204" pitchFamily="18" charset="0"/>
                              </a:rPr>
                              <m:t>𝐠</m:t>
                            </m:r>
                            <m:d>
                              <m:dPr>
                                <m:ctrlPr>
                                  <a:rPr lang="zh-CN" altLang="en-US" sz="2000" i="1">
                                    <a:solidFill>
                                      <a:srgbClr val="000000"/>
                                    </a:solidFill>
                                    <a:latin typeface="Cambria Math" panose="02040503050406030204" pitchFamily="18" charset="0"/>
                                  </a:rPr>
                                </m:ctrlPr>
                              </m:dPr>
                              <m:e>
                                <m:sSub>
                                  <m:sSubPr>
                                    <m:ctrlPr>
                                      <a:rPr lang="en-US" altLang="zh-CN" sz="2000" i="1">
                                        <a:solidFill>
                                          <a:srgbClr val="000000"/>
                                        </a:solidFill>
                                        <a:latin typeface="Cambria Math" panose="02040503050406030204" pitchFamily="18" charset="0"/>
                                      </a:rPr>
                                    </m:ctrlPr>
                                  </m:sSubPr>
                                  <m:e>
                                    <m:r>
                                      <a:rPr lang="zh-CN" altLang="en-US" sz="2000" i="1">
                                        <a:solidFill>
                                          <a:srgbClr val="000000"/>
                                        </a:solidFill>
                                        <a:latin typeface="Cambria Math" panose="02040503050406030204" pitchFamily="18" charset="0"/>
                                      </a:rPr>
                                      <m:t>𝐱</m:t>
                                    </m:r>
                                  </m:e>
                                  <m:sub>
                                    <m:r>
                                      <a:rPr lang="en-US" altLang="zh-CN" sz="2000" i="1">
                                        <a:solidFill>
                                          <a:srgbClr val="000000"/>
                                        </a:solidFill>
                                        <a:latin typeface="Cambria Math" panose="02040503050406030204" pitchFamily="18" charset="0"/>
                                      </a:rPr>
                                      <m:t>𝐼</m:t>
                                    </m:r>
                                  </m:sub>
                                </m:sSub>
                                <m:r>
                                  <a:rPr lang="en-US" altLang="zh-CN" sz="2000" i="1">
                                    <a:solidFill>
                                      <a:srgbClr val="000000"/>
                                    </a:solidFill>
                                    <a:latin typeface="Cambria Math" panose="02040503050406030204" pitchFamily="18" charset="0"/>
                                  </a:rPr>
                                  <m:t>,</m:t>
                                </m:r>
                                <m:r>
                                  <a:rPr lang="en-US" altLang="zh-CN" sz="2000" b="1">
                                    <a:solidFill>
                                      <a:srgbClr val="000000"/>
                                    </a:solidFill>
                                    <a:latin typeface="Cambria Math" panose="02040503050406030204" pitchFamily="18" charset="0"/>
                                  </a:rPr>
                                  <m:t>𝐮</m:t>
                                </m:r>
                                <m:d>
                                  <m:dPr>
                                    <m:ctrlPr>
                                      <a:rPr lang="zh-CN" altLang="en-US" sz="2000" i="1">
                                        <a:solidFill>
                                          <a:srgbClr val="000000"/>
                                        </a:solidFill>
                                        <a:latin typeface="Cambria Math" panose="02040503050406030204" pitchFamily="18" charset="0"/>
                                      </a:rPr>
                                    </m:ctrlPr>
                                  </m:dPr>
                                  <m:e>
                                    <m:sSub>
                                      <m:sSubPr>
                                        <m:ctrlPr>
                                          <a:rPr lang="en-US" altLang="zh-CN" sz="2000" i="1">
                                            <a:solidFill>
                                              <a:srgbClr val="000000"/>
                                            </a:solidFill>
                                            <a:latin typeface="Cambria Math" panose="02040503050406030204" pitchFamily="18" charset="0"/>
                                          </a:rPr>
                                        </m:ctrlPr>
                                      </m:sSubPr>
                                      <m:e>
                                        <m:r>
                                          <a:rPr lang="zh-CN" altLang="en-US" sz="2000" i="1">
                                            <a:solidFill>
                                              <a:srgbClr val="000000"/>
                                            </a:solidFill>
                                            <a:latin typeface="Cambria Math" panose="02040503050406030204" pitchFamily="18" charset="0"/>
                                          </a:rPr>
                                          <m:t>𝐱</m:t>
                                        </m:r>
                                      </m:e>
                                      <m:sub>
                                        <m:r>
                                          <a:rPr lang="en-US" altLang="zh-CN" sz="2000" i="1">
                                            <a:solidFill>
                                              <a:srgbClr val="000000"/>
                                            </a:solidFill>
                                            <a:latin typeface="Cambria Math" panose="02040503050406030204" pitchFamily="18" charset="0"/>
                                          </a:rPr>
                                          <m:t>𝐼</m:t>
                                        </m:r>
                                      </m:sub>
                                    </m:sSub>
                                  </m:e>
                                </m:d>
                              </m:e>
                            </m:d>
                            <m:r>
                              <a:rPr lang="zh-CN" altLang="en-US" sz="2000" i="1">
                                <a:solidFill>
                                  <a:srgbClr val="000000"/>
                                </a:solidFill>
                                <a:latin typeface="Cambria Math" panose="02040503050406030204" pitchFamily="18" charset="0"/>
                              </a:rPr>
                              <m:t>≤0</m:t>
                            </m:r>
                          </m:e>
                        </m:mr>
                        <m:mr>
                          <m:e/>
                          <m:e>
                            <m:eqArr>
                              <m:eqArrPr>
                                <m:ctrlPr>
                                  <a:rPr lang="zh-CN" altLang="en-US" sz="2000" i="1">
                                    <a:solidFill>
                                      <a:srgbClr val="000000"/>
                                    </a:solidFill>
                                    <a:latin typeface="Cambria Math" panose="02040503050406030204" pitchFamily="18" charset="0"/>
                                  </a:rPr>
                                </m:ctrlPr>
                              </m:eqArrPr>
                              <m:e>
                                <m:sSubSup>
                                  <m:sSubSupPr>
                                    <m:ctrlPr>
                                      <a:rPr lang="en-US" altLang="zh-CN" sz="2000" i="1" smtClean="0">
                                        <a:solidFill>
                                          <a:srgbClr val="000000"/>
                                        </a:solidFill>
                                        <a:latin typeface="Cambria Math" panose="02040503050406030204" pitchFamily="18" charset="0"/>
                                      </a:rPr>
                                    </m:ctrlPr>
                                  </m:sSubSupPr>
                                  <m:e>
                                    <m:r>
                                      <a:rPr lang="zh-CN" altLang="en-US" sz="2000" i="1">
                                        <a:solidFill>
                                          <a:srgbClr val="000000"/>
                                        </a:solidFill>
                                        <a:latin typeface="Cambria Math" panose="02040503050406030204" pitchFamily="18" charset="0"/>
                                      </a:rPr>
                                      <m:t>𝐱</m:t>
                                    </m:r>
                                  </m:e>
                                  <m:sub>
                                    <m:r>
                                      <a:rPr lang="en-US" altLang="zh-CN" sz="2000" b="0" i="1" smtClean="0">
                                        <a:solidFill>
                                          <a:srgbClr val="000000"/>
                                        </a:solidFill>
                                        <a:latin typeface="Cambria Math" panose="02040503050406030204" pitchFamily="18" charset="0"/>
                                      </a:rPr>
                                      <m:t>𝐼</m:t>
                                    </m:r>
                                  </m:sub>
                                  <m:sup>
                                    <m:r>
                                      <a:rPr lang="en-US" altLang="zh-CN" sz="2000" b="0" i="1" smtClean="0">
                                        <a:solidFill>
                                          <a:srgbClr val="000000"/>
                                        </a:solidFill>
                                        <a:latin typeface="Cambria Math" panose="02040503050406030204" pitchFamily="18" charset="0"/>
                                      </a:rPr>
                                      <m:t>𝑙𝑏</m:t>
                                    </m:r>
                                  </m:sup>
                                </m:sSubSup>
                                <m:r>
                                  <a:rPr lang="zh-CN" altLang="en-US" sz="2000" i="1">
                                    <a:solidFill>
                                      <a:srgbClr val="000000"/>
                                    </a:solidFill>
                                    <a:latin typeface="Cambria Math" panose="02040503050406030204" pitchFamily="18" charset="0"/>
                                  </a:rPr>
                                  <m:t>≤</m:t>
                                </m:r>
                                <m:sSub>
                                  <m:sSubPr>
                                    <m:ctrlPr>
                                      <a:rPr lang="en-US" altLang="zh-CN" sz="2000" i="1" smtClean="0">
                                        <a:solidFill>
                                          <a:srgbClr val="000000"/>
                                        </a:solidFill>
                                        <a:latin typeface="Cambria Math" panose="02040503050406030204" pitchFamily="18" charset="0"/>
                                      </a:rPr>
                                    </m:ctrlPr>
                                  </m:sSubPr>
                                  <m:e>
                                    <m:r>
                                      <a:rPr lang="zh-CN" altLang="en-US" sz="2000" i="1">
                                        <a:solidFill>
                                          <a:srgbClr val="000000"/>
                                        </a:solidFill>
                                        <a:latin typeface="Cambria Math" panose="02040503050406030204" pitchFamily="18" charset="0"/>
                                      </a:rPr>
                                      <m:t>𝐱</m:t>
                                    </m:r>
                                  </m:e>
                                  <m:sub>
                                    <m:r>
                                      <a:rPr lang="en-US" altLang="zh-CN" sz="2000" b="0" i="1" smtClean="0">
                                        <a:solidFill>
                                          <a:srgbClr val="000000"/>
                                        </a:solidFill>
                                        <a:latin typeface="Cambria Math" panose="02040503050406030204" pitchFamily="18" charset="0"/>
                                      </a:rPr>
                                      <m:t>𝐼</m:t>
                                    </m:r>
                                  </m:sub>
                                </m:sSub>
                                <m:r>
                                  <a:rPr lang="zh-CN" altLang="en-US" sz="2000" i="1">
                                    <a:solidFill>
                                      <a:srgbClr val="000000"/>
                                    </a:solidFill>
                                    <a:latin typeface="Cambria Math" panose="02040503050406030204" pitchFamily="18" charset="0"/>
                                  </a:rPr>
                                  <m:t>≤</m:t>
                                </m:r>
                                <m:sSubSup>
                                  <m:sSubSupPr>
                                    <m:ctrlPr>
                                      <a:rPr lang="en-US" altLang="zh-CN" sz="2000" i="1" smtClean="0">
                                        <a:solidFill>
                                          <a:srgbClr val="000000"/>
                                        </a:solidFill>
                                        <a:latin typeface="Cambria Math" panose="02040503050406030204" pitchFamily="18" charset="0"/>
                                      </a:rPr>
                                    </m:ctrlPr>
                                  </m:sSubSupPr>
                                  <m:e>
                                    <m:r>
                                      <a:rPr lang="zh-CN" altLang="en-US" sz="2000" i="1">
                                        <a:solidFill>
                                          <a:srgbClr val="000000"/>
                                        </a:solidFill>
                                        <a:latin typeface="Cambria Math" panose="02040503050406030204" pitchFamily="18" charset="0"/>
                                      </a:rPr>
                                      <m:t>𝐱</m:t>
                                    </m:r>
                                  </m:e>
                                  <m:sub>
                                    <m:r>
                                      <a:rPr lang="en-US" altLang="zh-CN" sz="2000" b="0" i="1" smtClean="0">
                                        <a:solidFill>
                                          <a:srgbClr val="000000"/>
                                        </a:solidFill>
                                        <a:latin typeface="Cambria Math" panose="02040503050406030204" pitchFamily="18" charset="0"/>
                                      </a:rPr>
                                      <m:t>𝐼</m:t>
                                    </m:r>
                                  </m:sub>
                                  <m:sup>
                                    <m:r>
                                      <a:rPr lang="en-US" altLang="zh-CN" sz="2000" b="0" i="1" smtClean="0">
                                        <a:solidFill>
                                          <a:srgbClr val="000000"/>
                                        </a:solidFill>
                                        <a:latin typeface="Cambria Math" panose="02040503050406030204" pitchFamily="18" charset="0"/>
                                      </a:rPr>
                                      <m:t>𝑢𝑏</m:t>
                                    </m:r>
                                  </m:sup>
                                </m:sSubSup>
                              </m:e>
                              <m:e>
                                <m:sSubSup>
                                  <m:sSubSupPr>
                                    <m:ctrlPr>
                                      <a:rPr lang="en-US" altLang="zh-CN" sz="2000" i="1">
                                        <a:solidFill>
                                          <a:srgbClr val="000000"/>
                                        </a:solidFill>
                                        <a:latin typeface="Cambria Math" panose="02040503050406030204" pitchFamily="18" charset="0"/>
                                      </a:rPr>
                                    </m:ctrlPr>
                                  </m:sSubSupPr>
                                  <m:e>
                                    <m:r>
                                      <a:rPr lang="zh-CN" altLang="en-US" sz="2000" i="1">
                                        <a:solidFill>
                                          <a:srgbClr val="000000"/>
                                        </a:solidFill>
                                        <a:latin typeface="Cambria Math" panose="02040503050406030204" pitchFamily="18" charset="0"/>
                                      </a:rPr>
                                      <m:t>𝐱</m:t>
                                    </m:r>
                                  </m:e>
                                  <m:sub>
                                    <m:r>
                                      <a:rPr lang="en-US" altLang="zh-CN" sz="2000" b="0" i="1" smtClean="0">
                                        <a:solidFill>
                                          <a:srgbClr val="000000"/>
                                        </a:solidFill>
                                        <a:latin typeface="Cambria Math" panose="02040503050406030204" pitchFamily="18" charset="0"/>
                                      </a:rPr>
                                      <m:t>𝐷</m:t>
                                    </m:r>
                                  </m:sub>
                                  <m:sup>
                                    <m:r>
                                      <a:rPr lang="en-US" altLang="zh-CN" sz="2000" i="1">
                                        <a:solidFill>
                                          <a:srgbClr val="000000"/>
                                        </a:solidFill>
                                        <a:latin typeface="Cambria Math" panose="02040503050406030204" pitchFamily="18" charset="0"/>
                                      </a:rPr>
                                      <m:t>𝑙𝑏</m:t>
                                    </m:r>
                                  </m:sup>
                                </m:sSubSup>
                                <m:r>
                                  <a:rPr lang="zh-CN" altLang="en-US" sz="2000" i="1">
                                    <a:solidFill>
                                      <a:srgbClr val="000000"/>
                                    </a:solidFill>
                                    <a:latin typeface="Cambria Math" panose="02040503050406030204" pitchFamily="18" charset="0"/>
                                  </a:rPr>
                                  <m:t>≤</m:t>
                                </m:r>
                                <m:r>
                                  <a:rPr lang="en-US" altLang="zh-CN" sz="2000" b="1">
                                    <a:solidFill>
                                      <a:srgbClr val="000000"/>
                                    </a:solidFill>
                                    <a:latin typeface="Cambria Math" panose="02040503050406030204" pitchFamily="18" charset="0"/>
                                  </a:rPr>
                                  <m:t>𝐮</m:t>
                                </m:r>
                                <m:d>
                                  <m:dPr>
                                    <m:ctrlPr>
                                      <a:rPr lang="zh-CN" altLang="en-US" sz="2000" i="1">
                                        <a:solidFill>
                                          <a:srgbClr val="000000"/>
                                        </a:solidFill>
                                        <a:latin typeface="Cambria Math" panose="02040503050406030204" pitchFamily="18" charset="0"/>
                                      </a:rPr>
                                    </m:ctrlPr>
                                  </m:dPr>
                                  <m:e>
                                    <m:sSub>
                                      <m:sSubPr>
                                        <m:ctrlPr>
                                          <a:rPr lang="en-US" altLang="zh-CN" sz="2000" i="1">
                                            <a:solidFill>
                                              <a:srgbClr val="000000"/>
                                            </a:solidFill>
                                            <a:latin typeface="Cambria Math" panose="02040503050406030204" pitchFamily="18" charset="0"/>
                                          </a:rPr>
                                        </m:ctrlPr>
                                      </m:sSubPr>
                                      <m:e>
                                        <m:r>
                                          <a:rPr lang="zh-CN" altLang="en-US" sz="2000" i="1">
                                            <a:solidFill>
                                              <a:srgbClr val="000000"/>
                                            </a:solidFill>
                                            <a:latin typeface="Cambria Math" panose="02040503050406030204" pitchFamily="18" charset="0"/>
                                          </a:rPr>
                                          <m:t>𝐱</m:t>
                                        </m:r>
                                      </m:e>
                                      <m:sub>
                                        <m:r>
                                          <a:rPr lang="en-US" altLang="zh-CN" sz="2000" i="1">
                                            <a:solidFill>
                                              <a:srgbClr val="000000"/>
                                            </a:solidFill>
                                            <a:latin typeface="Cambria Math" panose="02040503050406030204" pitchFamily="18" charset="0"/>
                                          </a:rPr>
                                          <m:t>𝐼</m:t>
                                        </m:r>
                                      </m:sub>
                                    </m:sSub>
                                  </m:e>
                                </m:d>
                                <m:r>
                                  <a:rPr lang="zh-CN" altLang="en-US" sz="2000" i="1">
                                    <a:solidFill>
                                      <a:srgbClr val="000000"/>
                                    </a:solidFill>
                                    <a:latin typeface="Cambria Math" panose="02040503050406030204" pitchFamily="18" charset="0"/>
                                  </a:rPr>
                                  <m:t>≤</m:t>
                                </m:r>
                                <m:sSubSup>
                                  <m:sSubSupPr>
                                    <m:ctrlPr>
                                      <a:rPr lang="en-US" altLang="zh-CN" sz="2000" i="1">
                                        <a:solidFill>
                                          <a:srgbClr val="000000"/>
                                        </a:solidFill>
                                        <a:latin typeface="Cambria Math" panose="02040503050406030204" pitchFamily="18" charset="0"/>
                                      </a:rPr>
                                    </m:ctrlPr>
                                  </m:sSubSupPr>
                                  <m:e>
                                    <m:r>
                                      <a:rPr lang="zh-CN" altLang="en-US" sz="2000" i="1">
                                        <a:solidFill>
                                          <a:srgbClr val="000000"/>
                                        </a:solidFill>
                                        <a:latin typeface="Cambria Math" panose="02040503050406030204" pitchFamily="18" charset="0"/>
                                      </a:rPr>
                                      <m:t>𝐱</m:t>
                                    </m:r>
                                  </m:e>
                                  <m:sub>
                                    <m:r>
                                      <a:rPr lang="en-US" altLang="zh-CN" sz="2000" b="0" i="1" smtClean="0">
                                        <a:solidFill>
                                          <a:srgbClr val="000000"/>
                                        </a:solidFill>
                                        <a:latin typeface="Cambria Math" panose="02040503050406030204" pitchFamily="18" charset="0"/>
                                      </a:rPr>
                                      <m:t>𝐷</m:t>
                                    </m:r>
                                  </m:sub>
                                  <m:sup>
                                    <m:r>
                                      <a:rPr lang="en-US" altLang="zh-CN" sz="2000" i="1">
                                        <a:solidFill>
                                          <a:srgbClr val="000000"/>
                                        </a:solidFill>
                                        <a:latin typeface="Cambria Math" panose="02040503050406030204" pitchFamily="18" charset="0"/>
                                      </a:rPr>
                                      <m:t>𝑢𝑏</m:t>
                                    </m:r>
                                  </m:sup>
                                </m:sSubSup>
                              </m:e>
                              <m:e>
                                <m:sSub>
                                  <m:sSubPr>
                                    <m:ctrlPr>
                                      <a:rPr lang="en-US" altLang="zh-CN" sz="2000" i="1" smtClean="0">
                                        <a:solidFill>
                                          <a:srgbClr val="000000"/>
                                        </a:solidFill>
                                        <a:latin typeface="Cambria Math" panose="02040503050406030204" pitchFamily="18" charset="0"/>
                                      </a:rPr>
                                    </m:ctrlPr>
                                  </m:sSubPr>
                                  <m:e>
                                    <m:r>
                                      <a:rPr lang="en-US" altLang="zh-CN" sz="2000" b="1">
                                        <a:solidFill>
                                          <a:srgbClr val="000000"/>
                                        </a:solidFill>
                                        <a:latin typeface="Cambria Math" panose="02040503050406030204" pitchFamily="18" charset="0"/>
                                      </a:rPr>
                                      <m:t>𝐰</m:t>
                                    </m:r>
                                  </m:e>
                                  <m:sub>
                                    <m:r>
                                      <a:rPr lang="en-US" altLang="zh-CN" sz="2000" b="0" i="1" smtClean="0">
                                        <a:solidFill>
                                          <a:srgbClr val="000000"/>
                                        </a:solidFill>
                                        <a:latin typeface="Cambria Math" panose="02040503050406030204" pitchFamily="18" charset="0"/>
                                      </a:rPr>
                                      <m:t>𝑖</m:t>
                                    </m:r>
                                  </m:sub>
                                </m:sSub>
                                <m:sSub>
                                  <m:sSubPr>
                                    <m:ctrlPr>
                                      <a:rPr lang="en-US" altLang="zh-CN" sz="2000" i="1">
                                        <a:solidFill>
                                          <a:srgbClr val="000000"/>
                                        </a:solidFill>
                                        <a:latin typeface="Cambria Math" panose="02040503050406030204" pitchFamily="18" charset="0"/>
                                      </a:rPr>
                                    </m:ctrlPr>
                                  </m:sSubPr>
                                  <m:e>
                                    <m:r>
                                      <a:rPr lang="zh-CN" altLang="en-US" sz="2000" i="1">
                                        <a:solidFill>
                                          <a:srgbClr val="000000"/>
                                        </a:solidFill>
                                        <a:latin typeface="Cambria Math" panose="02040503050406030204" pitchFamily="18" charset="0"/>
                                      </a:rPr>
                                      <m:t>𝐱</m:t>
                                    </m:r>
                                  </m:e>
                                  <m:sub>
                                    <m:r>
                                      <a:rPr lang="en-US" altLang="zh-CN" sz="2000" i="1">
                                        <a:solidFill>
                                          <a:srgbClr val="000000"/>
                                        </a:solidFill>
                                        <a:latin typeface="Cambria Math" panose="02040503050406030204" pitchFamily="18" charset="0"/>
                                      </a:rPr>
                                      <m:t>𝐼</m:t>
                                    </m:r>
                                  </m:sub>
                                </m:sSub>
                                <m:r>
                                  <a:rPr lang="en-US" altLang="zh-CN" sz="2000" b="1" i="0" smtClean="0">
                                    <a:solidFill>
                                      <a:srgbClr val="000000"/>
                                    </a:solidFill>
                                    <a:latin typeface="Cambria Math" panose="02040503050406030204" pitchFamily="18" charset="0"/>
                                  </a:rPr>
                                  <m:t>+</m:t>
                                </m:r>
                                <m:sSub>
                                  <m:sSubPr>
                                    <m:ctrlPr>
                                      <a:rPr lang="en-US" altLang="zh-CN" sz="2000" b="1" i="1" smtClean="0">
                                        <a:solidFill>
                                          <a:srgbClr val="000000"/>
                                        </a:solidFill>
                                        <a:latin typeface="Cambria Math" panose="02040503050406030204" pitchFamily="18" charset="0"/>
                                      </a:rPr>
                                    </m:ctrlPr>
                                  </m:sSubPr>
                                  <m:e>
                                    <m:r>
                                      <a:rPr lang="en-US" altLang="zh-CN" sz="2000" b="1">
                                        <a:solidFill>
                                          <a:srgbClr val="000000"/>
                                        </a:solidFill>
                                        <a:latin typeface="Cambria Math" panose="02040503050406030204" pitchFamily="18" charset="0"/>
                                      </a:rPr>
                                      <m:t>𝐭</m:t>
                                    </m:r>
                                  </m:e>
                                  <m:sub>
                                    <m:r>
                                      <a:rPr lang="en-US" altLang="zh-CN" sz="2000" b="0" i="1" smtClean="0">
                                        <a:solidFill>
                                          <a:srgbClr val="000000"/>
                                        </a:solidFill>
                                        <a:latin typeface="Cambria Math" panose="02040503050406030204" pitchFamily="18" charset="0"/>
                                      </a:rPr>
                                      <m:t>𝑖</m:t>
                                    </m:r>
                                  </m:sub>
                                </m:sSub>
                                <m:r>
                                  <a:rPr lang="en-US" altLang="zh-CN" sz="2000" b="0" i="1" smtClean="0">
                                    <a:solidFill>
                                      <a:srgbClr val="000000"/>
                                    </a:solidFill>
                                    <a:latin typeface="Cambria Math" panose="02040503050406030204" pitchFamily="18" charset="0"/>
                                    <a:ea typeface="Cambria Math" panose="02040503050406030204" pitchFamily="18" charset="0"/>
                                  </a:rPr>
                                  <m:t>≤0, </m:t>
                                </m:r>
                                <m:r>
                                  <a:rPr lang="en-US" altLang="zh-CN" sz="2000" b="0" i="1" smtClean="0">
                                    <a:solidFill>
                                      <a:srgbClr val="000000"/>
                                    </a:solidFill>
                                    <a:latin typeface="Cambria Math" panose="02040503050406030204" pitchFamily="18" charset="0"/>
                                    <a:ea typeface="Cambria Math" panose="02040503050406030204" pitchFamily="18" charset="0"/>
                                  </a:rPr>
                                  <m:t>𝑖</m:t>
                                </m:r>
                                <m:r>
                                  <a:rPr lang="en-US" altLang="zh-CN" sz="2000" b="0" i="1" smtClean="0">
                                    <a:solidFill>
                                      <a:srgbClr val="000000"/>
                                    </a:solidFill>
                                    <a:latin typeface="Cambria Math" panose="02040503050406030204" pitchFamily="18" charset="0"/>
                                    <a:ea typeface="Cambria Math" panose="02040503050406030204" pitchFamily="18" charset="0"/>
                                  </a:rPr>
                                  <m:t>∈</m:t>
                                </m:r>
                                <m:r>
                                  <a:rPr lang="en-US" altLang="zh-CN" sz="2000" b="0" i="1" smtClean="0">
                                    <a:solidFill>
                                      <a:srgbClr val="000000"/>
                                    </a:solidFill>
                                    <a:latin typeface="Cambria Math" panose="02040503050406030204" pitchFamily="18" charset="0"/>
                                    <a:ea typeface="Cambria Math" panose="02040503050406030204" pitchFamily="18" charset="0"/>
                                  </a:rPr>
                                  <m:t>𝐿</m:t>
                                </m:r>
                                <m:d>
                                  <m:dPr>
                                    <m:ctrlPr>
                                      <a:rPr lang="en-US" altLang="zh-CN" sz="2000" b="0" i="1" smtClean="0">
                                        <a:solidFill>
                                          <a:srgbClr val="000000"/>
                                        </a:solidFill>
                                        <a:latin typeface="Cambria Math" panose="02040503050406030204" pitchFamily="18" charset="0"/>
                                        <a:ea typeface="Cambria Math" panose="02040503050406030204" pitchFamily="18" charset="0"/>
                                      </a:rPr>
                                    </m:ctrlPr>
                                  </m:dPr>
                                  <m:e>
                                    <m:r>
                                      <a:rPr lang="zh-CN" altLang="en-US" sz="2000" i="1">
                                        <a:solidFill>
                                          <a:srgbClr val="000000"/>
                                        </a:solidFill>
                                        <a:latin typeface="Cambria Math" panose="02040503050406030204" pitchFamily="18" charset="0"/>
                                      </a:rPr>
                                      <m:t>𝐱</m:t>
                                    </m:r>
                                  </m:e>
                                </m:d>
                              </m:e>
                              <m:e>
                                <m:sSub>
                                  <m:sSubPr>
                                    <m:ctrlPr>
                                      <a:rPr lang="en-US" altLang="zh-CN" sz="2000" i="1">
                                        <a:solidFill>
                                          <a:srgbClr val="000000"/>
                                        </a:solidFill>
                                        <a:latin typeface="Cambria Math" panose="02040503050406030204" pitchFamily="18" charset="0"/>
                                      </a:rPr>
                                    </m:ctrlPr>
                                  </m:sSubPr>
                                  <m:e>
                                    <m:r>
                                      <a:rPr lang="en-US" altLang="zh-CN" sz="2000" b="1">
                                        <a:solidFill>
                                          <a:srgbClr val="000000"/>
                                        </a:solidFill>
                                        <a:latin typeface="Cambria Math" panose="02040503050406030204" pitchFamily="18" charset="0"/>
                                      </a:rPr>
                                      <m:t>𝐰</m:t>
                                    </m:r>
                                  </m:e>
                                  <m:sub>
                                    <m:r>
                                      <a:rPr lang="en-US" altLang="zh-CN" sz="2000" b="0" i="1" smtClean="0">
                                        <a:solidFill>
                                          <a:srgbClr val="000000"/>
                                        </a:solidFill>
                                        <a:latin typeface="Cambria Math" panose="02040503050406030204" pitchFamily="18" charset="0"/>
                                      </a:rPr>
                                      <m:t>𝑗</m:t>
                                    </m:r>
                                  </m:sub>
                                </m:sSub>
                                <m:sSub>
                                  <m:sSubPr>
                                    <m:ctrlPr>
                                      <a:rPr lang="en-US" altLang="zh-CN" sz="2000" i="1">
                                        <a:solidFill>
                                          <a:srgbClr val="000000"/>
                                        </a:solidFill>
                                        <a:latin typeface="Cambria Math" panose="02040503050406030204" pitchFamily="18" charset="0"/>
                                      </a:rPr>
                                    </m:ctrlPr>
                                  </m:sSubPr>
                                  <m:e>
                                    <m:r>
                                      <a:rPr lang="zh-CN" altLang="en-US" sz="2000" i="1">
                                        <a:solidFill>
                                          <a:srgbClr val="000000"/>
                                        </a:solidFill>
                                        <a:latin typeface="Cambria Math" panose="02040503050406030204" pitchFamily="18" charset="0"/>
                                      </a:rPr>
                                      <m:t>𝐱</m:t>
                                    </m:r>
                                  </m:e>
                                  <m:sub>
                                    <m:r>
                                      <a:rPr lang="en-US" altLang="zh-CN" sz="2000" i="1">
                                        <a:solidFill>
                                          <a:srgbClr val="000000"/>
                                        </a:solidFill>
                                        <a:latin typeface="Cambria Math" panose="02040503050406030204" pitchFamily="18" charset="0"/>
                                      </a:rPr>
                                      <m:t>𝐼</m:t>
                                    </m:r>
                                  </m:sub>
                                </m:sSub>
                                <m:r>
                                  <a:rPr lang="en-US" altLang="zh-CN" sz="2000" b="1">
                                    <a:solidFill>
                                      <a:srgbClr val="000000"/>
                                    </a:solidFill>
                                    <a:latin typeface="Cambria Math" panose="02040503050406030204" pitchFamily="18" charset="0"/>
                                  </a:rPr>
                                  <m:t>+</m:t>
                                </m:r>
                                <m:sSub>
                                  <m:sSubPr>
                                    <m:ctrlPr>
                                      <a:rPr lang="en-US" altLang="zh-CN" sz="2000" b="1" i="1">
                                        <a:solidFill>
                                          <a:srgbClr val="000000"/>
                                        </a:solidFill>
                                        <a:latin typeface="Cambria Math" panose="02040503050406030204" pitchFamily="18" charset="0"/>
                                      </a:rPr>
                                    </m:ctrlPr>
                                  </m:sSubPr>
                                  <m:e>
                                    <m:r>
                                      <a:rPr lang="en-US" altLang="zh-CN" sz="2000" b="1">
                                        <a:solidFill>
                                          <a:srgbClr val="000000"/>
                                        </a:solidFill>
                                        <a:latin typeface="Cambria Math" panose="02040503050406030204" pitchFamily="18" charset="0"/>
                                      </a:rPr>
                                      <m:t>𝐭</m:t>
                                    </m:r>
                                  </m:e>
                                  <m:sub>
                                    <m:r>
                                      <a:rPr lang="en-US" altLang="zh-CN" sz="2000" b="0" i="1" smtClean="0">
                                        <a:solidFill>
                                          <a:srgbClr val="000000"/>
                                        </a:solidFill>
                                        <a:latin typeface="Cambria Math" panose="02040503050406030204" pitchFamily="18" charset="0"/>
                                      </a:rPr>
                                      <m:t>𝑗</m:t>
                                    </m:r>
                                  </m:sub>
                                </m:sSub>
                                <m:r>
                                  <a:rPr lang="en-US" altLang="zh-CN" sz="2000" i="1">
                                    <a:solidFill>
                                      <a:srgbClr val="000000"/>
                                    </a:solidFill>
                                    <a:latin typeface="Cambria Math" panose="02040503050406030204" pitchFamily="18" charset="0"/>
                                    <a:ea typeface="Cambria Math" panose="02040503050406030204" pitchFamily="18" charset="0"/>
                                  </a:rPr>
                                  <m:t>≤0</m:t>
                                </m:r>
                                <m:r>
                                  <a:rPr lang="en-US" altLang="zh-CN" sz="2000" b="0" i="1" smtClean="0">
                                    <a:solidFill>
                                      <a:srgbClr val="000000"/>
                                    </a:solidFill>
                                    <a:latin typeface="Cambria Math" panose="02040503050406030204" pitchFamily="18" charset="0"/>
                                    <a:ea typeface="Cambria Math" panose="02040503050406030204" pitchFamily="18" charset="0"/>
                                  </a:rPr>
                                  <m:t>,</m:t>
                                </m:r>
                                <m:r>
                                  <a:rPr lang="en-US" altLang="zh-CN" sz="2000" b="0" i="1" smtClean="0">
                                    <a:solidFill>
                                      <a:srgbClr val="000000"/>
                                    </a:solidFill>
                                    <a:latin typeface="Cambria Math" panose="02040503050406030204" pitchFamily="18" charset="0"/>
                                    <a:ea typeface="Cambria Math" panose="02040503050406030204" pitchFamily="18" charset="0"/>
                                  </a:rPr>
                                  <m:t>𝑗</m:t>
                                </m:r>
                                <m:r>
                                  <a:rPr lang="en-US" altLang="zh-CN" sz="2000" i="1">
                                    <a:solidFill>
                                      <a:srgbClr val="000000"/>
                                    </a:solidFill>
                                    <a:latin typeface="Cambria Math" panose="02040503050406030204" pitchFamily="18" charset="0"/>
                                    <a:ea typeface="Cambria Math" panose="02040503050406030204" pitchFamily="18" charset="0"/>
                                  </a:rPr>
                                  <m:t>∈</m:t>
                                </m:r>
                                <m:r>
                                  <a:rPr lang="en-US" altLang="zh-CN" sz="2000" b="0" i="1" smtClean="0">
                                    <a:solidFill>
                                      <a:srgbClr val="000000"/>
                                    </a:solidFill>
                                    <a:latin typeface="Cambria Math" panose="02040503050406030204" pitchFamily="18" charset="0"/>
                                    <a:ea typeface="Cambria Math" panose="02040503050406030204" pitchFamily="18" charset="0"/>
                                  </a:rPr>
                                  <m:t>𝑅</m:t>
                                </m:r>
                                <m:d>
                                  <m:dPr>
                                    <m:ctrlPr>
                                      <a:rPr lang="en-US" altLang="zh-CN" sz="2000" i="1">
                                        <a:solidFill>
                                          <a:srgbClr val="000000"/>
                                        </a:solidFill>
                                        <a:latin typeface="Cambria Math" panose="02040503050406030204" pitchFamily="18" charset="0"/>
                                        <a:ea typeface="Cambria Math" panose="02040503050406030204" pitchFamily="18" charset="0"/>
                                      </a:rPr>
                                    </m:ctrlPr>
                                  </m:dPr>
                                  <m:e>
                                    <m:r>
                                      <a:rPr lang="zh-CN" altLang="en-US" sz="2000" i="1">
                                        <a:solidFill>
                                          <a:srgbClr val="000000"/>
                                        </a:solidFill>
                                        <a:latin typeface="Cambria Math" panose="02040503050406030204" pitchFamily="18" charset="0"/>
                                      </a:rPr>
                                      <m:t>𝐱</m:t>
                                    </m:r>
                                  </m:e>
                                </m:d>
                              </m:e>
                            </m:eqArr>
                          </m:e>
                        </m:mr>
                      </m:m>
                    </m:oMath>
                  </m:oMathPara>
                </a14:m>
                <a:endParaRPr lang="zh-CN" altLang="en-US" sz="2000" dirty="0"/>
              </a:p>
            </p:txBody>
          </p:sp>
        </mc:Choice>
        <mc:Fallback xmlns="">
          <p:sp>
            <p:nvSpPr>
              <p:cNvPr id="26" name="对象 15">
                <a:extLst>
                  <a:ext uri="{FF2B5EF4-FFF2-40B4-BE49-F238E27FC236}">
                    <a16:creationId xmlns:a16="http://schemas.microsoft.com/office/drawing/2014/main" id="{F3ACE63D-E709-23A3-96C7-C7A6C98B1821}"/>
                  </a:ext>
                </a:extLst>
              </p:cNvPr>
              <p:cNvSpPr txBox="1">
                <a:spLocks noRot="1" noChangeAspect="1" noMove="1" noResize="1" noEditPoints="1" noAdjustHandles="1" noChangeArrowheads="1" noChangeShapeType="1" noTextEdit="1"/>
              </p:cNvSpPr>
              <p:nvPr/>
            </p:nvSpPr>
            <p:spPr>
              <a:xfrm>
                <a:off x="634235" y="3790950"/>
                <a:ext cx="3864248" cy="2870200"/>
              </a:xfrm>
              <a:prstGeom prst="rect">
                <a:avLst/>
              </a:prstGeom>
              <a:blipFill>
                <a:blip r:embed="rId3"/>
                <a:stretch>
                  <a:fillRect/>
                </a:stretch>
              </a:blipFill>
            </p:spPr>
            <p:txBody>
              <a:bodyPr/>
              <a:lstStyle/>
              <a:p>
                <a:r>
                  <a:rPr lang="zh-CN" altLang="en-US">
                    <a:noFill/>
                  </a:rPr>
                  <a:t> </a:t>
                </a:r>
              </a:p>
            </p:txBody>
          </p:sp>
        </mc:Fallback>
      </mc:AlternateContent>
      <p:pic>
        <p:nvPicPr>
          <p:cNvPr id="28" name="图片 27">
            <a:extLst>
              <a:ext uri="{FF2B5EF4-FFF2-40B4-BE49-F238E27FC236}">
                <a16:creationId xmlns:a16="http://schemas.microsoft.com/office/drawing/2014/main" id="{A9AB821B-91A6-2B31-2AC4-21DB57043DCC}"/>
              </a:ext>
            </a:extLst>
          </p:cNvPr>
          <p:cNvPicPr>
            <a:picLocks noChangeAspect="1"/>
          </p:cNvPicPr>
          <p:nvPr/>
        </p:nvPicPr>
        <p:blipFill>
          <a:blip r:embed="rId4"/>
          <a:srcRect l="319" t="11792" r="25221" b="10185"/>
          <a:stretch>
            <a:fillRect/>
          </a:stretch>
        </p:blipFill>
        <p:spPr>
          <a:xfrm>
            <a:off x="8108950" y="3992320"/>
            <a:ext cx="2825750" cy="2467460"/>
          </a:xfrm>
          <a:prstGeom prst="rect">
            <a:avLst/>
          </a:prstGeom>
        </p:spPr>
      </p:pic>
      <p:cxnSp>
        <p:nvCxnSpPr>
          <p:cNvPr id="29" name="直接箭头连接符 28">
            <a:extLst>
              <a:ext uri="{FF2B5EF4-FFF2-40B4-BE49-F238E27FC236}">
                <a16:creationId xmlns:a16="http://schemas.microsoft.com/office/drawing/2014/main" id="{F67935D0-6CDE-668A-A151-F975CA72DA83}"/>
              </a:ext>
            </a:extLst>
          </p:cNvPr>
          <p:cNvCxnSpPr>
            <a:cxnSpLocks/>
          </p:cNvCxnSpPr>
          <p:nvPr/>
        </p:nvCxnSpPr>
        <p:spPr>
          <a:xfrm flipV="1">
            <a:off x="10109200" y="5088063"/>
            <a:ext cx="825500" cy="328487"/>
          </a:xfrm>
          <a:prstGeom prst="straightConnector1">
            <a:avLst/>
          </a:prstGeom>
          <a:ln w="28575">
            <a:solidFill>
              <a:srgbClr val="203864"/>
            </a:solidFill>
            <a:tailEnd type="triangle"/>
          </a:ln>
        </p:spPr>
        <p:style>
          <a:lnRef idx="1">
            <a:schemeClr val="accent1"/>
          </a:lnRef>
          <a:fillRef idx="0">
            <a:schemeClr val="accent1"/>
          </a:fillRef>
          <a:effectRef idx="0">
            <a:schemeClr val="accent1"/>
          </a:effectRef>
          <a:fontRef idx="minor">
            <a:schemeClr val="tx1"/>
          </a:fontRef>
        </p:style>
      </p:cxnSp>
      <p:sp>
        <p:nvSpPr>
          <p:cNvPr id="32" name="矩形 31">
            <a:extLst>
              <a:ext uri="{FF2B5EF4-FFF2-40B4-BE49-F238E27FC236}">
                <a16:creationId xmlns:a16="http://schemas.microsoft.com/office/drawing/2014/main" id="{161801D4-5BBF-9EE8-B3B3-D6AC904E13D3}"/>
              </a:ext>
            </a:extLst>
          </p:cNvPr>
          <p:cNvSpPr/>
          <p:nvPr/>
        </p:nvSpPr>
        <p:spPr>
          <a:xfrm>
            <a:off x="10757531" y="4736997"/>
            <a:ext cx="1039816" cy="317102"/>
          </a:xfrm>
          <a:prstGeom prst="rect">
            <a:avLst/>
          </a:prstGeom>
          <a:solidFill>
            <a:schemeClr val="bg1"/>
          </a:solidFill>
          <a:ln w="19050">
            <a:solidFill>
              <a:srgbClr val="203864"/>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rgbClr val="203864"/>
                </a:solidFill>
                <a:latin typeface="微软雅黑" panose="020B0503020204020204" pitchFamily="34" charset="-122"/>
                <a:ea typeface="微软雅黑" panose="020B0503020204020204" pitchFamily="34" charset="-122"/>
              </a:rPr>
              <a:t>上界</a:t>
            </a:r>
          </a:p>
        </p:txBody>
      </p:sp>
      <p:sp>
        <p:nvSpPr>
          <p:cNvPr id="33" name="矩形 32">
            <a:extLst>
              <a:ext uri="{FF2B5EF4-FFF2-40B4-BE49-F238E27FC236}">
                <a16:creationId xmlns:a16="http://schemas.microsoft.com/office/drawing/2014/main" id="{0EA1854B-0469-CFF5-6FC4-7D44BE080AEA}"/>
              </a:ext>
            </a:extLst>
          </p:cNvPr>
          <p:cNvSpPr/>
          <p:nvPr/>
        </p:nvSpPr>
        <p:spPr>
          <a:xfrm>
            <a:off x="8108948" y="5569348"/>
            <a:ext cx="1039816" cy="317102"/>
          </a:xfrm>
          <a:prstGeom prst="rect">
            <a:avLst/>
          </a:prstGeom>
          <a:solidFill>
            <a:schemeClr val="bg1"/>
          </a:solidFill>
          <a:ln w="19050">
            <a:solidFill>
              <a:schemeClr val="accent6">
                <a:lumMod val="50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accent6">
                    <a:lumMod val="50000"/>
                  </a:schemeClr>
                </a:solidFill>
                <a:latin typeface="微软雅黑" panose="020B0503020204020204" pitchFamily="34" charset="-122"/>
                <a:ea typeface="微软雅黑" panose="020B0503020204020204" pitchFamily="34" charset="-122"/>
              </a:rPr>
              <a:t>凸低估</a:t>
            </a:r>
          </a:p>
        </p:txBody>
      </p:sp>
      <p:cxnSp>
        <p:nvCxnSpPr>
          <p:cNvPr id="35" name="直接箭头连接符 34">
            <a:extLst>
              <a:ext uri="{FF2B5EF4-FFF2-40B4-BE49-F238E27FC236}">
                <a16:creationId xmlns:a16="http://schemas.microsoft.com/office/drawing/2014/main" id="{E56A8482-F613-113E-C49A-462ECA29C414}"/>
              </a:ext>
            </a:extLst>
          </p:cNvPr>
          <p:cNvCxnSpPr>
            <a:cxnSpLocks/>
          </p:cNvCxnSpPr>
          <p:nvPr/>
        </p:nvCxnSpPr>
        <p:spPr>
          <a:xfrm>
            <a:off x="9644727" y="5683250"/>
            <a:ext cx="603015" cy="406400"/>
          </a:xfrm>
          <a:prstGeom prst="straightConnector1">
            <a:avLst/>
          </a:prstGeom>
          <a:ln w="28575">
            <a:solidFill>
              <a:srgbClr val="203864"/>
            </a:solidFill>
            <a:tailEnd type="triangle"/>
          </a:ln>
        </p:spPr>
        <p:style>
          <a:lnRef idx="1">
            <a:schemeClr val="accent1"/>
          </a:lnRef>
          <a:fillRef idx="0">
            <a:schemeClr val="accent1"/>
          </a:fillRef>
          <a:effectRef idx="0">
            <a:schemeClr val="accent1"/>
          </a:effectRef>
          <a:fontRef idx="minor">
            <a:schemeClr val="tx1"/>
          </a:fontRef>
        </p:style>
      </p:cxnSp>
      <p:sp>
        <p:nvSpPr>
          <p:cNvPr id="37" name="矩形 36">
            <a:extLst>
              <a:ext uri="{FF2B5EF4-FFF2-40B4-BE49-F238E27FC236}">
                <a16:creationId xmlns:a16="http://schemas.microsoft.com/office/drawing/2014/main" id="{58D4601E-456D-67F7-3420-BF8CA87C1F84}"/>
              </a:ext>
            </a:extLst>
          </p:cNvPr>
          <p:cNvSpPr/>
          <p:nvPr/>
        </p:nvSpPr>
        <p:spPr>
          <a:xfrm>
            <a:off x="10415586" y="6084812"/>
            <a:ext cx="1039816" cy="317102"/>
          </a:xfrm>
          <a:prstGeom prst="rect">
            <a:avLst/>
          </a:prstGeom>
          <a:solidFill>
            <a:schemeClr val="bg1"/>
          </a:solidFill>
          <a:ln w="19050">
            <a:solidFill>
              <a:srgbClr val="203864"/>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rgbClr val="203864"/>
                </a:solidFill>
                <a:latin typeface="微软雅黑" panose="020B0503020204020204" pitchFamily="34" charset="-122"/>
                <a:ea typeface="微软雅黑" panose="020B0503020204020204" pitchFamily="34" charset="-122"/>
              </a:rPr>
              <a:t>下界</a:t>
            </a:r>
          </a:p>
        </p:txBody>
      </p:sp>
      <p:sp>
        <p:nvSpPr>
          <p:cNvPr id="38" name="右大括号 37">
            <a:extLst>
              <a:ext uri="{FF2B5EF4-FFF2-40B4-BE49-F238E27FC236}">
                <a16:creationId xmlns:a16="http://schemas.microsoft.com/office/drawing/2014/main" id="{F88880D2-04FB-C0D8-294B-0F17661FEF89}"/>
              </a:ext>
            </a:extLst>
          </p:cNvPr>
          <p:cNvSpPr/>
          <p:nvPr/>
        </p:nvSpPr>
        <p:spPr>
          <a:xfrm>
            <a:off x="10079899" y="5498417"/>
            <a:ext cx="167844" cy="260350"/>
          </a:xfrm>
          <a:prstGeom prst="righ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9" name="文本框 38">
            <a:extLst>
              <a:ext uri="{FF2B5EF4-FFF2-40B4-BE49-F238E27FC236}">
                <a16:creationId xmlns:a16="http://schemas.microsoft.com/office/drawing/2014/main" id="{BEF855A1-597D-6179-3138-F8C68DE37DE2}"/>
              </a:ext>
            </a:extLst>
          </p:cNvPr>
          <p:cNvSpPr txBox="1"/>
          <p:nvPr/>
        </p:nvSpPr>
        <p:spPr>
          <a:xfrm>
            <a:off x="10343778" y="5423401"/>
            <a:ext cx="851273" cy="461665"/>
          </a:xfrm>
          <a:prstGeom prst="rect">
            <a:avLst/>
          </a:prstGeom>
          <a:noFill/>
        </p:spPr>
        <p:txBody>
          <a:bodyPr wrap="square" rtlCol="0">
            <a:spAutoFit/>
          </a:bodyPr>
          <a:lstStyle/>
          <a:p>
            <a:r>
              <a:rPr lang="en-US" altLang="zh-CN" sz="2400" b="1" dirty="0">
                <a:solidFill>
                  <a:srgbClr val="C00000"/>
                </a:solidFill>
              </a:rPr>
              <a:t>GAP</a:t>
            </a:r>
            <a:endParaRPr lang="zh-CN" altLang="en-US" sz="2400" b="1" dirty="0">
              <a:solidFill>
                <a:srgbClr val="C00000"/>
              </a:solidFill>
            </a:endParaRPr>
          </a:p>
        </p:txBody>
      </p:sp>
      <p:sp>
        <p:nvSpPr>
          <p:cNvPr id="42" name="右大括号 41">
            <a:extLst>
              <a:ext uri="{FF2B5EF4-FFF2-40B4-BE49-F238E27FC236}">
                <a16:creationId xmlns:a16="http://schemas.microsoft.com/office/drawing/2014/main" id="{4E5957A8-A5C3-597A-6DD0-CE7C6C542A9B}"/>
              </a:ext>
            </a:extLst>
          </p:cNvPr>
          <p:cNvSpPr/>
          <p:nvPr/>
        </p:nvSpPr>
        <p:spPr>
          <a:xfrm>
            <a:off x="4045727" y="3823557"/>
            <a:ext cx="204170" cy="284893"/>
          </a:xfrm>
          <a:prstGeom prst="rightBrace">
            <a:avLst/>
          </a:prstGeom>
          <a:ln w="2857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3" name="矩形 42">
            <a:extLst>
              <a:ext uri="{FF2B5EF4-FFF2-40B4-BE49-F238E27FC236}">
                <a16:creationId xmlns:a16="http://schemas.microsoft.com/office/drawing/2014/main" id="{A2799D3F-F7E3-D321-6FDC-881E6CF03864}"/>
              </a:ext>
            </a:extLst>
          </p:cNvPr>
          <p:cNvSpPr/>
          <p:nvPr/>
        </p:nvSpPr>
        <p:spPr>
          <a:xfrm>
            <a:off x="4303387" y="3709447"/>
            <a:ext cx="1256036" cy="51311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zh-CN" altLang="en-US" b="1" dirty="0">
                <a:solidFill>
                  <a:srgbClr val="002060"/>
                </a:solidFill>
                <a:latin typeface="微软雅黑" panose="020B0503020204020204" pitchFamily="34" charset="-122"/>
                <a:ea typeface="微软雅黑" panose="020B0503020204020204" pitchFamily="34" charset="-122"/>
              </a:rPr>
              <a:t>凸函数</a:t>
            </a:r>
          </a:p>
        </p:txBody>
      </p:sp>
      <p:sp>
        <p:nvSpPr>
          <p:cNvPr id="44" name="右大括号 43">
            <a:extLst>
              <a:ext uri="{FF2B5EF4-FFF2-40B4-BE49-F238E27FC236}">
                <a16:creationId xmlns:a16="http://schemas.microsoft.com/office/drawing/2014/main" id="{6D9C93B0-9A4B-B116-18F9-9D40B145F1A4}"/>
              </a:ext>
            </a:extLst>
          </p:cNvPr>
          <p:cNvSpPr/>
          <p:nvPr/>
        </p:nvSpPr>
        <p:spPr>
          <a:xfrm>
            <a:off x="4029854" y="4304565"/>
            <a:ext cx="220043" cy="1293118"/>
          </a:xfrm>
          <a:prstGeom prst="rightBrace">
            <a:avLst/>
          </a:prstGeom>
          <a:ln w="2857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5" name="矩形 44">
            <a:extLst>
              <a:ext uri="{FF2B5EF4-FFF2-40B4-BE49-F238E27FC236}">
                <a16:creationId xmlns:a16="http://schemas.microsoft.com/office/drawing/2014/main" id="{2C7AC14D-37A9-0DA0-FB48-C447762F8863}"/>
              </a:ext>
            </a:extLst>
          </p:cNvPr>
          <p:cNvSpPr/>
          <p:nvPr/>
        </p:nvSpPr>
        <p:spPr>
          <a:xfrm>
            <a:off x="4303387" y="4694568"/>
            <a:ext cx="1175245" cy="51311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zh-CN" altLang="en-US" b="1" dirty="0">
                <a:solidFill>
                  <a:srgbClr val="002060"/>
                </a:solidFill>
                <a:latin typeface="微软雅黑" panose="020B0503020204020204" pitchFamily="34" charset="-122"/>
                <a:ea typeface="微软雅黑" panose="020B0503020204020204" pitchFamily="34" charset="-122"/>
              </a:rPr>
              <a:t>复合函数</a:t>
            </a:r>
          </a:p>
        </p:txBody>
      </p:sp>
      <p:sp>
        <p:nvSpPr>
          <p:cNvPr id="67" name="右大括号 66">
            <a:extLst>
              <a:ext uri="{FF2B5EF4-FFF2-40B4-BE49-F238E27FC236}">
                <a16:creationId xmlns:a16="http://schemas.microsoft.com/office/drawing/2014/main" id="{36487453-5F9F-387F-EBAD-3B0B2C81EA31}"/>
              </a:ext>
            </a:extLst>
          </p:cNvPr>
          <p:cNvSpPr/>
          <p:nvPr/>
        </p:nvSpPr>
        <p:spPr>
          <a:xfrm>
            <a:off x="4045727" y="5806667"/>
            <a:ext cx="204170" cy="513111"/>
          </a:xfrm>
          <a:prstGeom prst="rightBrace">
            <a:avLst/>
          </a:prstGeom>
          <a:ln w="2857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8" name="矩形 67">
            <a:extLst>
              <a:ext uri="{FF2B5EF4-FFF2-40B4-BE49-F238E27FC236}">
                <a16:creationId xmlns:a16="http://schemas.microsoft.com/office/drawing/2014/main" id="{7B17F091-DB5F-577E-851A-01CD13D7DC14}"/>
              </a:ext>
            </a:extLst>
          </p:cNvPr>
          <p:cNvSpPr/>
          <p:nvPr/>
        </p:nvSpPr>
        <p:spPr>
          <a:xfrm>
            <a:off x="4303387" y="5793232"/>
            <a:ext cx="1175245" cy="51311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zh-CN" altLang="en-US" b="1" dirty="0">
                <a:solidFill>
                  <a:srgbClr val="002060"/>
                </a:solidFill>
                <a:latin typeface="微软雅黑" panose="020B0503020204020204" pitchFamily="34" charset="-122"/>
                <a:ea typeface="微软雅黑" panose="020B0503020204020204" pitchFamily="34" charset="-122"/>
              </a:rPr>
              <a:t>仿射函数</a:t>
            </a:r>
          </a:p>
        </p:txBody>
      </p:sp>
      <mc:AlternateContent xmlns:mc="http://schemas.openxmlformats.org/markup-compatibility/2006" xmlns:a14="http://schemas.microsoft.com/office/drawing/2010/main">
        <mc:Choice Requires="a14">
          <p:sp>
            <p:nvSpPr>
              <p:cNvPr id="70" name="文本框 69">
                <a:extLst>
                  <a:ext uri="{FF2B5EF4-FFF2-40B4-BE49-F238E27FC236}">
                    <a16:creationId xmlns:a16="http://schemas.microsoft.com/office/drawing/2014/main" id="{193F9483-2CC3-6CEA-94E2-23592D4CF268}"/>
                  </a:ext>
                </a:extLst>
              </p:cNvPr>
              <p:cNvSpPr txBox="1"/>
              <p:nvPr/>
            </p:nvSpPr>
            <p:spPr>
              <a:xfrm>
                <a:off x="5618704" y="5012576"/>
                <a:ext cx="103979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altLang="zh-CN" sz="1800" b="1" i="1" smtClean="0">
                              <a:solidFill>
                                <a:srgbClr val="000000"/>
                              </a:solidFill>
                              <a:latin typeface="Cambria Math" panose="02040503050406030204" pitchFamily="18" charset="0"/>
                            </a:rPr>
                          </m:ctrlPr>
                        </m:sSupPr>
                        <m:e>
                          <m:sSub>
                            <m:sSubPr>
                              <m:ctrlPr>
                                <a:rPr lang="en-US" altLang="zh-CN"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𝐱</m:t>
                              </m:r>
                            </m:e>
                            <m:sub>
                              <m:r>
                                <a:rPr lang="en-US" altLang="zh-CN" i="1">
                                  <a:solidFill>
                                    <a:srgbClr val="000000"/>
                                  </a:solidFill>
                                  <a:latin typeface="Cambria Math" panose="02040503050406030204" pitchFamily="18" charset="0"/>
                                </a:rPr>
                                <m:t>𝐷</m:t>
                              </m:r>
                            </m:sub>
                          </m:sSub>
                          <m:r>
                            <a:rPr lang="en-US" altLang="zh-CN" b="0" i="1" smtClean="0">
                              <a:solidFill>
                                <a:srgbClr val="000000"/>
                              </a:solidFill>
                              <a:latin typeface="Cambria Math" panose="02040503050406030204" pitchFamily="18" charset="0"/>
                            </a:rPr>
                            <m:t>=</m:t>
                          </m:r>
                          <m:r>
                            <a:rPr lang="en-US" altLang="zh-CN" b="1">
                              <a:solidFill>
                                <a:srgbClr val="000000"/>
                              </a:solidFill>
                              <a:latin typeface="Cambria Math" panose="02040503050406030204" pitchFamily="18" charset="0"/>
                            </a:rPr>
                            <m:t>𝐮</m:t>
                          </m:r>
                        </m:e>
                        <m:sup>
                          <m:r>
                            <a:rPr lang="en-US" altLang="zh-CN" sz="1800" b="1" i="1" smtClean="0">
                              <a:solidFill>
                                <a:srgbClr val="000000"/>
                              </a:solidFill>
                              <a:latin typeface="Cambria Math" panose="02040503050406030204" pitchFamily="18" charset="0"/>
                            </a:rPr>
                            <m:t>+</m:t>
                          </m:r>
                        </m:sup>
                      </m:sSup>
                      <m:d>
                        <m:dPr>
                          <m:ctrlPr>
                            <a:rPr lang="zh-CN" altLang="en-US" sz="1800" i="1">
                              <a:solidFill>
                                <a:srgbClr val="000000"/>
                              </a:solidFill>
                              <a:latin typeface="Cambria Math" panose="02040503050406030204" pitchFamily="18" charset="0"/>
                            </a:rPr>
                          </m:ctrlPr>
                        </m:dPr>
                        <m:e>
                          <m:sSub>
                            <m:sSubPr>
                              <m:ctrlPr>
                                <a:rPr lang="en-US" altLang="zh-CN" sz="1800" i="1">
                                  <a:solidFill>
                                    <a:srgbClr val="000000"/>
                                  </a:solidFill>
                                  <a:latin typeface="Cambria Math" panose="02040503050406030204" pitchFamily="18" charset="0"/>
                                </a:rPr>
                              </m:ctrlPr>
                            </m:sSubPr>
                            <m:e>
                              <m:r>
                                <a:rPr lang="zh-CN" altLang="en-US" sz="1800" i="1">
                                  <a:solidFill>
                                    <a:srgbClr val="000000"/>
                                  </a:solidFill>
                                  <a:latin typeface="Cambria Math" panose="02040503050406030204" pitchFamily="18" charset="0"/>
                                </a:rPr>
                                <m:t>𝐱</m:t>
                              </m:r>
                            </m:e>
                            <m:sub>
                              <m:r>
                                <a:rPr lang="en-US" altLang="zh-CN" sz="1800" i="1">
                                  <a:solidFill>
                                    <a:srgbClr val="000000"/>
                                  </a:solidFill>
                                  <a:latin typeface="Cambria Math" panose="02040503050406030204" pitchFamily="18" charset="0"/>
                                </a:rPr>
                                <m:t>𝐼</m:t>
                              </m:r>
                            </m:sub>
                          </m:sSub>
                        </m:e>
                      </m:d>
                    </m:oMath>
                  </m:oMathPara>
                </a14:m>
                <a:endParaRPr lang="zh-CN" altLang="en-US" dirty="0"/>
              </a:p>
            </p:txBody>
          </p:sp>
        </mc:Choice>
        <mc:Fallback xmlns="">
          <p:sp>
            <p:nvSpPr>
              <p:cNvPr id="70" name="文本框 69">
                <a:extLst>
                  <a:ext uri="{FF2B5EF4-FFF2-40B4-BE49-F238E27FC236}">
                    <a16:creationId xmlns:a16="http://schemas.microsoft.com/office/drawing/2014/main" id="{193F9483-2CC3-6CEA-94E2-23592D4CF268}"/>
                  </a:ext>
                </a:extLst>
              </p:cNvPr>
              <p:cNvSpPr txBox="1">
                <a:spLocks noRot="1" noChangeAspect="1" noMove="1" noResize="1" noEditPoints="1" noAdjustHandles="1" noChangeArrowheads="1" noChangeShapeType="1" noTextEdit="1"/>
              </p:cNvSpPr>
              <p:nvPr/>
            </p:nvSpPr>
            <p:spPr>
              <a:xfrm>
                <a:off x="5618704" y="5012576"/>
                <a:ext cx="1039798" cy="369332"/>
              </a:xfrm>
              <a:prstGeom prst="rect">
                <a:avLst/>
              </a:prstGeom>
              <a:blipFill>
                <a:blip r:embed="rId5"/>
                <a:stretch>
                  <a:fillRect r="-2647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1" name="文本框 70">
                <a:extLst>
                  <a:ext uri="{FF2B5EF4-FFF2-40B4-BE49-F238E27FC236}">
                    <a16:creationId xmlns:a16="http://schemas.microsoft.com/office/drawing/2014/main" id="{79CC7F34-AC3A-472C-3CD5-93736CD9A2F7}"/>
                  </a:ext>
                </a:extLst>
              </p:cNvPr>
              <p:cNvSpPr txBox="1"/>
              <p:nvPr/>
            </p:nvSpPr>
            <p:spPr>
              <a:xfrm>
                <a:off x="5497870" y="5537658"/>
                <a:ext cx="103979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altLang="zh-CN" sz="1800" b="1" i="1" smtClean="0">
                              <a:solidFill>
                                <a:srgbClr val="000000"/>
                              </a:solidFill>
                              <a:latin typeface="Cambria Math" panose="02040503050406030204" pitchFamily="18" charset="0"/>
                            </a:rPr>
                          </m:ctrlPr>
                        </m:sSupPr>
                        <m:e>
                          <m:sSub>
                            <m:sSubPr>
                              <m:ctrlPr>
                                <a:rPr lang="en-US" altLang="zh-CN" i="1">
                                  <a:solidFill>
                                    <a:srgbClr val="000000"/>
                                  </a:solidFill>
                                  <a:latin typeface="Cambria Math" panose="02040503050406030204" pitchFamily="18" charset="0"/>
                                </a:rPr>
                              </m:ctrlPr>
                            </m:sSubPr>
                            <m:e>
                              <m:r>
                                <a:rPr lang="en-US" altLang="zh-CN" b="0" i="1" smtClean="0">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𝐱</m:t>
                              </m:r>
                            </m:e>
                            <m:sub>
                              <m:r>
                                <a:rPr lang="en-US" altLang="zh-CN" i="1">
                                  <a:solidFill>
                                    <a:srgbClr val="000000"/>
                                  </a:solidFill>
                                  <a:latin typeface="Cambria Math" panose="02040503050406030204" pitchFamily="18" charset="0"/>
                                </a:rPr>
                                <m:t>𝐷</m:t>
                              </m:r>
                            </m:sub>
                          </m:sSub>
                          <m:r>
                            <a:rPr lang="en-US" altLang="zh-CN" b="0" i="1" smtClean="0">
                              <a:solidFill>
                                <a:srgbClr val="000000"/>
                              </a:solidFill>
                              <a:latin typeface="Cambria Math" panose="02040503050406030204" pitchFamily="18" charset="0"/>
                            </a:rPr>
                            <m:t>=</m:t>
                          </m:r>
                          <m:r>
                            <a:rPr lang="en-US" altLang="zh-CN" b="1">
                              <a:solidFill>
                                <a:srgbClr val="000000"/>
                              </a:solidFill>
                              <a:latin typeface="Cambria Math" panose="02040503050406030204" pitchFamily="18" charset="0"/>
                            </a:rPr>
                            <m:t>𝐮</m:t>
                          </m:r>
                        </m:e>
                        <m:sup>
                          <m:r>
                            <a:rPr lang="en-US" altLang="zh-CN" sz="1800" b="1" i="1" smtClean="0">
                              <a:solidFill>
                                <a:srgbClr val="000000"/>
                              </a:solidFill>
                              <a:latin typeface="Cambria Math" panose="02040503050406030204" pitchFamily="18" charset="0"/>
                            </a:rPr>
                            <m:t>−</m:t>
                          </m:r>
                        </m:sup>
                      </m:sSup>
                      <m:d>
                        <m:dPr>
                          <m:ctrlPr>
                            <a:rPr lang="zh-CN" altLang="en-US" sz="1800" i="1">
                              <a:solidFill>
                                <a:srgbClr val="000000"/>
                              </a:solidFill>
                              <a:latin typeface="Cambria Math" panose="02040503050406030204" pitchFamily="18" charset="0"/>
                            </a:rPr>
                          </m:ctrlPr>
                        </m:dPr>
                        <m:e>
                          <m:sSub>
                            <m:sSubPr>
                              <m:ctrlPr>
                                <a:rPr lang="en-US" altLang="zh-CN" sz="1800" i="1">
                                  <a:solidFill>
                                    <a:srgbClr val="000000"/>
                                  </a:solidFill>
                                  <a:latin typeface="Cambria Math" panose="02040503050406030204" pitchFamily="18" charset="0"/>
                                </a:rPr>
                              </m:ctrlPr>
                            </m:sSubPr>
                            <m:e>
                              <m:r>
                                <a:rPr lang="zh-CN" altLang="en-US" sz="1800" i="1">
                                  <a:solidFill>
                                    <a:srgbClr val="000000"/>
                                  </a:solidFill>
                                  <a:latin typeface="Cambria Math" panose="02040503050406030204" pitchFamily="18" charset="0"/>
                                </a:rPr>
                                <m:t>𝐱</m:t>
                              </m:r>
                            </m:e>
                            <m:sub>
                              <m:r>
                                <a:rPr lang="en-US" altLang="zh-CN" sz="1800" i="1">
                                  <a:solidFill>
                                    <a:srgbClr val="000000"/>
                                  </a:solidFill>
                                  <a:latin typeface="Cambria Math" panose="02040503050406030204" pitchFamily="18" charset="0"/>
                                </a:rPr>
                                <m:t>𝐼</m:t>
                              </m:r>
                            </m:sub>
                          </m:sSub>
                        </m:e>
                      </m:d>
                    </m:oMath>
                  </m:oMathPara>
                </a14:m>
                <a:endParaRPr lang="zh-CN" altLang="en-US" dirty="0"/>
              </a:p>
            </p:txBody>
          </p:sp>
        </mc:Choice>
        <mc:Fallback xmlns="">
          <p:sp>
            <p:nvSpPr>
              <p:cNvPr id="71" name="文本框 70">
                <a:extLst>
                  <a:ext uri="{FF2B5EF4-FFF2-40B4-BE49-F238E27FC236}">
                    <a16:creationId xmlns:a16="http://schemas.microsoft.com/office/drawing/2014/main" id="{79CC7F34-AC3A-472C-3CD5-93736CD9A2F7}"/>
                  </a:ext>
                </a:extLst>
              </p:cNvPr>
              <p:cNvSpPr txBox="1">
                <a:spLocks noRot="1" noChangeAspect="1" noMove="1" noResize="1" noEditPoints="1" noAdjustHandles="1" noChangeArrowheads="1" noChangeShapeType="1" noTextEdit="1"/>
              </p:cNvSpPr>
              <p:nvPr/>
            </p:nvSpPr>
            <p:spPr>
              <a:xfrm>
                <a:off x="5497870" y="5537658"/>
                <a:ext cx="1039798" cy="369332"/>
              </a:xfrm>
              <a:prstGeom prst="rect">
                <a:avLst/>
              </a:prstGeom>
              <a:blipFill>
                <a:blip r:embed="rId6"/>
                <a:stretch>
                  <a:fillRect r="-36471"/>
                </a:stretch>
              </a:blipFill>
            </p:spPr>
            <p:txBody>
              <a:bodyPr/>
              <a:lstStyle/>
              <a:p>
                <a:r>
                  <a:rPr lang="zh-CN" altLang="en-US">
                    <a:noFill/>
                  </a:rPr>
                  <a:t> </a:t>
                </a:r>
              </a:p>
            </p:txBody>
          </p:sp>
        </mc:Fallback>
      </mc:AlternateContent>
      <p:sp>
        <p:nvSpPr>
          <p:cNvPr id="72" name="文本框 71">
            <a:extLst>
              <a:ext uri="{FF2B5EF4-FFF2-40B4-BE49-F238E27FC236}">
                <a16:creationId xmlns:a16="http://schemas.microsoft.com/office/drawing/2014/main" id="{46854688-63FA-0B54-D9F8-0525FD84AF97}"/>
              </a:ext>
            </a:extLst>
          </p:cNvPr>
          <p:cNvSpPr txBox="1"/>
          <p:nvPr/>
        </p:nvSpPr>
        <p:spPr>
          <a:xfrm>
            <a:off x="6948904" y="5032880"/>
            <a:ext cx="945198"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凸函数</a:t>
            </a:r>
          </a:p>
        </p:txBody>
      </p:sp>
      <p:sp>
        <p:nvSpPr>
          <p:cNvPr id="73" name="文本框 72">
            <a:extLst>
              <a:ext uri="{FF2B5EF4-FFF2-40B4-BE49-F238E27FC236}">
                <a16:creationId xmlns:a16="http://schemas.microsoft.com/office/drawing/2014/main" id="{B72B2F30-633B-152F-3FC7-DF8E5071C1CA}"/>
              </a:ext>
            </a:extLst>
          </p:cNvPr>
          <p:cNvSpPr txBox="1"/>
          <p:nvPr/>
        </p:nvSpPr>
        <p:spPr>
          <a:xfrm>
            <a:off x="6948904" y="5538341"/>
            <a:ext cx="945198"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凹函数</a:t>
            </a:r>
          </a:p>
        </p:txBody>
      </p:sp>
      <p:sp>
        <p:nvSpPr>
          <p:cNvPr id="2" name="矩形 1">
            <a:extLst>
              <a:ext uri="{FF2B5EF4-FFF2-40B4-BE49-F238E27FC236}">
                <a16:creationId xmlns:a16="http://schemas.microsoft.com/office/drawing/2014/main" id="{AD0E3489-9C20-2EEB-E20B-F916BEC8246A}"/>
              </a:ext>
            </a:extLst>
          </p:cNvPr>
          <p:cNvSpPr/>
          <p:nvPr/>
        </p:nvSpPr>
        <p:spPr>
          <a:xfrm>
            <a:off x="5656832" y="3969796"/>
            <a:ext cx="2109218" cy="282873"/>
          </a:xfrm>
          <a:prstGeom prst="rect">
            <a:avLst/>
          </a:prstGeom>
          <a:solidFill>
            <a:srgbClr val="F2DCDB">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rgbClr val="C00000"/>
                </a:solidFill>
                <a:latin typeface="微软雅黑" panose="020B0503020204020204" pitchFamily="34" charset="-122"/>
                <a:ea typeface="微软雅黑" panose="020B0503020204020204" pitchFamily="34" charset="-122"/>
              </a:rPr>
              <a:t>松弛</a:t>
            </a:r>
          </a:p>
        </p:txBody>
      </p:sp>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8B1BD2C9-A9FF-4E6D-50D8-D2D9A4D7CFA1}"/>
                  </a:ext>
                </a:extLst>
              </p:cNvPr>
              <p:cNvSpPr txBox="1"/>
              <p:nvPr/>
            </p:nvSpPr>
            <p:spPr>
              <a:xfrm>
                <a:off x="5555925" y="4414883"/>
                <a:ext cx="1949450" cy="40498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en-US" sz="1800" i="1" smtClean="0">
                              <a:solidFill>
                                <a:srgbClr val="000000"/>
                              </a:solidFill>
                              <a:latin typeface="Cambria Math" panose="02040503050406030204" pitchFamily="18" charset="0"/>
                            </a:rPr>
                          </m:ctrlPr>
                        </m:sSubPr>
                        <m:e>
                          <m:r>
                            <a:rPr lang="zh-CN" altLang="en-US" sz="1800" i="1">
                              <a:solidFill>
                                <a:srgbClr val="000000"/>
                              </a:solidFill>
                              <a:latin typeface="Cambria Math" panose="02040503050406030204" pitchFamily="18" charset="0"/>
                            </a:rPr>
                            <m:t>𝐡</m:t>
                          </m:r>
                        </m:e>
                        <m:sub>
                          <m:r>
                            <a:rPr lang="zh-CN" altLang="en-US" sz="1800" i="1">
                              <a:solidFill>
                                <a:srgbClr val="000000"/>
                              </a:solidFill>
                              <a:latin typeface="Cambria Math" panose="02040503050406030204" pitchFamily="18" charset="0"/>
                            </a:rPr>
                            <m:t>2</m:t>
                          </m:r>
                        </m:sub>
                      </m:sSub>
                      <m:d>
                        <m:dPr>
                          <m:ctrlPr>
                            <a:rPr lang="zh-CN" altLang="en-US" sz="1800" i="1">
                              <a:solidFill>
                                <a:srgbClr val="000000"/>
                              </a:solidFill>
                              <a:latin typeface="Cambria Math" panose="02040503050406030204" pitchFamily="18" charset="0"/>
                            </a:rPr>
                          </m:ctrlPr>
                        </m:dPr>
                        <m:e>
                          <m:sSub>
                            <m:sSubPr>
                              <m:ctrlPr>
                                <a:rPr lang="en-US" altLang="zh-CN" sz="1800" i="1">
                                  <a:solidFill>
                                    <a:srgbClr val="000000"/>
                                  </a:solidFill>
                                  <a:latin typeface="Cambria Math" panose="02040503050406030204" pitchFamily="18" charset="0"/>
                                </a:rPr>
                              </m:ctrlPr>
                            </m:sSubPr>
                            <m:e>
                              <m:r>
                                <a:rPr lang="zh-CN" altLang="en-US" sz="1800" i="1">
                                  <a:solidFill>
                                    <a:srgbClr val="000000"/>
                                  </a:solidFill>
                                  <a:latin typeface="Cambria Math" panose="02040503050406030204" pitchFamily="18" charset="0"/>
                                </a:rPr>
                                <m:t>𝐱</m:t>
                              </m:r>
                            </m:e>
                            <m:sub>
                              <m:r>
                                <a:rPr lang="en-US" altLang="zh-CN" sz="1800" i="1">
                                  <a:solidFill>
                                    <a:srgbClr val="000000"/>
                                  </a:solidFill>
                                  <a:latin typeface="Cambria Math" panose="02040503050406030204" pitchFamily="18" charset="0"/>
                                </a:rPr>
                                <m:t>𝐼</m:t>
                              </m:r>
                            </m:sub>
                          </m:sSub>
                          <m:r>
                            <a:rPr lang="en-US" altLang="zh-CN" sz="1800" i="1">
                              <a:solidFill>
                                <a:srgbClr val="000000"/>
                              </a:solidFill>
                              <a:latin typeface="Cambria Math" panose="02040503050406030204" pitchFamily="18" charset="0"/>
                            </a:rPr>
                            <m:t>,</m:t>
                          </m:r>
                          <m:r>
                            <a:rPr lang="en-US" altLang="zh-CN" sz="1800" b="1">
                              <a:solidFill>
                                <a:srgbClr val="000000"/>
                              </a:solidFill>
                              <a:latin typeface="Cambria Math" panose="02040503050406030204" pitchFamily="18" charset="0"/>
                            </a:rPr>
                            <m:t>𝐮</m:t>
                          </m:r>
                          <m:d>
                            <m:dPr>
                              <m:ctrlPr>
                                <a:rPr lang="zh-CN" altLang="en-US" sz="1800" i="1">
                                  <a:solidFill>
                                    <a:srgbClr val="000000"/>
                                  </a:solidFill>
                                  <a:latin typeface="Cambria Math" panose="02040503050406030204" pitchFamily="18" charset="0"/>
                                </a:rPr>
                              </m:ctrlPr>
                            </m:dPr>
                            <m:e>
                              <m:sSub>
                                <m:sSubPr>
                                  <m:ctrlPr>
                                    <a:rPr lang="en-US" altLang="zh-CN" sz="1800" i="1">
                                      <a:solidFill>
                                        <a:srgbClr val="000000"/>
                                      </a:solidFill>
                                      <a:latin typeface="Cambria Math" panose="02040503050406030204" pitchFamily="18" charset="0"/>
                                    </a:rPr>
                                  </m:ctrlPr>
                                </m:sSubPr>
                                <m:e>
                                  <m:r>
                                    <a:rPr lang="zh-CN" altLang="en-US" sz="1800" i="1">
                                      <a:solidFill>
                                        <a:srgbClr val="000000"/>
                                      </a:solidFill>
                                      <a:latin typeface="Cambria Math" panose="02040503050406030204" pitchFamily="18" charset="0"/>
                                    </a:rPr>
                                    <m:t>𝐱</m:t>
                                  </m:r>
                                </m:e>
                                <m:sub>
                                  <m:r>
                                    <a:rPr lang="en-US" altLang="zh-CN" sz="1800" i="1">
                                      <a:solidFill>
                                        <a:srgbClr val="000000"/>
                                      </a:solidFill>
                                      <a:latin typeface="Cambria Math" panose="02040503050406030204" pitchFamily="18" charset="0"/>
                                    </a:rPr>
                                    <m:t>𝐼</m:t>
                                  </m:r>
                                </m:sub>
                              </m:sSub>
                            </m:e>
                          </m:d>
                        </m:e>
                      </m:d>
                      <m:r>
                        <a:rPr lang="zh-CN" altLang="en-US" sz="1800" i="1" smtClean="0">
                          <a:solidFill>
                            <a:srgbClr val="000000"/>
                          </a:solidFill>
                          <a:latin typeface="Cambria Math" panose="02040503050406030204" pitchFamily="18" charset="0"/>
                        </a:rPr>
                        <m:t>≤</m:t>
                      </m:r>
                      <m:r>
                        <a:rPr lang="zh-CN" altLang="en-US" sz="1800" i="1" smtClean="0">
                          <a:solidFill>
                            <a:srgbClr val="000000"/>
                          </a:solidFill>
                          <a:latin typeface="Cambria Math" panose="02040503050406030204" pitchFamily="18" charset="0"/>
                        </a:rPr>
                        <m:t>𝜖</m:t>
                      </m:r>
                    </m:oMath>
                  </m:oMathPara>
                </a14:m>
                <a:endParaRPr lang="zh-CN" altLang="en-US" dirty="0"/>
              </a:p>
            </p:txBody>
          </p:sp>
        </mc:Choice>
        <mc:Fallback xmlns="">
          <p:sp>
            <p:nvSpPr>
              <p:cNvPr id="4" name="文本框 3">
                <a:extLst>
                  <a:ext uri="{FF2B5EF4-FFF2-40B4-BE49-F238E27FC236}">
                    <a16:creationId xmlns:a16="http://schemas.microsoft.com/office/drawing/2014/main" id="{8B1BD2C9-A9FF-4E6D-50D8-D2D9A4D7CFA1}"/>
                  </a:ext>
                </a:extLst>
              </p:cNvPr>
              <p:cNvSpPr txBox="1">
                <a:spLocks noRot="1" noChangeAspect="1" noMove="1" noResize="1" noEditPoints="1" noAdjustHandles="1" noChangeArrowheads="1" noChangeShapeType="1" noTextEdit="1"/>
              </p:cNvSpPr>
              <p:nvPr/>
            </p:nvSpPr>
            <p:spPr>
              <a:xfrm>
                <a:off x="5555925" y="4414883"/>
                <a:ext cx="1949450" cy="404983"/>
              </a:xfrm>
              <a:prstGeom prst="rect">
                <a:avLst/>
              </a:prstGeom>
              <a:blipFill>
                <a:blip r:embed="rId7"/>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6159380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07B8C1-80D0-52A3-56B3-04F347ED858B}"/>
            </a:ext>
          </a:extLst>
        </p:cNvPr>
        <p:cNvGrpSpPr/>
        <p:nvPr/>
      </p:nvGrpSpPr>
      <p:grpSpPr>
        <a:xfrm>
          <a:off x="0" y="0"/>
          <a:ext cx="0" cy="0"/>
          <a:chOff x="0" y="0"/>
          <a:chExt cx="0" cy="0"/>
        </a:xfrm>
      </p:grpSpPr>
      <p:sp>
        <p:nvSpPr>
          <p:cNvPr id="46" name="矩形 45">
            <a:extLst>
              <a:ext uri="{FF2B5EF4-FFF2-40B4-BE49-F238E27FC236}">
                <a16:creationId xmlns:a16="http://schemas.microsoft.com/office/drawing/2014/main" id="{C58867A3-696A-A39F-DDA0-D2E14F960277}"/>
              </a:ext>
            </a:extLst>
          </p:cNvPr>
          <p:cNvSpPr/>
          <p:nvPr/>
        </p:nvSpPr>
        <p:spPr>
          <a:xfrm>
            <a:off x="335594" y="1861228"/>
            <a:ext cx="11520809" cy="4799922"/>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F295B8B7-FEAF-F266-BD48-11C6730C33FC}"/>
              </a:ext>
            </a:extLst>
          </p:cNvPr>
          <p:cNvSpPr/>
          <p:nvPr/>
        </p:nvSpPr>
        <p:spPr>
          <a:xfrm>
            <a:off x="0" y="-2834"/>
            <a:ext cx="12192000" cy="792000"/>
          </a:xfrm>
          <a:prstGeom prst="rect">
            <a:avLst/>
          </a:prstGeom>
          <a:solidFill>
            <a:srgbClr val="194A9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latin typeface="微软雅黑" panose="020B0503020204020204" pitchFamily="34" charset="-122"/>
                <a:ea typeface="微软雅黑" panose="020B0503020204020204" pitchFamily="34" charset="-122"/>
              </a:rPr>
              <a:t>3.3</a:t>
            </a:r>
            <a:r>
              <a:rPr lang="zh-CN" altLang="en-US" sz="3200" b="1" dirty="0">
                <a:latin typeface="微软雅黑" panose="020B0503020204020204" pitchFamily="34" charset="-122"/>
                <a:ea typeface="微软雅黑" panose="020B0503020204020204" pitchFamily="34" charset="-122"/>
              </a:rPr>
              <a:t> </a:t>
            </a:r>
            <a:r>
              <a:rPr lang="en-US" altLang="zh-CN" sz="3200" b="1" dirty="0">
                <a:latin typeface="微软雅黑" panose="020B0503020204020204" pitchFamily="34" charset="-122"/>
                <a:ea typeface="微软雅黑" panose="020B0503020204020204" pitchFamily="34" charset="-122"/>
              </a:rPr>
              <a:t>Train Neural Network</a:t>
            </a:r>
            <a:endParaRPr lang="zh-CN" altLang="en-US" sz="2880" b="1" dirty="0">
              <a:latin typeface="微软雅黑" panose="020B0503020204020204" pitchFamily="34" charset="-122"/>
              <a:ea typeface="微软雅黑" panose="020B0503020204020204" pitchFamily="34" charset="-122"/>
            </a:endParaRPr>
          </a:p>
        </p:txBody>
      </p:sp>
      <p:sp>
        <p:nvSpPr>
          <p:cNvPr id="47" name="矩形 46">
            <a:extLst>
              <a:ext uri="{FF2B5EF4-FFF2-40B4-BE49-F238E27FC236}">
                <a16:creationId xmlns:a16="http://schemas.microsoft.com/office/drawing/2014/main" id="{8F62EC0F-ED01-3747-D6E4-90D156F7310B}"/>
              </a:ext>
            </a:extLst>
          </p:cNvPr>
          <p:cNvSpPr/>
          <p:nvPr/>
        </p:nvSpPr>
        <p:spPr>
          <a:xfrm>
            <a:off x="335596" y="1861228"/>
            <a:ext cx="11520809" cy="877136"/>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a:extLst>
              <a:ext uri="{FF2B5EF4-FFF2-40B4-BE49-F238E27FC236}">
                <a16:creationId xmlns:a16="http://schemas.microsoft.com/office/drawing/2014/main" id="{EA0DFBA5-AB65-D148-0748-A5BC1B368FA2}"/>
              </a:ext>
            </a:extLst>
          </p:cNvPr>
          <p:cNvSpPr/>
          <p:nvPr/>
        </p:nvSpPr>
        <p:spPr>
          <a:xfrm>
            <a:off x="2474947" y="1993884"/>
            <a:ext cx="1620000" cy="396000"/>
          </a:xfrm>
          <a:prstGeom prst="rect">
            <a:avLst/>
          </a:prstGeom>
          <a:solidFill>
            <a:srgbClr val="DAE3F3">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rgbClr val="203864"/>
                </a:solidFill>
                <a:latin typeface="微软雅黑" panose="020B0503020204020204" pitchFamily="34" charset="-122"/>
                <a:ea typeface="微软雅黑" panose="020B0503020204020204" pitchFamily="34" charset="-122"/>
              </a:rPr>
              <a:t>分支</a:t>
            </a:r>
          </a:p>
        </p:txBody>
      </p:sp>
      <p:sp>
        <p:nvSpPr>
          <p:cNvPr id="49" name="矩形 48">
            <a:extLst>
              <a:ext uri="{FF2B5EF4-FFF2-40B4-BE49-F238E27FC236}">
                <a16:creationId xmlns:a16="http://schemas.microsoft.com/office/drawing/2014/main" id="{A07248AD-6818-E5C7-81E8-729D011E9357}"/>
              </a:ext>
            </a:extLst>
          </p:cNvPr>
          <p:cNvSpPr/>
          <p:nvPr/>
        </p:nvSpPr>
        <p:spPr>
          <a:xfrm>
            <a:off x="4902019" y="1993884"/>
            <a:ext cx="1620000" cy="396000"/>
          </a:xfrm>
          <a:prstGeom prst="rect">
            <a:avLst/>
          </a:prstGeom>
          <a:solidFill>
            <a:srgbClr val="F2DCDB">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rgbClr val="C00000"/>
                </a:solidFill>
                <a:latin typeface="微软雅黑" panose="020B0503020204020204" pitchFamily="34" charset="-122"/>
                <a:ea typeface="微软雅黑" panose="020B0503020204020204" pitchFamily="34" charset="-122"/>
              </a:rPr>
              <a:t>构建凸下界</a:t>
            </a:r>
          </a:p>
        </p:txBody>
      </p:sp>
      <p:sp>
        <p:nvSpPr>
          <p:cNvPr id="50" name="矩形 49">
            <a:extLst>
              <a:ext uri="{FF2B5EF4-FFF2-40B4-BE49-F238E27FC236}">
                <a16:creationId xmlns:a16="http://schemas.microsoft.com/office/drawing/2014/main" id="{1B465E08-63D1-C700-777A-2B6E8DF803DC}"/>
              </a:ext>
            </a:extLst>
          </p:cNvPr>
          <p:cNvSpPr/>
          <p:nvPr/>
        </p:nvSpPr>
        <p:spPr>
          <a:xfrm>
            <a:off x="7329091" y="1993884"/>
            <a:ext cx="1620000" cy="396000"/>
          </a:xfrm>
          <a:prstGeom prst="rect">
            <a:avLst/>
          </a:prstGeom>
          <a:solidFill>
            <a:schemeClr val="accent1">
              <a:lumMod val="20000"/>
              <a:lumOff val="8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accent1">
                    <a:lumMod val="50000"/>
                  </a:schemeClr>
                </a:solidFill>
                <a:latin typeface="微软雅黑" panose="020B0503020204020204" pitchFamily="34" charset="-122"/>
                <a:ea typeface="微软雅黑" panose="020B0503020204020204" pitchFamily="34" charset="-122"/>
              </a:rPr>
              <a:t>优化上下界</a:t>
            </a:r>
          </a:p>
        </p:txBody>
      </p:sp>
      <p:sp>
        <p:nvSpPr>
          <p:cNvPr id="51" name="矩形 50">
            <a:extLst>
              <a:ext uri="{FF2B5EF4-FFF2-40B4-BE49-F238E27FC236}">
                <a16:creationId xmlns:a16="http://schemas.microsoft.com/office/drawing/2014/main" id="{F6B6D817-EDCA-F096-4CC7-616505622A61}"/>
              </a:ext>
            </a:extLst>
          </p:cNvPr>
          <p:cNvSpPr/>
          <p:nvPr/>
        </p:nvSpPr>
        <p:spPr>
          <a:xfrm>
            <a:off x="9756165" y="1993884"/>
            <a:ext cx="1620000" cy="396000"/>
          </a:xfrm>
          <a:prstGeom prst="rect">
            <a:avLst/>
          </a:prstGeom>
          <a:solidFill>
            <a:schemeClr val="accent5">
              <a:lumMod val="20000"/>
              <a:lumOff val="8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accent1">
                    <a:lumMod val="50000"/>
                  </a:schemeClr>
                </a:solidFill>
                <a:latin typeface="微软雅黑" panose="020B0503020204020204" pitchFamily="34" charset="-122"/>
                <a:ea typeface="微软雅黑" panose="020B0503020204020204" pitchFamily="34" charset="-122"/>
              </a:rPr>
              <a:t>剪枝</a:t>
            </a:r>
          </a:p>
        </p:txBody>
      </p:sp>
      <p:sp>
        <p:nvSpPr>
          <p:cNvPr id="52" name="等腰三角形 51">
            <a:extLst>
              <a:ext uri="{FF2B5EF4-FFF2-40B4-BE49-F238E27FC236}">
                <a16:creationId xmlns:a16="http://schemas.microsoft.com/office/drawing/2014/main" id="{4383852C-9CC8-1C11-4ABD-CFB5D5FD7D15}"/>
              </a:ext>
            </a:extLst>
          </p:cNvPr>
          <p:cNvSpPr/>
          <p:nvPr/>
        </p:nvSpPr>
        <p:spPr>
          <a:xfrm rot="5400000">
            <a:off x="4318984" y="2122799"/>
            <a:ext cx="358998" cy="138170"/>
          </a:xfrm>
          <a:prstGeom prst="triangle">
            <a:avLst>
              <a:gd name="adj" fmla="val 50015"/>
            </a:avLst>
          </a:prstGeom>
          <a:gradFill>
            <a:gsLst>
              <a:gs pos="0">
                <a:schemeClr val="accent5">
                  <a:lumMod val="20000"/>
                  <a:lumOff val="80000"/>
                </a:schemeClr>
              </a:gs>
              <a:gs pos="26000">
                <a:schemeClr val="accent1">
                  <a:lumMod val="20000"/>
                  <a:lumOff val="80000"/>
                </a:schemeClr>
              </a:gs>
              <a:gs pos="100000">
                <a:srgbClr val="F2F2F2"/>
              </a:gs>
            </a:gsLst>
            <a:lin ang="5400000" scaled="0"/>
          </a:gra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just"/>
            <a:endParaRPr lang="zh-CN" altLang="en-US" sz="2400" b="1" dirty="0">
              <a:solidFill>
                <a:schemeClr val="tx1"/>
              </a:solidFill>
            </a:endParaRPr>
          </a:p>
        </p:txBody>
      </p:sp>
      <p:cxnSp>
        <p:nvCxnSpPr>
          <p:cNvPr id="53" name="连接符: 肘形 52">
            <a:extLst>
              <a:ext uri="{FF2B5EF4-FFF2-40B4-BE49-F238E27FC236}">
                <a16:creationId xmlns:a16="http://schemas.microsoft.com/office/drawing/2014/main" id="{F65C558D-45B6-E149-247D-F1B19ABEAF78}"/>
              </a:ext>
            </a:extLst>
          </p:cNvPr>
          <p:cNvCxnSpPr>
            <a:cxnSpLocks/>
            <a:stCxn id="51" idx="2"/>
            <a:endCxn id="48" idx="2"/>
          </p:cNvCxnSpPr>
          <p:nvPr/>
        </p:nvCxnSpPr>
        <p:spPr>
          <a:xfrm rot="5400000">
            <a:off x="6925556" y="-1250725"/>
            <a:ext cx="12700" cy="7281218"/>
          </a:xfrm>
          <a:prstGeom prst="bentConnector3">
            <a:avLst>
              <a:gd name="adj1" fmla="val 1800000"/>
            </a:avLst>
          </a:prstGeom>
          <a:ln w="28575">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4" name="等腰三角形 53">
            <a:extLst>
              <a:ext uri="{FF2B5EF4-FFF2-40B4-BE49-F238E27FC236}">
                <a16:creationId xmlns:a16="http://schemas.microsoft.com/office/drawing/2014/main" id="{A50BB77F-81DD-53A5-3B5E-A9D128AFE5D1}"/>
              </a:ext>
            </a:extLst>
          </p:cNvPr>
          <p:cNvSpPr/>
          <p:nvPr/>
        </p:nvSpPr>
        <p:spPr>
          <a:xfrm rot="5400000">
            <a:off x="6746056" y="2122799"/>
            <a:ext cx="358998" cy="138170"/>
          </a:xfrm>
          <a:prstGeom prst="triangle">
            <a:avLst>
              <a:gd name="adj" fmla="val 50015"/>
            </a:avLst>
          </a:prstGeom>
          <a:gradFill>
            <a:gsLst>
              <a:gs pos="0">
                <a:schemeClr val="accent5">
                  <a:lumMod val="20000"/>
                  <a:lumOff val="80000"/>
                </a:schemeClr>
              </a:gs>
              <a:gs pos="26000">
                <a:schemeClr val="accent1">
                  <a:lumMod val="20000"/>
                  <a:lumOff val="80000"/>
                </a:schemeClr>
              </a:gs>
              <a:gs pos="100000">
                <a:srgbClr val="F2F2F2"/>
              </a:gs>
            </a:gsLst>
            <a:lin ang="5400000" scaled="0"/>
          </a:gra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just"/>
            <a:endParaRPr lang="zh-CN" altLang="en-US" sz="2400" b="1" dirty="0">
              <a:solidFill>
                <a:schemeClr val="tx1"/>
              </a:solidFill>
            </a:endParaRPr>
          </a:p>
        </p:txBody>
      </p:sp>
      <p:sp>
        <p:nvSpPr>
          <p:cNvPr id="55" name="等腰三角形 54">
            <a:extLst>
              <a:ext uri="{FF2B5EF4-FFF2-40B4-BE49-F238E27FC236}">
                <a16:creationId xmlns:a16="http://schemas.microsoft.com/office/drawing/2014/main" id="{27C4CF43-2DA3-ADA2-763D-CC76E7128DCE}"/>
              </a:ext>
            </a:extLst>
          </p:cNvPr>
          <p:cNvSpPr/>
          <p:nvPr/>
        </p:nvSpPr>
        <p:spPr>
          <a:xfrm rot="5400000">
            <a:off x="9173128" y="2122799"/>
            <a:ext cx="358998" cy="138170"/>
          </a:xfrm>
          <a:prstGeom prst="triangle">
            <a:avLst>
              <a:gd name="adj" fmla="val 50015"/>
            </a:avLst>
          </a:prstGeom>
          <a:gradFill>
            <a:gsLst>
              <a:gs pos="0">
                <a:schemeClr val="accent5">
                  <a:lumMod val="20000"/>
                  <a:lumOff val="80000"/>
                </a:schemeClr>
              </a:gs>
              <a:gs pos="26000">
                <a:schemeClr val="accent1">
                  <a:lumMod val="20000"/>
                  <a:lumOff val="80000"/>
                </a:schemeClr>
              </a:gs>
              <a:gs pos="100000">
                <a:srgbClr val="F2F2F2"/>
              </a:gs>
            </a:gsLst>
            <a:lin ang="5400000" scaled="0"/>
          </a:gra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just"/>
            <a:endParaRPr lang="zh-CN" altLang="en-US" sz="2400" b="1" dirty="0">
              <a:solidFill>
                <a:schemeClr val="tx1"/>
              </a:solidFill>
            </a:endParaRPr>
          </a:p>
        </p:txBody>
      </p:sp>
      <p:sp>
        <p:nvSpPr>
          <p:cNvPr id="56" name="矩形 55">
            <a:extLst>
              <a:ext uri="{FF2B5EF4-FFF2-40B4-BE49-F238E27FC236}">
                <a16:creationId xmlns:a16="http://schemas.microsoft.com/office/drawing/2014/main" id="{B3200C67-A266-14F8-779D-F38F04528536}"/>
              </a:ext>
            </a:extLst>
          </p:cNvPr>
          <p:cNvSpPr/>
          <p:nvPr/>
        </p:nvSpPr>
        <p:spPr>
          <a:xfrm>
            <a:off x="335595" y="1854377"/>
            <a:ext cx="1801403" cy="882425"/>
          </a:xfrm>
          <a:prstGeom prst="rect">
            <a:avLst/>
          </a:prstGeom>
          <a:solidFill>
            <a:srgbClr val="194A9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20000"/>
              </a:lnSpc>
            </a:pPr>
            <a:r>
              <a:rPr lang="zh-CN" altLang="en-US" b="1" dirty="0">
                <a:latin typeface="微软雅黑" panose="020B0503020204020204" pitchFamily="34" charset="-122"/>
                <a:ea typeface="微软雅黑" panose="020B0503020204020204" pitchFamily="34" charset="-122"/>
              </a:rPr>
              <a:t>分支定界</a:t>
            </a:r>
            <a:endParaRPr lang="en-US" altLang="zh-CN" b="1" dirty="0">
              <a:latin typeface="微软雅黑" panose="020B0503020204020204" pitchFamily="34" charset="-122"/>
              <a:ea typeface="微软雅黑" panose="020B0503020204020204" pitchFamily="34" charset="-122"/>
            </a:endParaRPr>
          </a:p>
          <a:p>
            <a:pPr algn="ctr">
              <a:lnSpc>
                <a:spcPct val="120000"/>
              </a:lnSpc>
            </a:pPr>
            <a:r>
              <a:rPr lang="zh-CN" altLang="en-US" b="1" dirty="0">
                <a:latin typeface="微软雅黑" panose="020B0503020204020204" pitchFamily="34" charset="-122"/>
                <a:ea typeface="微软雅黑" panose="020B0503020204020204" pitchFamily="34" charset="-122"/>
              </a:rPr>
              <a:t>流程简图</a:t>
            </a:r>
          </a:p>
        </p:txBody>
      </p:sp>
      <p:sp>
        <p:nvSpPr>
          <p:cNvPr id="22" name="矩形 21">
            <a:extLst>
              <a:ext uri="{FF2B5EF4-FFF2-40B4-BE49-F238E27FC236}">
                <a16:creationId xmlns:a16="http://schemas.microsoft.com/office/drawing/2014/main" id="{375EDAFC-DCA3-E86E-B963-ABC3BB2B61B1}"/>
              </a:ext>
            </a:extLst>
          </p:cNvPr>
          <p:cNvSpPr/>
          <p:nvPr/>
        </p:nvSpPr>
        <p:spPr>
          <a:xfrm>
            <a:off x="335595" y="971550"/>
            <a:ext cx="11520809" cy="677636"/>
          </a:xfrm>
          <a:prstGeom prst="rect">
            <a:avLst/>
          </a:prstGeom>
          <a:solidFill>
            <a:srgbClr val="194A96"/>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200" b="1" dirty="0">
                <a:solidFill>
                  <a:srgbClr val="FFFF00"/>
                </a:solidFill>
                <a:latin typeface="微软雅黑" panose="020B0503020204020204" pitchFamily="34" charset="-122"/>
                <a:ea typeface="微软雅黑" panose="020B0503020204020204" pitchFamily="34" charset="-122"/>
              </a:rPr>
              <a:t>凸神经网络低估器的凸性保证</a:t>
            </a:r>
          </a:p>
        </p:txBody>
      </p:sp>
      <p:pic>
        <p:nvPicPr>
          <p:cNvPr id="2" name="图片 1">
            <a:extLst>
              <a:ext uri="{FF2B5EF4-FFF2-40B4-BE49-F238E27FC236}">
                <a16:creationId xmlns:a16="http://schemas.microsoft.com/office/drawing/2014/main" id="{E52EA155-BEB9-019A-D8CB-6FD8B84F37F0}"/>
              </a:ext>
            </a:extLst>
          </p:cNvPr>
          <p:cNvPicPr>
            <a:picLocks noChangeAspect="1"/>
          </p:cNvPicPr>
          <p:nvPr/>
        </p:nvPicPr>
        <p:blipFill>
          <a:blip r:embed="rId3"/>
          <a:stretch>
            <a:fillRect/>
          </a:stretch>
        </p:blipFill>
        <p:spPr>
          <a:xfrm>
            <a:off x="785119" y="3562730"/>
            <a:ext cx="4197399" cy="3021403"/>
          </a:xfrm>
          <a:prstGeom prst="rect">
            <a:avLst/>
          </a:prstGeom>
        </p:spPr>
      </p:pic>
      <p:sp>
        <p:nvSpPr>
          <p:cNvPr id="3" name="圆角矩形 58">
            <a:extLst>
              <a:ext uri="{FF2B5EF4-FFF2-40B4-BE49-F238E27FC236}">
                <a16:creationId xmlns:a16="http://schemas.microsoft.com/office/drawing/2014/main" id="{D70600D1-A81C-879E-1F3C-F0550E247B27}"/>
              </a:ext>
            </a:extLst>
          </p:cNvPr>
          <p:cNvSpPr/>
          <p:nvPr/>
        </p:nvSpPr>
        <p:spPr>
          <a:xfrm>
            <a:off x="579688" y="2918540"/>
            <a:ext cx="7996276" cy="464014"/>
          </a:xfrm>
          <a:prstGeom prst="roundRect">
            <a:avLst>
              <a:gd name="adj" fmla="val 0"/>
            </a:avLst>
          </a:prstGeom>
          <a:solidFill>
            <a:srgbClr val="F2DCDB">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b="1" dirty="0">
                <a:solidFill>
                  <a:srgbClr val="C00000"/>
                </a:solidFill>
                <a:latin typeface="微软雅黑" panose="020B0503020204020204" pitchFamily="34" charset="-122"/>
                <a:ea typeface="微软雅黑" panose="020B0503020204020204" pitchFamily="34" charset="-122"/>
              </a:rPr>
              <a:t>                   凸神经网络结构</a:t>
            </a:r>
          </a:p>
        </p:txBody>
      </p:sp>
      <p:sp>
        <p:nvSpPr>
          <p:cNvPr id="4" name="文本框 3">
            <a:extLst>
              <a:ext uri="{FF2B5EF4-FFF2-40B4-BE49-F238E27FC236}">
                <a16:creationId xmlns:a16="http://schemas.microsoft.com/office/drawing/2014/main" id="{11801544-EE54-09B9-3911-EB4449D998C8}"/>
              </a:ext>
            </a:extLst>
          </p:cNvPr>
          <p:cNvSpPr txBox="1"/>
          <p:nvPr/>
        </p:nvSpPr>
        <p:spPr>
          <a:xfrm>
            <a:off x="8672945" y="3005560"/>
            <a:ext cx="2939367" cy="1289905"/>
          </a:xfrm>
          <a:prstGeom prst="rect">
            <a:avLst/>
          </a:prstGeom>
          <a:solidFill>
            <a:srgbClr val="F2DCDB">
              <a:alpha val="40000"/>
            </a:srgbClr>
          </a:solidFill>
        </p:spPr>
        <p:txBody>
          <a:bodyPr wrap="square" rtlCol="0">
            <a:spAutoFit/>
          </a:bodyPr>
          <a:lstStyle/>
          <a:p>
            <a:pPr>
              <a:lnSpc>
                <a:spcPct val="150000"/>
              </a:lnSpc>
            </a:pPr>
            <a:r>
              <a:rPr lang="zh-CN" altLang="en-US" dirty="0">
                <a:latin typeface="微软雅黑" panose="020B0503020204020204" pitchFamily="34" charset="-122"/>
                <a:ea typeface="微软雅黑" panose="020B0503020204020204" pitchFamily="34" charset="-122"/>
              </a:rPr>
              <a:t>复合函数为凸：</a:t>
            </a:r>
            <a:endParaRPr lang="en-US" altLang="zh-CN" dirty="0">
              <a:latin typeface="微软雅黑" panose="020B0503020204020204" pitchFamily="34" charset="-122"/>
              <a:ea typeface="微软雅黑" panose="020B0503020204020204" pitchFamily="34" charset="-122"/>
            </a:endParaRPr>
          </a:p>
          <a:p>
            <a:pPr marL="342900" indent="-342900">
              <a:lnSpc>
                <a:spcPct val="150000"/>
              </a:lnSpc>
              <a:buAutoNum type="arabicPeriod"/>
            </a:pPr>
            <a:r>
              <a:rPr lang="zh-CN" altLang="en-US" dirty="0">
                <a:latin typeface="微软雅黑" panose="020B0503020204020204" pitchFamily="34" charset="-122"/>
                <a:ea typeface="微软雅黑" panose="020B0503020204020204" pitchFamily="34" charset="-122"/>
              </a:rPr>
              <a:t>外函数为单增函数</a:t>
            </a:r>
            <a:endParaRPr lang="en-US" altLang="zh-CN" dirty="0">
              <a:latin typeface="微软雅黑" panose="020B0503020204020204" pitchFamily="34" charset="-122"/>
              <a:ea typeface="微软雅黑" panose="020B0503020204020204" pitchFamily="34" charset="-122"/>
            </a:endParaRPr>
          </a:p>
          <a:p>
            <a:pPr marL="342900" indent="-342900">
              <a:lnSpc>
                <a:spcPct val="150000"/>
              </a:lnSpc>
              <a:buAutoNum type="arabicPeriod"/>
            </a:pPr>
            <a:r>
              <a:rPr lang="zh-CN" altLang="en-US" dirty="0">
                <a:latin typeface="微软雅黑" panose="020B0503020204020204" pitchFamily="34" charset="-122"/>
                <a:ea typeface="微软雅黑" panose="020B0503020204020204" pitchFamily="34" charset="-122"/>
              </a:rPr>
              <a:t>内外函数凸性相同</a:t>
            </a:r>
          </a:p>
        </p:txBody>
      </p:sp>
      <p:cxnSp>
        <p:nvCxnSpPr>
          <p:cNvPr id="7" name="直接连接符 6">
            <a:extLst>
              <a:ext uri="{FF2B5EF4-FFF2-40B4-BE49-F238E27FC236}">
                <a16:creationId xmlns:a16="http://schemas.microsoft.com/office/drawing/2014/main" id="{E3F83EC8-3269-C6C6-3957-4C2A1DE6605C}"/>
              </a:ext>
            </a:extLst>
          </p:cNvPr>
          <p:cNvCxnSpPr>
            <a:cxnSpLocks/>
          </p:cNvCxnSpPr>
          <p:nvPr/>
        </p:nvCxnSpPr>
        <p:spPr>
          <a:xfrm>
            <a:off x="8672945" y="3005560"/>
            <a:ext cx="2939367" cy="0"/>
          </a:xfrm>
          <a:prstGeom prst="line">
            <a:avLst/>
          </a:prstGeom>
          <a:ln w="38100">
            <a:solidFill>
              <a:srgbClr val="632523"/>
            </a:solidFill>
          </a:ln>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B27A123C-BE62-3FD6-F453-3591C42EEE63}"/>
              </a:ext>
            </a:extLst>
          </p:cNvPr>
          <p:cNvSpPr txBox="1"/>
          <p:nvPr/>
        </p:nvSpPr>
        <p:spPr>
          <a:xfrm>
            <a:off x="8672945" y="4451073"/>
            <a:ext cx="3068782" cy="2120902"/>
          </a:xfrm>
          <a:prstGeom prst="rect">
            <a:avLst/>
          </a:prstGeom>
          <a:solidFill>
            <a:srgbClr val="F2DCDB">
              <a:alpha val="40000"/>
            </a:srgbClr>
          </a:solidFill>
        </p:spPr>
        <p:txBody>
          <a:bodyPr wrap="square" rtlCol="0">
            <a:spAutoFit/>
          </a:bodyPr>
          <a:lstStyle/>
          <a:p>
            <a:pPr>
              <a:lnSpc>
                <a:spcPct val="150000"/>
              </a:lnSpc>
            </a:pPr>
            <a:r>
              <a:rPr lang="zh-CN" altLang="en-US" dirty="0">
                <a:latin typeface="微软雅黑" panose="020B0503020204020204" pitchFamily="34" charset="-122"/>
                <a:ea typeface="微软雅黑" panose="020B0503020204020204" pitchFamily="34" charset="-122"/>
              </a:rPr>
              <a:t>凸神经网络：</a:t>
            </a:r>
            <a:endParaRPr lang="en-US" altLang="zh-CN" dirty="0">
              <a:latin typeface="微软雅黑" panose="020B0503020204020204" pitchFamily="34" charset="-122"/>
              <a:ea typeface="微软雅黑" panose="020B0503020204020204" pitchFamily="34" charset="-122"/>
            </a:endParaRPr>
          </a:p>
          <a:p>
            <a:pPr marL="342900" indent="-342900">
              <a:lnSpc>
                <a:spcPct val="150000"/>
              </a:lnSpc>
              <a:buAutoNum type="arabicPeriod"/>
            </a:pPr>
            <a:r>
              <a:rPr lang="zh-CN" altLang="en-US" dirty="0">
                <a:latin typeface="微软雅黑" panose="020B0503020204020204" pitchFamily="34" charset="-122"/>
                <a:ea typeface="微软雅黑" panose="020B0503020204020204" pitchFamily="34" charset="-122"/>
              </a:rPr>
              <a:t>线性层权重为正</a:t>
            </a:r>
            <a:endParaRPr lang="en-US" altLang="zh-CN" dirty="0">
              <a:latin typeface="微软雅黑" panose="020B0503020204020204" pitchFamily="34" charset="-122"/>
              <a:ea typeface="微软雅黑" panose="020B0503020204020204" pitchFamily="34" charset="-122"/>
            </a:endParaRPr>
          </a:p>
          <a:p>
            <a:pPr marL="342900" indent="-342900">
              <a:lnSpc>
                <a:spcPct val="150000"/>
              </a:lnSpc>
              <a:buAutoNum type="arabicPeriod"/>
            </a:pPr>
            <a:r>
              <a:rPr lang="en-US" altLang="zh-CN" dirty="0">
                <a:latin typeface="微软雅黑" panose="020B0503020204020204" pitchFamily="34" charset="-122"/>
                <a:ea typeface="微软雅黑" panose="020B0503020204020204" pitchFamily="34" charset="-122"/>
              </a:rPr>
              <a:t>Softplus</a:t>
            </a:r>
            <a:r>
              <a:rPr lang="zh-CN" altLang="en-US" dirty="0">
                <a:latin typeface="微软雅黑" panose="020B0503020204020204" pitchFamily="34" charset="-122"/>
                <a:ea typeface="微软雅黑" panose="020B0503020204020204" pitchFamily="34" charset="-122"/>
              </a:rPr>
              <a:t>作为激活函数</a:t>
            </a:r>
            <a:endParaRPr lang="en-US" altLang="zh-CN" dirty="0">
              <a:latin typeface="微软雅黑" panose="020B0503020204020204" pitchFamily="34" charset="-122"/>
              <a:ea typeface="微软雅黑" panose="020B0503020204020204" pitchFamily="34" charset="-122"/>
            </a:endParaRPr>
          </a:p>
          <a:p>
            <a:pPr marL="342900" indent="-342900">
              <a:lnSpc>
                <a:spcPct val="150000"/>
              </a:lnSpc>
              <a:buAutoNum type="arabicPeriod"/>
            </a:pPr>
            <a:r>
              <a:rPr lang="zh-CN" altLang="en-US" dirty="0">
                <a:latin typeface="微软雅黑" panose="020B0503020204020204" pitchFamily="34" charset="-122"/>
                <a:ea typeface="微软雅黑" panose="020B0503020204020204" pitchFamily="34" charset="-122"/>
              </a:rPr>
              <a:t>每层输入</a:t>
            </a:r>
            <a:r>
              <a:rPr lang="en-US" altLang="zh-CN" dirty="0">
                <a:latin typeface="微软雅黑" panose="020B0503020204020204" pitchFamily="34" charset="-122"/>
                <a:ea typeface="微软雅黑" panose="020B0503020204020204" pitchFamily="34" charset="-122"/>
              </a:rPr>
              <a:t>x</a:t>
            </a:r>
            <a:r>
              <a:rPr lang="zh-CN" altLang="en-US" dirty="0">
                <a:latin typeface="微软雅黑" panose="020B0503020204020204" pitchFamily="34" charset="-122"/>
                <a:ea typeface="微软雅黑" panose="020B0503020204020204" pitchFamily="34" charset="-122"/>
              </a:rPr>
              <a:t>，权重自由 </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增强神经网络拟合能力</a:t>
            </a:r>
            <a:r>
              <a:rPr lang="en-US" altLang="zh-CN" dirty="0">
                <a:latin typeface="微软雅黑" panose="020B0503020204020204" pitchFamily="34" charset="-122"/>
                <a:ea typeface="微软雅黑" panose="020B0503020204020204" pitchFamily="34" charset="-122"/>
              </a:rPr>
              <a:t>)</a:t>
            </a:r>
            <a:endParaRPr lang="zh-CN" altLang="en-US" dirty="0">
              <a:latin typeface="微软雅黑" panose="020B0503020204020204" pitchFamily="34" charset="-122"/>
              <a:ea typeface="微软雅黑" panose="020B0503020204020204" pitchFamily="34" charset="-122"/>
            </a:endParaRPr>
          </a:p>
        </p:txBody>
      </p:sp>
      <p:cxnSp>
        <p:nvCxnSpPr>
          <p:cNvPr id="9" name="直接连接符 8">
            <a:extLst>
              <a:ext uri="{FF2B5EF4-FFF2-40B4-BE49-F238E27FC236}">
                <a16:creationId xmlns:a16="http://schemas.microsoft.com/office/drawing/2014/main" id="{30A7478E-5129-B0D1-A13B-1BB902071F75}"/>
              </a:ext>
            </a:extLst>
          </p:cNvPr>
          <p:cNvCxnSpPr>
            <a:cxnSpLocks/>
          </p:cNvCxnSpPr>
          <p:nvPr/>
        </p:nvCxnSpPr>
        <p:spPr>
          <a:xfrm>
            <a:off x="8672945" y="4451073"/>
            <a:ext cx="3068782" cy="0"/>
          </a:xfrm>
          <a:prstGeom prst="line">
            <a:avLst/>
          </a:prstGeom>
          <a:ln w="38100">
            <a:solidFill>
              <a:srgbClr val="632523"/>
            </a:solidFill>
          </a:ln>
        </p:spPr>
        <p:style>
          <a:lnRef idx="1">
            <a:schemeClr val="accent1"/>
          </a:lnRef>
          <a:fillRef idx="0">
            <a:schemeClr val="accent1"/>
          </a:fillRef>
          <a:effectRef idx="0">
            <a:schemeClr val="accent1"/>
          </a:effectRef>
          <a:fontRef idx="minor">
            <a:schemeClr val="tx1"/>
          </a:fontRef>
        </p:style>
      </p:cxnSp>
      <p:pic>
        <p:nvPicPr>
          <p:cNvPr id="13" name="图片 12">
            <a:extLst>
              <a:ext uri="{FF2B5EF4-FFF2-40B4-BE49-F238E27FC236}">
                <a16:creationId xmlns:a16="http://schemas.microsoft.com/office/drawing/2014/main" id="{8FD715A7-D68A-116C-A5B5-47273687F6D1}"/>
              </a:ext>
            </a:extLst>
          </p:cNvPr>
          <p:cNvPicPr>
            <a:picLocks noChangeAspect="1"/>
          </p:cNvPicPr>
          <p:nvPr/>
        </p:nvPicPr>
        <p:blipFill>
          <a:blip r:embed="rId4"/>
          <a:stretch>
            <a:fillRect/>
          </a:stretch>
        </p:blipFill>
        <p:spPr>
          <a:xfrm>
            <a:off x="5321336" y="4499884"/>
            <a:ext cx="2401365" cy="1884217"/>
          </a:xfrm>
          <a:prstGeom prst="rect">
            <a:avLst/>
          </a:prstGeom>
        </p:spPr>
      </p:pic>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1ED37822-2965-8202-811E-54A201C971CB}"/>
                  </a:ext>
                </a:extLst>
              </p:cNvPr>
              <p:cNvSpPr txBox="1"/>
              <p:nvPr/>
            </p:nvSpPr>
            <p:spPr>
              <a:xfrm>
                <a:off x="4226165" y="2992890"/>
                <a:ext cx="4202689" cy="29559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solidFill>
                            <a:srgbClr val="C00000"/>
                          </a:solidFill>
                          <a:latin typeface="Cambria Math" panose="02040503050406030204" pitchFamily="18" charset="0"/>
                        </a:rPr>
                        <m:t>𝑜</m:t>
                      </m:r>
                      <m:r>
                        <a:rPr lang="en-US" altLang="zh-CN" b="0" i="1" smtClean="0">
                          <a:solidFill>
                            <a:srgbClr val="C00000"/>
                          </a:solidFill>
                          <a:latin typeface="Cambria Math" panose="02040503050406030204" pitchFamily="18" charset="0"/>
                        </a:rPr>
                        <m:t>=</m:t>
                      </m:r>
                      <m:sSup>
                        <m:sSupPr>
                          <m:ctrlPr>
                            <a:rPr lang="zh-CN" altLang="zh-CN" i="1">
                              <a:solidFill>
                                <a:srgbClr val="C00000"/>
                              </a:solidFill>
                              <a:latin typeface="Cambria Math" panose="02040503050406030204" pitchFamily="18" charset="0"/>
                            </a:rPr>
                          </m:ctrlPr>
                        </m:sSupPr>
                        <m:e>
                          <m:r>
                            <a:rPr lang="en-GB" altLang="zh-CN" i="1">
                              <a:solidFill>
                                <a:srgbClr val="C00000"/>
                              </a:solidFill>
                              <a:latin typeface="Cambria Math" panose="02040503050406030204" pitchFamily="18" charset="0"/>
                            </a:rPr>
                            <m:t>𝑓</m:t>
                          </m:r>
                        </m:e>
                        <m:sup>
                          <m:d>
                            <m:dPr>
                              <m:ctrlPr>
                                <a:rPr lang="zh-CN" altLang="zh-CN" i="1">
                                  <a:solidFill>
                                    <a:srgbClr val="C00000"/>
                                  </a:solidFill>
                                  <a:latin typeface="Cambria Math" panose="02040503050406030204" pitchFamily="18" charset="0"/>
                                </a:rPr>
                              </m:ctrlPr>
                            </m:dPr>
                            <m:e>
                              <m:r>
                                <a:rPr lang="en-GB" altLang="zh-CN" i="1">
                                  <a:solidFill>
                                    <a:srgbClr val="C00000"/>
                                  </a:solidFill>
                                  <a:latin typeface="Cambria Math" panose="02040503050406030204" pitchFamily="18" charset="0"/>
                                </a:rPr>
                                <m:t>𝐿</m:t>
                              </m:r>
                              <m:r>
                                <a:rPr lang="en-GB" altLang="zh-CN" i="1">
                                  <a:solidFill>
                                    <a:srgbClr val="C00000"/>
                                  </a:solidFill>
                                  <a:latin typeface="Cambria Math" panose="02040503050406030204" pitchFamily="18" charset="0"/>
                                </a:rPr>
                                <m:t>+1</m:t>
                              </m:r>
                            </m:e>
                          </m:d>
                        </m:sup>
                      </m:sSup>
                      <m:r>
                        <a:rPr lang="en-GB" altLang="zh-CN" i="1">
                          <a:solidFill>
                            <a:srgbClr val="C00000"/>
                          </a:solidFill>
                          <a:latin typeface="Cambria Math" panose="02040503050406030204" pitchFamily="18" charset="0"/>
                        </a:rPr>
                        <m:t>∘</m:t>
                      </m:r>
                      <m:sSup>
                        <m:sSupPr>
                          <m:ctrlPr>
                            <a:rPr lang="zh-CN" altLang="zh-CN" i="1">
                              <a:solidFill>
                                <a:srgbClr val="C00000"/>
                              </a:solidFill>
                              <a:latin typeface="Cambria Math" panose="02040503050406030204" pitchFamily="18" charset="0"/>
                            </a:rPr>
                          </m:ctrlPr>
                        </m:sSupPr>
                        <m:e>
                          <m:r>
                            <a:rPr lang="en-GB" altLang="zh-CN" i="1">
                              <a:solidFill>
                                <a:srgbClr val="C00000"/>
                              </a:solidFill>
                              <a:latin typeface="Cambria Math" panose="02040503050406030204" pitchFamily="18" charset="0"/>
                            </a:rPr>
                            <m:t>𝜙</m:t>
                          </m:r>
                        </m:e>
                        <m:sup>
                          <m:d>
                            <m:dPr>
                              <m:ctrlPr>
                                <a:rPr lang="zh-CN" altLang="zh-CN" i="1">
                                  <a:solidFill>
                                    <a:srgbClr val="C00000"/>
                                  </a:solidFill>
                                  <a:latin typeface="Cambria Math" panose="02040503050406030204" pitchFamily="18" charset="0"/>
                                </a:rPr>
                              </m:ctrlPr>
                            </m:dPr>
                            <m:e>
                              <m:r>
                                <a:rPr lang="en-GB" altLang="zh-CN" i="1">
                                  <a:solidFill>
                                    <a:srgbClr val="C00000"/>
                                  </a:solidFill>
                                  <a:latin typeface="Cambria Math" panose="02040503050406030204" pitchFamily="18" charset="0"/>
                                </a:rPr>
                                <m:t>𝐿</m:t>
                              </m:r>
                            </m:e>
                          </m:d>
                        </m:sup>
                      </m:sSup>
                      <m:r>
                        <a:rPr lang="en-GB" altLang="zh-CN" i="1">
                          <a:solidFill>
                            <a:srgbClr val="C00000"/>
                          </a:solidFill>
                          <a:latin typeface="Cambria Math" panose="02040503050406030204" pitchFamily="18" charset="0"/>
                        </a:rPr>
                        <m:t>∘</m:t>
                      </m:r>
                      <m:sSup>
                        <m:sSupPr>
                          <m:ctrlPr>
                            <a:rPr lang="zh-CN" altLang="zh-CN" i="1">
                              <a:solidFill>
                                <a:srgbClr val="C00000"/>
                              </a:solidFill>
                              <a:latin typeface="Cambria Math" panose="02040503050406030204" pitchFamily="18" charset="0"/>
                            </a:rPr>
                          </m:ctrlPr>
                        </m:sSupPr>
                        <m:e>
                          <m:r>
                            <a:rPr lang="en-GB" altLang="zh-CN" i="1">
                              <a:solidFill>
                                <a:srgbClr val="C00000"/>
                              </a:solidFill>
                              <a:latin typeface="Cambria Math" panose="02040503050406030204" pitchFamily="18" charset="0"/>
                            </a:rPr>
                            <m:t>𝑓</m:t>
                          </m:r>
                        </m:e>
                        <m:sup>
                          <m:d>
                            <m:dPr>
                              <m:ctrlPr>
                                <a:rPr lang="zh-CN" altLang="zh-CN" i="1">
                                  <a:solidFill>
                                    <a:srgbClr val="C00000"/>
                                  </a:solidFill>
                                  <a:latin typeface="Cambria Math" panose="02040503050406030204" pitchFamily="18" charset="0"/>
                                </a:rPr>
                              </m:ctrlPr>
                            </m:dPr>
                            <m:e>
                              <m:r>
                                <a:rPr lang="en-GB" altLang="zh-CN" i="1">
                                  <a:solidFill>
                                    <a:srgbClr val="C00000"/>
                                  </a:solidFill>
                                  <a:latin typeface="Cambria Math" panose="02040503050406030204" pitchFamily="18" charset="0"/>
                                </a:rPr>
                                <m:t>𝐿</m:t>
                              </m:r>
                            </m:e>
                          </m:d>
                        </m:sup>
                      </m:sSup>
                      <m:r>
                        <a:rPr lang="en-GB" altLang="zh-CN" i="1">
                          <a:solidFill>
                            <a:srgbClr val="C00000"/>
                          </a:solidFill>
                          <a:latin typeface="Cambria Math" panose="02040503050406030204" pitchFamily="18" charset="0"/>
                        </a:rPr>
                        <m:t>∘⋯∘</m:t>
                      </m:r>
                      <m:sSup>
                        <m:sSupPr>
                          <m:ctrlPr>
                            <a:rPr lang="zh-CN" altLang="zh-CN" i="1">
                              <a:solidFill>
                                <a:srgbClr val="C00000"/>
                              </a:solidFill>
                              <a:latin typeface="Cambria Math" panose="02040503050406030204" pitchFamily="18" charset="0"/>
                            </a:rPr>
                          </m:ctrlPr>
                        </m:sSupPr>
                        <m:e>
                          <m:r>
                            <a:rPr lang="en-GB" altLang="zh-CN" i="1">
                              <a:solidFill>
                                <a:srgbClr val="C00000"/>
                              </a:solidFill>
                              <a:latin typeface="Cambria Math" panose="02040503050406030204" pitchFamily="18" charset="0"/>
                            </a:rPr>
                            <m:t>𝜙</m:t>
                          </m:r>
                        </m:e>
                        <m:sup>
                          <m:d>
                            <m:dPr>
                              <m:ctrlPr>
                                <a:rPr lang="zh-CN" altLang="zh-CN" i="1">
                                  <a:solidFill>
                                    <a:srgbClr val="C00000"/>
                                  </a:solidFill>
                                  <a:latin typeface="Cambria Math" panose="02040503050406030204" pitchFamily="18" charset="0"/>
                                </a:rPr>
                              </m:ctrlPr>
                            </m:dPr>
                            <m:e>
                              <m:r>
                                <a:rPr lang="en-GB" altLang="zh-CN" i="1">
                                  <a:solidFill>
                                    <a:srgbClr val="C00000"/>
                                  </a:solidFill>
                                  <a:latin typeface="Cambria Math" panose="02040503050406030204" pitchFamily="18" charset="0"/>
                                </a:rPr>
                                <m:t>1</m:t>
                              </m:r>
                            </m:e>
                          </m:d>
                        </m:sup>
                      </m:sSup>
                      <m:r>
                        <a:rPr lang="en-GB" altLang="zh-CN" i="1">
                          <a:solidFill>
                            <a:srgbClr val="C00000"/>
                          </a:solidFill>
                          <a:latin typeface="Cambria Math" panose="02040503050406030204" pitchFamily="18" charset="0"/>
                        </a:rPr>
                        <m:t>∘</m:t>
                      </m:r>
                      <m:sSup>
                        <m:sSupPr>
                          <m:ctrlPr>
                            <a:rPr lang="zh-CN" altLang="zh-CN" i="1">
                              <a:solidFill>
                                <a:srgbClr val="C00000"/>
                              </a:solidFill>
                              <a:latin typeface="Cambria Math" panose="02040503050406030204" pitchFamily="18" charset="0"/>
                            </a:rPr>
                          </m:ctrlPr>
                        </m:sSupPr>
                        <m:e>
                          <m:r>
                            <a:rPr lang="en-GB" altLang="zh-CN" i="1">
                              <a:solidFill>
                                <a:srgbClr val="C00000"/>
                              </a:solidFill>
                              <a:latin typeface="Cambria Math" panose="02040503050406030204" pitchFamily="18" charset="0"/>
                            </a:rPr>
                            <m:t>𝑓</m:t>
                          </m:r>
                        </m:e>
                        <m:sup>
                          <m:d>
                            <m:dPr>
                              <m:ctrlPr>
                                <a:rPr lang="zh-CN" altLang="zh-CN" i="1">
                                  <a:solidFill>
                                    <a:srgbClr val="C00000"/>
                                  </a:solidFill>
                                  <a:latin typeface="Cambria Math" panose="02040503050406030204" pitchFamily="18" charset="0"/>
                                </a:rPr>
                              </m:ctrlPr>
                            </m:dPr>
                            <m:e>
                              <m:r>
                                <a:rPr lang="en-GB" altLang="zh-CN" i="1">
                                  <a:solidFill>
                                    <a:srgbClr val="C00000"/>
                                  </a:solidFill>
                                  <a:latin typeface="Cambria Math" panose="02040503050406030204" pitchFamily="18" charset="0"/>
                                </a:rPr>
                                <m:t>1</m:t>
                              </m:r>
                            </m:e>
                          </m:d>
                        </m:sup>
                      </m:sSup>
                      <m:d>
                        <m:dPr>
                          <m:ctrlPr>
                            <a:rPr lang="zh-CN" altLang="zh-CN" i="1">
                              <a:solidFill>
                                <a:srgbClr val="C00000"/>
                              </a:solidFill>
                              <a:latin typeface="Cambria Math" panose="02040503050406030204" pitchFamily="18" charset="0"/>
                            </a:rPr>
                          </m:ctrlPr>
                        </m:dPr>
                        <m:e>
                          <m:r>
                            <a:rPr lang="en-GB" altLang="zh-CN" i="1">
                              <a:solidFill>
                                <a:srgbClr val="C00000"/>
                              </a:solidFill>
                              <a:latin typeface="Cambria Math" panose="02040503050406030204" pitchFamily="18" charset="0"/>
                            </a:rPr>
                            <m:t>𝑥</m:t>
                          </m:r>
                        </m:e>
                      </m:d>
                    </m:oMath>
                  </m:oMathPara>
                </a14:m>
                <a:endParaRPr lang="zh-CN" altLang="en-US" dirty="0">
                  <a:solidFill>
                    <a:srgbClr val="C00000"/>
                  </a:solidFill>
                </a:endParaRPr>
              </a:p>
            </p:txBody>
          </p:sp>
        </mc:Choice>
        <mc:Fallback xmlns="">
          <p:sp>
            <p:nvSpPr>
              <p:cNvPr id="14" name="文本框 13">
                <a:extLst>
                  <a:ext uri="{FF2B5EF4-FFF2-40B4-BE49-F238E27FC236}">
                    <a16:creationId xmlns:a16="http://schemas.microsoft.com/office/drawing/2014/main" id="{1ED37822-2965-8202-811E-54A201C971CB}"/>
                  </a:ext>
                </a:extLst>
              </p:cNvPr>
              <p:cNvSpPr txBox="1">
                <a:spLocks noRot="1" noChangeAspect="1" noMove="1" noResize="1" noEditPoints="1" noAdjustHandles="1" noChangeArrowheads="1" noChangeShapeType="1" noTextEdit="1"/>
              </p:cNvSpPr>
              <p:nvPr/>
            </p:nvSpPr>
            <p:spPr>
              <a:xfrm>
                <a:off x="4226165" y="2992890"/>
                <a:ext cx="4202689" cy="295594"/>
              </a:xfrm>
              <a:prstGeom prst="rect">
                <a:avLst/>
              </a:prstGeom>
              <a:blipFill>
                <a:blip r:embed="rId5"/>
                <a:stretch>
                  <a:fillRect l="-290" b="-33333"/>
                </a:stretch>
              </a:blipFill>
            </p:spPr>
            <p:txBody>
              <a:bodyPr/>
              <a:lstStyle/>
              <a:p>
                <a:r>
                  <a:rPr lang="zh-CN" altLang="en-US">
                    <a:noFill/>
                  </a:rPr>
                  <a:t> </a:t>
                </a:r>
              </a:p>
            </p:txBody>
          </p:sp>
        </mc:Fallback>
      </mc:AlternateContent>
      <p:sp>
        <p:nvSpPr>
          <p:cNvPr id="17" name="左大括号 16">
            <a:extLst>
              <a:ext uri="{FF2B5EF4-FFF2-40B4-BE49-F238E27FC236}">
                <a16:creationId xmlns:a16="http://schemas.microsoft.com/office/drawing/2014/main" id="{9D8A8A3E-C53E-7864-1CBC-11453D26BFA8}"/>
              </a:ext>
            </a:extLst>
          </p:cNvPr>
          <p:cNvSpPr/>
          <p:nvPr/>
        </p:nvSpPr>
        <p:spPr>
          <a:xfrm rot="16200000">
            <a:off x="5999209" y="2039723"/>
            <a:ext cx="193580" cy="3028319"/>
          </a:xfrm>
          <a:prstGeom prst="leftBrace">
            <a:avLst/>
          </a:prstGeom>
          <a:ln w="19050">
            <a:solidFill>
              <a:srgbClr val="63252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8" name="任意多边形: 形状 17">
            <a:extLst>
              <a:ext uri="{FF2B5EF4-FFF2-40B4-BE49-F238E27FC236}">
                <a16:creationId xmlns:a16="http://schemas.microsoft.com/office/drawing/2014/main" id="{D3DF66C8-2AEE-43B2-B86E-9A8FAF7A686D}"/>
              </a:ext>
            </a:extLst>
          </p:cNvPr>
          <p:cNvSpPr/>
          <p:nvPr/>
        </p:nvSpPr>
        <p:spPr>
          <a:xfrm>
            <a:off x="6186055" y="3685309"/>
            <a:ext cx="2382981" cy="243664"/>
          </a:xfrm>
          <a:custGeom>
            <a:avLst/>
            <a:gdLst>
              <a:gd name="connsiteX0" fmla="*/ 0 w 2382981"/>
              <a:gd name="connsiteY0" fmla="*/ 0 h 243664"/>
              <a:gd name="connsiteX1" fmla="*/ 872836 w 2382981"/>
              <a:gd name="connsiteY1" fmla="*/ 242455 h 243664"/>
              <a:gd name="connsiteX2" fmla="*/ 2382981 w 2382981"/>
              <a:gd name="connsiteY2" fmla="*/ 76200 h 243664"/>
            </a:gdLst>
            <a:ahLst/>
            <a:cxnLst>
              <a:cxn ang="0">
                <a:pos x="connsiteX0" y="connsiteY0"/>
              </a:cxn>
              <a:cxn ang="0">
                <a:pos x="connsiteX1" y="connsiteY1"/>
              </a:cxn>
              <a:cxn ang="0">
                <a:pos x="connsiteX2" y="connsiteY2"/>
              </a:cxn>
            </a:cxnLst>
            <a:rect l="l" t="t" r="r" b="b"/>
            <a:pathLst>
              <a:path w="2382981" h="243664">
                <a:moveTo>
                  <a:pt x="0" y="0"/>
                </a:moveTo>
                <a:cubicBezTo>
                  <a:pt x="237836" y="114877"/>
                  <a:pt x="475673" y="229755"/>
                  <a:pt x="872836" y="242455"/>
                </a:cubicBezTo>
                <a:cubicBezTo>
                  <a:pt x="1269999" y="255155"/>
                  <a:pt x="1826490" y="165677"/>
                  <a:pt x="2382981" y="76200"/>
                </a:cubicBezTo>
              </a:path>
            </a:pathLst>
          </a:custGeom>
          <a:noFill/>
          <a:ln w="19050">
            <a:solidFill>
              <a:srgbClr val="632523"/>
            </a:solidFill>
            <a:headEnd type="none" w="med" len="med"/>
            <a:tailEnd type="arrow"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1593860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EBF6BC-5C49-62C2-B0EF-B6DC363697A9}"/>
            </a:ext>
          </a:extLst>
        </p:cNvPr>
        <p:cNvGrpSpPr/>
        <p:nvPr/>
      </p:nvGrpSpPr>
      <p:grpSpPr>
        <a:xfrm>
          <a:off x="0" y="0"/>
          <a:ext cx="0" cy="0"/>
          <a:chOff x="0" y="0"/>
          <a:chExt cx="0" cy="0"/>
        </a:xfrm>
      </p:grpSpPr>
      <p:sp>
        <p:nvSpPr>
          <p:cNvPr id="46" name="矩形 45">
            <a:extLst>
              <a:ext uri="{FF2B5EF4-FFF2-40B4-BE49-F238E27FC236}">
                <a16:creationId xmlns:a16="http://schemas.microsoft.com/office/drawing/2014/main" id="{C88CF9D6-E542-D49B-BEE9-E61CAE6111F7}"/>
              </a:ext>
            </a:extLst>
          </p:cNvPr>
          <p:cNvSpPr/>
          <p:nvPr/>
        </p:nvSpPr>
        <p:spPr>
          <a:xfrm>
            <a:off x="335594" y="1861228"/>
            <a:ext cx="11520809" cy="4799922"/>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E707D5A7-B539-5E61-64AF-63616D74396B}"/>
              </a:ext>
            </a:extLst>
          </p:cNvPr>
          <p:cNvSpPr/>
          <p:nvPr/>
        </p:nvSpPr>
        <p:spPr>
          <a:xfrm>
            <a:off x="0" y="-2834"/>
            <a:ext cx="12192000" cy="792000"/>
          </a:xfrm>
          <a:prstGeom prst="rect">
            <a:avLst/>
          </a:prstGeom>
          <a:solidFill>
            <a:srgbClr val="194A9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latin typeface="微软雅黑" panose="020B0503020204020204" pitchFamily="34" charset="-122"/>
                <a:ea typeface="微软雅黑" panose="020B0503020204020204" pitchFamily="34" charset="-122"/>
              </a:rPr>
              <a:t>3.3</a:t>
            </a:r>
            <a:r>
              <a:rPr lang="zh-CN" altLang="en-US" sz="3200" b="1" dirty="0">
                <a:latin typeface="微软雅黑" panose="020B0503020204020204" pitchFamily="34" charset="-122"/>
                <a:ea typeface="微软雅黑" panose="020B0503020204020204" pitchFamily="34" charset="-122"/>
              </a:rPr>
              <a:t> </a:t>
            </a:r>
            <a:r>
              <a:rPr lang="en-US" altLang="zh-CN" sz="3200" b="1" dirty="0">
                <a:latin typeface="微软雅黑" panose="020B0503020204020204" pitchFamily="34" charset="-122"/>
                <a:ea typeface="微软雅黑" panose="020B0503020204020204" pitchFamily="34" charset="-122"/>
              </a:rPr>
              <a:t>Train Neural Network</a:t>
            </a:r>
            <a:endParaRPr lang="zh-CN" altLang="en-US" sz="2880" b="1" dirty="0">
              <a:latin typeface="微软雅黑" panose="020B0503020204020204" pitchFamily="34" charset="-122"/>
              <a:ea typeface="微软雅黑" panose="020B0503020204020204" pitchFamily="34" charset="-122"/>
            </a:endParaRPr>
          </a:p>
        </p:txBody>
      </p:sp>
      <p:sp>
        <p:nvSpPr>
          <p:cNvPr id="47" name="矩形 46">
            <a:extLst>
              <a:ext uri="{FF2B5EF4-FFF2-40B4-BE49-F238E27FC236}">
                <a16:creationId xmlns:a16="http://schemas.microsoft.com/office/drawing/2014/main" id="{FB7E4687-5CD0-4A60-E23D-51AC87E1A360}"/>
              </a:ext>
            </a:extLst>
          </p:cNvPr>
          <p:cNvSpPr/>
          <p:nvPr/>
        </p:nvSpPr>
        <p:spPr>
          <a:xfrm>
            <a:off x="335596" y="1861228"/>
            <a:ext cx="11520809" cy="877136"/>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a:extLst>
              <a:ext uri="{FF2B5EF4-FFF2-40B4-BE49-F238E27FC236}">
                <a16:creationId xmlns:a16="http://schemas.microsoft.com/office/drawing/2014/main" id="{710117D7-6481-7A74-8036-80F302F7E74F}"/>
              </a:ext>
            </a:extLst>
          </p:cNvPr>
          <p:cNvSpPr/>
          <p:nvPr/>
        </p:nvSpPr>
        <p:spPr>
          <a:xfrm>
            <a:off x="2474947" y="1993884"/>
            <a:ext cx="1620000" cy="396000"/>
          </a:xfrm>
          <a:prstGeom prst="rect">
            <a:avLst/>
          </a:prstGeom>
          <a:solidFill>
            <a:srgbClr val="DAE3F3">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rgbClr val="203864"/>
                </a:solidFill>
                <a:latin typeface="微软雅黑" panose="020B0503020204020204" pitchFamily="34" charset="-122"/>
                <a:ea typeface="微软雅黑" panose="020B0503020204020204" pitchFamily="34" charset="-122"/>
              </a:rPr>
              <a:t>分支</a:t>
            </a:r>
          </a:p>
        </p:txBody>
      </p:sp>
      <p:sp>
        <p:nvSpPr>
          <p:cNvPr id="49" name="矩形 48">
            <a:extLst>
              <a:ext uri="{FF2B5EF4-FFF2-40B4-BE49-F238E27FC236}">
                <a16:creationId xmlns:a16="http://schemas.microsoft.com/office/drawing/2014/main" id="{711D4CED-30B4-3CD1-7582-1BCE6B0D3C7A}"/>
              </a:ext>
            </a:extLst>
          </p:cNvPr>
          <p:cNvSpPr/>
          <p:nvPr/>
        </p:nvSpPr>
        <p:spPr>
          <a:xfrm>
            <a:off x="4902019" y="1993884"/>
            <a:ext cx="1620000" cy="396000"/>
          </a:xfrm>
          <a:prstGeom prst="rect">
            <a:avLst/>
          </a:prstGeom>
          <a:solidFill>
            <a:srgbClr val="F2DCDB">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rgbClr val="C00000"/>
                </a:solidFill>
                <a:latin typeface="微软雅黑" panose="020B0503020204020204" pitchFamily="34" charset="-122"/>
                <a:ea typeface="微软雅黑" panose="020B0503020204020204" pitchFamily="34" charset="-122"/>
              </a:rPr>
              <a:t>构建凸下界</a:t>
            </a:r>
          </a:p>
        </p:txBody>
      </p:sp>
      <p:sp>
        <p:nvSpPr>
          <p:cNvPr id="50" name="矩形 49">
            <a:extLst>
              <a:ext uri="{FF2B5EF4-FFF2-40B4-BE49-F238E27FC236}">
                <a16:creationId xmlns:a16="http://schemas.microsoft.com/office/drawing/2014/main" id="{5BC9EC5B-E3FA-AE94-1FF1-3CDA3387BFAE}"/>
              </a:ext>
            </a:extLst>
          </p:cNvPr>
          <p:cNvSpPr/>
          <p:nvPr/>
        </p:nvSpPr>
        <p:spPr>
          <a:xfrm>
            <a:off x="7329091" y="1993884"/>
            <a:ext cx="1620000" cy="396000"/>
          </a:xfrm>
          <a:prstGeom prst="rect">
            <a:avLst/>
          </a:prstGeom>
          <a:solidFill>
            <a:schemeClr val="accent1">
              <a:lumMod val="20000"/>
              <a:lumOff val="8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accent1">
                    <a:lumMod val="50000"/>
                  </a:schemeClr>
                </a:solidFill>
                <a:latin typeface="微软雅黑" panose="020B0503020204020204" pitchFamily="34" charset="-122"/>
                <a:ea typeface="微软雅黑" panose="020B0503020204020204" pitchFamily="34" charset="-122"/>
              </a:rPr>
              <a:t>优化上下界</a:t>
            </a:r>
          </a:p>
        </p:txBody>
      </p:sp>
      <p:sp>
        <p:nvSpPr>
          <p:cNvPr id="51" name="矩形 50">
            <a:extLst>
              <a:ext uri="{FF2B5EF4-FFF2-40B4-BE49-F238E27FC236}">
                <a16:creationId xmlns:a16="http://schemas.microsoft.com/office/drawing/2014/main" id="{52D3FA05-C80E-0E24-5C56-A6DAC97B4A31}"/>
              </a:ext>
            </a:extLst>
          </p:cNvPr>
          <p:cNvSpPr/>
          <p:nvPr/>
        </p:nvSpPr>
        <p:spPr>
          <a:xfrm>
            <a:off x="9756165" y="1993884"/>
            <a:ext cx="1620000" cy="396000"/>
          </a:xfrm>
          <a:prstGeom prst="rect">
            <a:avLst/>
          </a:prstGeom>
          <a:solidFill>
            <a:schemeClr val="accent5">
              <a:lumMod val="20000"/>
              <a:lumOff val="8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accent1">
                    <a:lumMod val="50000"/>
                  </a:schemeClr>
                </a:solidFill>
                <a:latin typeface="微软雅黑" panose="020B0503020204020204" pitchFamily="34" charset="-122"/>
                <a:ea typeface="微软雅黑" panose="020B0503020204020204" pitchFamily="34" charset="-122"/>
              </a:rPr>
              <a:t>剪枝</a:t>
            </a:r>
          </a:p>
        </p:txBody>
      </p:sp>
      <p:sp>
        <p:nvSpPr>
          <p:cNvPr id="52" name="等腰三角形 51">
            <a:extLst>
              <a:ext uri="{FF2B5EF4-FFF2-40B4-BE49-F238E27FC236}">
                <a16:creationId xmlns:a16="http://schemas.microsoft.com/office/drawing/2014/main" id="{4CC4637F-F883-DE7F-8D60-9A7639BB1993}"/>
              </a:ext>
            </a:extLst>
          </p:cNvPr>
          <p:cNvSpPr/>
          <p:nvPr/>
        </p:nvSpPr>
        <p:spPr>
          <a:xfrm rot="5400000">
            <a:off x="4318984" y="2122799"/>
            <a:ext cx="358998" cy="138170"/>
          </a:xfrm>
          <a:prstGeom prst="triangle">
            <a:avLst>
              <a:gd name="adj" fmla="val 50015"/>
            </a:avLst>
          </a:prstGeom>
          <a:gradFill>
            <a:gsLst>
              <a:gs pos="0">
                <a:schemeClr val="accent5">
                  <a:lumMod val="20000"/>
                  <a:lumOff val="80000"/>
                </a:schemeClr>
              </a:gs>
              <a:gs pos="26000">
                <a:schemeClr val="accent1">
                  <a:lumMod val="20000"/>
                  <a:lumOff val="80000"/>
                </a:schemeClr>
              </a:gs>
              <a:gs pos="100000">
                <a:srgbClr val="F2F2F2"/>
              </a:gs>
            </a:gsLst>
            <a:lin ang="5400000" scaled="0"/>
          </a:gra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just"/>
            <a:endParaRPr lang="zh-CN" altLang="en-US" sz="2400" b="1" dirty="0">
              <a:solidFill>
                <a:schemeClr val="tx1"/>
              </a:solidFill>
            </a:endParaRPr>
          </a:p>
        </p:txBody>
      </p:sp>
      <p:cxnSp>
        <p:nvCxnSpPr>
          <p:cNvPr id="53" name="连接符: 肘形 52">
            <a:extLst>
              <a:ext uri="{FF2B5EF4-FFF2-40B4-BE49-F238E27FC236}">
                <a16:creationId xmlns:a16="http://schemas.microsoft.com/office/drawing/2014/main" id="{E557AE35-DA60-54C5-FF86-F2EECA0EFAB9}"/>
              </a:ext>
            </a:extLst>
          </p:cNvPr>
          <p:cNvCxnSpPr>
            <a:cxnSpLocks/>
            <a:stCxn id="51" idx="2"/>
            <a:endCxn id="48" idx="2"/>
          </p:cNvCxnSpPr>
          <p:nvPr/>
        </p:nvCxnSpPr>
        <p:spPr>
          <a:xfrm rot="5400000">
            <a:off x="6925556" y="-1250725"/>
            <a:ext cx="12700" cy="7281218"/>
          </a:xfrm>
          <a:prstGeom prst="bentConnector3">
            <a:avLst>
              <a:gd name="adj1" fmla="val 1800000"/>
            </a:avLst>
          </a:prstGeom>
          <a:ln w="28575">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4" name="等腰三角形 53">
            <a:extLst>
              <a:ext uri="{FF2B5EF4-FFF2-40B4-BE49-F238E27FC236}">
                <a16:creationId xmlns:a16="http://schemas.microsoft.com/office/drawing/2014/main" id="{C1B7357C-56F7-4D18-494A-1BC657FEFE6B}"/>
              </a:ext>
            </a:extLst>
          </p:cNvPr>
          <p:cNvSpPr/>
          <p:nvPr/>
        </p:nvSpPr>
        <p:spPr>
          <a:xfrm rot="5400000">
            <a:off x="6746056" y="2122799"/>
            <a:ext cx="358998" cy="138170"/>
          </a:xfrm>
          <a:prstGeom prst="triangle">
            <a:avLst>
              <a:gd name="adj" fmla="val 50015"/>
            </a:avLst>
          </a:prstGeom>
          <a:gradFill>
            <a:gsLst>
              <a:gs pos="0">
                <a:schemeClr val="accent5">
                  <a:lumMod val="20000"/>
                  <a:lumOff val="80000"/>
                </a:schemeClr>
              </a:gs>
              <a:gs pos="26000">
                <a:schemeClr val="accent1">
                  <a:lumMod val="20000"/>
                  <a:lumOff val="80000"/>
                </a:schemeClr>
              </a:gs>
              <a:gs pos="100000">
                <a:srgbClr val="F2F2F2"/>
              </a:gs>
            </a:gsLst>
            <a:lin ang="5400000" scaled="0"/>
          </a:gra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just"/>
            <a:endParaRPr lang="zh-CN" altLang="en-US" sz="2400" b="1" dirty="0">
              <a:solidFill>
                <a:schemeClr val="tx1"/>
              </a:solidFill>
            </a:endParaRPr>
          </a:p>
        </p:txBody>
      </p:sp>
      <p:sp>
        <p:nvSpPr>
          <p:cNvPr id="55" name="等腰三角形 54">
            <a:extLst>
              <a:ext uri="{FF2B5EF4-FFF2-40B4-BE49-F238E27FC236}">
                <a16:creationId xmlns:a16="http://schemas.microsoft.com/office/drawing/2014/main" id="{7C8BE532-899D-D8D2-B583-DABBF3902F5D}"/>
              </a:ext>
            </a:extLst>
          </p:cNvPr>
          <p:cNvSpPr/>
          <p:nvPr/>
        </p:nvSpPr>
        <p:spPr>
          <a:xfrm rot="5400000">
            <a:off x="9173128" y="2122799"/>
            <a:ext cx="358998" cy="138170"/>
          </a:xfrm>
          <a:prstGeom prst="triangle">
            <a:avLst>
              <a:gd name="adj" fmla="val 50015"/>
            </a:avLst>
          </a:prstGeom>
          <a:gradFill>
            <a:gsLst>
              <a:gs pos="0">
                <a:schemeClr val="accent5">
                  <a:lumMod val="20000"/>
                  <a:lumOff val="80000"/>
                </a:schemeClr>
              </a:gs>
              <a:gs pos="26000">
                <a:schemeClr val="accent1">
                  <a:lumMod val="20000"/>
                  <a:lumOff val="80000"/>
                </a:schemeClr>
              </a:gs>
              <a:gs pos="100000">
                <a:srgbClr val="F2F2F2"/>
              </a:gs>
            </a:gsLst>
            <a:lin ang="5400000" scaled="0"/>
          </a:gra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just"/>
            <a:endParaRPr lang="zh-CN" altLang="en-US" sz="2400" b="1" dirty="0">
              <a:solidFill>
                <a:schemeClr val="tx1"/>
              </a:solidFill>
            </a:endParaRPr>
          </a:p>
        </p:txBody>
      </p:sp>
      <p:sp>
        <p:nvSpPr>
          <p:cNvPr id="56" name="矩形 55">
            <a:extLst>
              <a:ext uri="{FF2B5EF4-FFF2-40B4-BE49-F238E27FC236}">
                <a16:creationId xmlns:a16="http://schemas.microsoft.com/office/drawing/2014/main" id="{D55D40BA-BB24-8DAF-77AC-400953D94304}"/>
              </a:ext>
            </a:extLst>
          </p:cNvPr>
          <p:cNvSpPr/>
          <p:nvPr/>
        </p:nvSpPr>
        <p:spPr>
          <a:xfrm>
            <a:off x="335595" y="1854377"/>
            <a:ext cx="1801403" cy="882425"/>
          </a:xfrm>
          <a:prstGeom prst="rect">
            <a:avLst/>
          </a:prstGeom>
          <a:solidFill>
            <a:srgbClr val="194A9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20000"/>
              </a:lnSpc>
            </a:pPr>
            <a:r>
              <a:rPr lang="zh-CN" altLang="en-US" b="1" dirty="0">
                <a:latin typeface="微软雅黑" panose="020B0503020204020204" pitchFamily="34" charset="-122"/>
                <a:ea typeface="微软雅黑" panose="020B0503020204020204" pitchFamily="34" charset="-122"/>
              </a:rPr>
              <a:t>分支定界</a:t>
            </a:r>
            <a:endParaRPr lang="en-US" altLang="zh-CN" b="1" dirty="0">
              <a:latin typeface="微软雅黑" panose="020B0503020204020204" pitchFamily="34" charset="-122"/>
              <a:ea typeface="微软雅黑" panose="020B0503020204020204" pitchFamily="34" charset="-122"/>
            </a:endParaRPr>
          </a:p>
          <a:p>
            <a:pPr algn="ctr">
              <a:lnSpc>
                <a:spcPct val="120000"/>
              </a:lnSpc>
            </a:pPr>
            <a:r>
              <a:rPr lang="zh-CN" altLang="en-US" b="1" dirty="0">
                <a:latin typeface="微软雅黑" panose="020B0503020204020204" pitchFamily="34" charset="-122"/>
                <a:ea typeface="微软雅黑" panose="020B0503020204020204" pitchFamily="34" charset="-122"/>
              </a:rPr>
              <a:t>流程简图</a:t>
            </a:r>
          </a:p>
        </p:txBody>
      </p:sp>
      <p:sp>
        <p:nvSpPr>
          <p:cNvPr id="22" name="矩形 21">
            <a:extLst>
              <a:ext uri="{FF2B5EF4-FFF2-40B4-BE49-F238E27FC236}">
                <a16:creationId xmlns:a16="http://schemas.microsoft.com/office/drawing/2014/main" id="{85ADBB2D-7496-CAF8-560F-7107FA7BC0C2}"/>
              </a:ext>
            </a:extLst>
          </p:cNvPr>
          <p:cNvSpPr/>
          <p:nvPr/>
        </p:nvSpPr>
        <p:spPr>
          <a:xfrm>
            <a:off x="335595" y="971550"/>
            <a:ext cx="11520809" cy="677636"/>
          </a:xfrm>
          <a:prstGeom prst="rect">
            <a:avLst/>
          </a:prstGeom>
          <a:solidFill>
            <a:srgbClr val="194A96"/>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200" b="1" dirty="0">
                <a:solidFill>
                  <a:srgbClr val="FFFF00"/>
                </a:solidFill>
                <a:latin typeface="微软雅黑" panose="020B0503020204020204" pitchFamily="34" charset="-122"/>
                <a:ea typeface="微软雅黑" panose="020B0503020204020204" pitchFamily="34" charset="-122"/>
              </a:rPr>
              <a:t>凸神经网络低估器的训练策略</a:t>
            </a:r>
          </a:p>
        </p:txBody>
      </p:sp>
      <p:pic>
        <p:nvPicPr>
          <p:cNvPr id="2" name="图片 1">
            <a:extLst>
              <a:ext uri="{FF2B5EF4-FFF2-40B4-BE49-F238E27FC236}">
                <a16:creationId xmlns:a16="http://schemas.microsoft.com/office/drawing/2014/main" id="{545FC36F-6080-FB16-D53D-8CE0F381BD54}"/>
              </a:ext>
            </a:extLst>
          </p:cNvPr>
          <p:cNvPicPr>
            <a:picLocks noChangeAspect="1"/>
          </p:cNvPicPr>
          <p:nvPr/>
        </p:nvPicPr>
        <p:blipFill>
          <a:blip r:embed="rId3"/>
          <a:stretch>
            <a:fillRect/>
          </a:stretch>
        </p:blipFill>
        <p:spPr>
          <a:xfrm>
            <a:off x="785119" y="3562730"/>
            <a:ext cx="4197399" cy="3021403"/>
          </a:xfrm>
          <a:prstGeom prst="rect">
            <a:avLst/>
          </a:prstGeom>
        </p:spPr>
      </p:pic>
      <p:sp>
        <p:nvSpPr>
          <p:cNvPr id="3" name="圆角矩形 58">
            <a:extLst>
              <a:ext uri="{FF2B5EF4-FFF2-40B4-BE49-F238E27FC236}">
                <a16:creationId xmlns:a16="http://schemas.microsoft.com/office/drawing/2014/main" id="{A74B8984-CF40-4DB6-7C79-80814B3608D6}"/>
              </a:ext>
            </a:extLst>
          </p:cNvPr>
          <p:cNvSpPr/>
          <p:nvPr/>
        </p:nvSpPr>
        <p:spPr>
          <a:xfrm>
            <a:off x="579688" y="2918540"/>
            <a:ext cx="4402830" cy="464014"/>
          </a:xfrm>
          <a:prstGeom prst="roundRect">
            <a:avLst>
              <a:gd name="adj" fmla="val 0"/>
            </a:avLst>
          </a:prstGeom>
          <a:solidFill>
            <a:srgbClr val="F2DCDB">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b="1" dirty="0">
                <a:solidFill>
                  <a:srgbClr val="C00000"/>
                </a:solidFill>
                <a:latin typeface="微软雅黑" panose="020B0503020204020204" pitchFamily="34" charset="-122"/>
                <a:ea typeface="微软雅黑" panose="020B0503020204020204" pitchFamily="34" charset="-122"/>
              </a:rPr>
              <a:t>                   凸神经网络结构</a:t>
            </a:r>
          </a:p>
        </p:txBody>
      </p:sp>
      <p:cxnSp>
        <p:nvCxnSpPr>
          <p:cNvPr id="7" name="直接连接符 6">
            <a:extLst>
              <a:ext uri="{FF2B5EF4-FFF2-40B4-BE49-F238E27FC236}">
                <a16:creationId xmlns:a16="http://schemas.microsoft.com/office/drawing/2014/main" id="{37D6847A-43AD-CC77-1A44-89DA73EFC545}"/>
              </a:ext>
            </a:extLst>
          </p:cNvPr>
          <p:cNvCxnSpPr>
            <a:cxnSpLocks/>
          </p:cNvCxnSpPr>
          <p:nvPr/>
        </p:nvCxnSpPr>
        <p:spPr>
          <a:xfrm flipV="1">
            <a:off x="5752637" y="2957441"/>
            <a:ext cx="5538696" cy="4277"/>
          </a:xfrm>
          <a:prstGeom prst="line">
            <a:avLst/>
          </a:prstGeom>
          <a:ln w="38100">
            <a:solidFill>
              <a:srgbClr val="632523"/>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文本框 23">
                <a:extLst>
                  <a:ext uri="{FF2B5EF4-FFF2-40B4-BE49-F238E27FC236}">
                    <a16:creationId xmlns:a16="http://schemas.microsoft.com/office/drawing/2014/main" id="{A2AE3C34-31F0-6C25-38E9-10C9985734B6}"/>
                  </a:ext>
                </a:extLst>
              </p:cNvPr>
              <p:cNvSpPr txBox="1"/>
              <p:nvPr/>
            </p:nvSpPr>
            <p:spPr>
              <a:xfrm>
                <a:off x="5752637" y="2975572"/>
                <a:ext cx="5538696" cy="319446"/>
              </a:xfrm>
              <a:prstGeom prst="rect">
                <a:avLst/>
              </a:prstGeom>
              <a:solidFill>
                <a:srgbClr val="F2DCDB">
                  <a:alpha val="50000"/>
                </a:srgbClr>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000" b="1" i="1" smtClean="0">
                          <a:solidFill>
                            <a:srgbClr val="632523"/>
                          </a:solidFill>
                          <a:latin typeface="Cambria Math" panose="02040503050406030204" pitchFamily="18" charset="0"/>
                        </a:rPr>
                        <m:t>𝑳𝒐𝒔𝒔</m:t>
                      </m:r>
                      <m:r>
                        <a:rPr lang="en-US" altLang="zh-CN" sz="2000" b="1" i="1" smtClean="0">
                          <a:solidFill>
                            <a:srgbClr val="632523"/>
                          </a:solidFill>
                          <a:latin typeface="Cambria Math" panose="02040503050406030204" pitchFamily="18" charset="0"/>
                        </a:rPr>
                        <m:t>=</m:t>
                      </m:r>
                      <m:r>
                        <a:rPr lang="en-US" altLang="zh-CN" sz="2000" b="1" i="1" smtClean="0">
                          <a:solidFill>
                            <a:srgbClr val="632523"/>
                          </a:solidFill>
                          <a:latin typeface="Cambria Math" panose="02040503050406030204" pitchFamily="18" charset="0"/>
                        </a:rPr>
                        <m:t>𝑴𝑺𝑬</m:t>
                      </m:r>
                      <m:r>
                        <a:rPr lang="en-US" altLang="zh-CN" sz="2000" b="1" i="1" smtClean="0">
                          <a:solidFill>
                            <a:srgbClr val="632523"/>
                          </a:solidFill>
                          <a:latin typeface="Cambria Math" panose="02040503050406030204" pitchFamily="18" charset="0"/>
                        </a:rPr>
                        <m:t>+</m:t>
                      </m:r>
                      <m:r>
                        <a:rPr lang="en-US" altLang="zh-CN" sz="2000" b="1" i="1" smtClean="0">
                          <a:solidFill>
                            <a:srgbClr val="632523"/>
                          </a:solidFill>
                          <a:latin typeface="Cambria Math" panose="02040503050406030204" pitchFamily="18" charset="0"/>
                        </a:rPr>
                        <m:t>𝑷𝒆𝒏𝒂𝒍𝒕𝒚</m:t>
                      </m:r>
                      <m:r>
                        <a:rPr lang="en-US" altLang="zh-CN" sz="2000" b="1" i="1" smtClean="0">
                          <a:solidFill>
                            <a:srgbClr val="632523"/>
                          </a:solidFill>
                          <a:latin typeface="Cambria Math" panose="02040503050406030204" pitchFamily="18" charset="0"/>
                          <a:ea typeface="Cambria Math" panose="02040503050406030204" pitchFamily="18" charset="0"/>
                        </a:rPr>
                        <m:t>×</m:t>
                      </m:r>
                      <m:r>
                        <a:rPr lang="en-US" altLang="zh-CN" sz="2000" b="1" i="0" smtClean="0">
                          <a:solidFill>
                            <a:srgbClr val="632523"/>
                          </a:solidFill>
                          <a:latin typeface="Cambria Math" panose="02040503050406030204" pitchFamily="18" charset="0"/>
                          <a:ea typeface="Cambria Math" panose="02040503050406030204" pitchFamily="18" charset="0"/>
                        </a:rPr>
                        <m:t>𝐦𝐚𝐱</m:t>
                      </m:r>
                      <m:r>
                        <a:rPr lang="en-US" altLang="zh-CN" sz="2000" b="1" i="1" smtClean="0">
                          <a:solidFill>
                            <a:srgbClr val="632523"/>
                          </a:solidFill>
                          <a:latin typeface="Cambria Math" panose="02040503050406030204" pitchFamily="18" charset="0"/>
                          <a:ea typeface="Cambria Math" panose="02040503050406030204" pitchFamily="18" charset="0"/>
                        </a:rPr>
                        <m:t>⁡(</m:t>
                      </m:r>
                      <m:sSup>
                        <m:sSupPr>
                          <m:ctrlPr>
                            <a:rPr lang="en-US" altLang="zh-CN" sz="2000" b="1" i="1" smtClean="0">
                              <a:solidFill>
                                <a:srgbClr val="632523"/>
                              </a:solidFill>
                              <a:latin typeface="Cambria Math" panose="02040503050406030204" pitchFamily="18" charset="0"/>
                              <a:ea typeface="Cambria Math" panose="02040503050406030204" pitchFamily="18" charset="0"/>
                            </a:rPr>
                          </m:ctrlPr>
                        </m:sSupPr>
                        <m:e>
                          <m:r>
                            <a:rPr lang="en-US" altLang="zh-CN" sz="2000" b="1" i="1">
                              <a:solidFill>
                                <a:srgbClr val="632523"/>
                              </a:solidFill>
                              <a:latin typeface="Cambria Math" panose="02040503050406030204" pitchFamily="18" charset="0"/>
                              <a:ea typeface="Cambria Math" panose="02040503050406030204" pitchFamily="18" charset="0"/>
                            </a:rPr>
                            <m:t>𝒚</m:t>
                          </m:r>
                        </m:e>
                        <m:sup>
                          <m:r>
                            <a:rPr lang="en-US" altLang="zh-CN" sz="2000" b="1" i="1" smtClean="0">
                              <a:solidFill>
                                <a:srgbClr val="632523"/>
                              </a:solidFill>
                              <a:latin typeface="Cambria Math" panose="02040503050406030204" pitchFamily="18" charset="0"/>
                              <a:ea typeface="Cambria Math" panose="02040503050406030204" pitchFamily="18" charset="0"/>
                            </a:rPr>
                            <m:t>𝒑𝒓𝒆𝒅</m:t>
                          </m:r>
                        </m:sup>
                      </m:sSup>
                      <m:r>
                        <a:rPr lang="en-US" altLang="zh-CN" sz="2000" b="1" i="1" smtClean="0">
                          <a:solidFill>
                            <a:srgbClr val="632523"/>
                          </a:solidFill>
                          <a:latin typeface="Cambria Math" panose="02040503050406030204" pitchFamily="18" charset="0"/>
                          <a:ea typeface="Cambria Math" panose="02040503050406030204" pitchFamily="18" charset="0"/>
                        </a:rPr>
                        <m:t>−</m:t>
                      </m:r>
                      <m:sSup>
                        <m:sSupPr>
                          <m:ctrlPr>
                            <a:rPr lang="en-US" altLang="zh-CN" sz="2000" b="1" i="1">
                              <a:solidFill>
                                <a:srgbClr val="632523"/>
                              </a:solidFill>
                              <a:latin typeface="Cambria Math" panose="02040503050406030204" pitchFamily="18" charset="0"/>
                              <a:ea typeface="Cambria Math" panose="02040503050406030204" pitchFamily="18" charset="0"/>
                            </a:rPr>
                          </m:ctrlPr>
                        </m:sSupPr>
                        <m:e>
                          <m:r>
                            <a:rPr lang="en-US" altLang="zh-CN" sz="2000" b="1" i="1">
                              <a:solidFill>
                                <a:srgbClr val="632523"/>
                              </a:solidFill>
                              <a:latin typeface="Cambria Math" panose="02040503050406030204" pitchFamily="18" charset="0"/>
                              <a:ea typeface="Cambria Math" panose="02040503050406030204" pitchFamily="18" charset="0"/>
                            </a:rPr>
                            <m:t>𝒚</m:t>
                          </m:r>
                        </m:e>
                        <m:sup>
                          <m:r>
                            <a:rPr lang="en-US" altLang="zh-CN" sz="2000" b="1" i="1" smtClean="0">
                              <a:solidFill>
                                <a:srgbClr val="632523"/>
                              </a:solidFill>
                              <a:latin typeface="Cambria Math" panose="02040503050406030204" pitchFamily="18" charset="0"/>
                              <a:ea typeface="Cambria Math" panose="02040503050406030204" pitchFamily="18" charset="0"/>
                            </a:rPr>
                            <m:t>𝒕𝒓𝒖𝒆</m:t>
                          </m:r>
                        </m:sup>
                      </m:sSup>
                      <m:r>
                        <a:rPr lang="en-US" altLang="zh-CN" sz="2000" b="1" i="1" smtClean="0">
                          <a:solidFill>
                            <a:srgbClr val="632523"/>
                          </a:solidFill>
                          <a:latin typeface="Cambria Math" panose="02040503050406030204" pitchFamily="18" charset="0"/>
                          <a:ea typeface="Cambria Math" panose="02040503050406030204" pitchFamily="18" charset="0"/>
                        </a:rPr>
                        <m:t>,</m:t>
                      </m:r>
                      <m:r>
                        <a:rPr lang="en-US" altLang="zh-CN" sz="2000" b="1" i="1" smtClean="0">
                          <a:solidFill>
                            <a:srgbClr val="632523"/>
                          </a:solidFill>
                          <a:latin typeface="Cambria Math" panose="02040503050406030204" pitchFamily="18" charset="0"/>
                          <a:ea typeface="Cambria Math" panose="02040503050406030204" pitchFamily="18" charset="0"/>
                        </a:rPr>
                        <m:t>𝟎</m:t>
                      </m:r>
                      <m:r>
                        <a:rPr lang="en-US" altLang="zh-CN" sz="2000" b="1" i="1" smtClean="0">
                          <a:solidFill>
                            <a:srgbClr val="632523"/>
                          </a:solidFill>
                          <a:latin typeface="Cambria Math" panose="02040503050406030204" pitchFamily="18" charset="0"/>
                          <a:ea typeface="Cambria Math" panose="02040503050406030204" pitchFamily="18" charset="0"/>
                        </a:rPr>
                        <m:t>)</m:t>
                      </m:r>
                    </m:oMath>
                  </m:oMathPara>
                </a14:m>
                <a:endParaRPr lang="zh-CN" altLang="en-US" sz="2000" b="1" dirty="0">
                  <a:solidFill>
                    <a:srgbClr val="632523"/>
                  </a:solidFill>
                </a:endParaRPr>
              </a:p>
            </p:txBody>
          </p:sp>
        </mc:Choice>
        <mc:Fallback xmlns="">
          <p:sp>
            <p:nvSpPr>
              <p:cNvPr id="24" name="文本框 23">
                <a:extLst>
                  <a:ext uri="{FF2B5EF4-FFF2-40B4-BE49-F238E27FC236}">
                    <a16:creationId xmlns:a16="http://schemas.microsoft.com/office/drawing/2014/main" id="{A2AE3C34-31F0-6C25-38E9-10C9985734B6}"/>
                  </a:ext>
                </a:extLst>
              </p:cNvPr>
              <p:cNvSpPr txBox="1">
                <a:spLocks noRot="1" noChangeAspect="1" noMove="1" noResize="1" noEditPoints="1" noAdjustHandles="1" noChangeArrowheads="1" noChangeShapeType="1" noTextEdit="1"/>
              </p:cNvSpPr>
              <p:nvPr/>
            </p:nvSpPr>
            <p:spPr>
              <a:xfrm>
                <a:off x="5752637" y="2975572"/>
                <a:ext cx="5538696" cy="319446"/>
              </a:xfrm>
              <a:prstGeom prst="rect">
                <a:avLst/>
              </a:prstGeom>
              <a:blipFill>
                <a:blip r:embed="rId4"/>
                <a:stretch>
                  <a:fillRect l="-661" t="-5660" r="-1211" b="-32075"/>
                </a:stretch>
              </a:blipFill>
            </p:spPr>
            <p:txBody>
              <a:bodyPr/>
              <a:lstStyle/>
              <a:p>
                <a:r>
                  <a:rPr lang="zh-CN" altLang="en-US">
                    <a:noFill/>
                  </a:rPr>
                  <a:t> </a:t>
                </a:r>
              </a:p>
            </p:txBody>
          </p:sp>
        </mc:Fallback>
      </mc:AlternateContent>
      <p:sp>
        <p:nvSpPr>
          <p:cNvPr id="29" name="圆角矩形 58">
            <a:extLst>
              <a:ext uri="{FF2B5EF4-FFF2-40B4-BE49-F238E27FC236}">
                <a16:creationId xmlns:a16="http://schemas.microsoft.com/office/drawing/2014/main" id="{6EDB5B78-E507-DEC1-0248-643519CBEC31}"/>
              </a:ext>
            </a:extLst>
          </p:cNvPr>
          <p:cNvSpPr/>
          <p:nvPr/>
        </p:nvSpPr>
        <p:spPr>
          <a:xfrm>
            <a:off x="5712019" y="3562730"/>
            <a:ext cx="5260781" cy="2689845"/>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zh-CN" altLang="en-US" b="1" dirty="0">
                <a:solidFill>
                  <a:srgbClr val="C00000"/>
                </a:solidFill>
                <a:latin typeface="微软雅黑" panose="020B0503020204020204" pitchFamily="34" charset="-122"/>
                <a:ea typeface="微软雅黑" panose="020B0503020204020204" pitchFamily="34" charset="-122"/>
              </a:rPr>
              <a:t>训练策略：</a:t>
            </a:r>
            <a:endParaRPr lang="en-US" altLang="zh-CN" b="1" dirty="0">
              <a:solidFill>
                <a:srgbClr val="C00000"/>
              </a:solidFill>
              <a:latin typeface="微软雅黑" panose="020B0503020204020204" pitchFamily="34" charset="-122"/>
              <a:ea typeface="微软雅黑" panose="020B0503020204020204" pitchFamily="34" charset="-122"/>
            </a:endParaRPr>
          </a:p>
          <a:p>
            <a:pPr marL="342900" indent="-342900">
              <a:lnSpc>
                <a:spcPct val="150000"/>
              </a:lnSpc>
              <a:buFont typeface="+mj-lt"/>
              <a:buAutoNum type="arabicPeriod"/>
            </a:pPr>
            <a:r>
              <a:rPr lang="zh-CN" altLang="en-US" b="1" dirty="0">
                <a:solidFill>
                  <a:srgbClr val="C00000"/>
                </a:solidFill>
                <a:latin typeface="微软雅黑" panose="020B0503020204020204" pitchFamily="34" charset="-122"/>
                <a:ea typeface="微软雅黑" panose="020B0503020204020204" pitchFamily="34" charset="-122"/>
              </a:rPr>
              <a:t>从</a:t>
            </a:r>
            <a:r>
              <a:rPr lang="en-US" altLang="zh-CN" b="1" dirty="0">
                <a:solidFill>
                  <a:srgbClr val="C00000"/>
                </a:solidFill>
                <a:latin typeface="微软雅黑" panose="020B0503020204020204" pitchFamily="34" charset="-122"/>
                <a:ea typeface="微软雅黑" panose="020B0503020204020204" pitchFamily="34" charset="-122"/>
              </a:rPr>
              <a:t>Parent Node</a:t>
            </a:r>
            <a:r>
              <a:rPr lang="zh-CN" altLang="en-US" b="1" dirty="0">
                <a:solidFill>
                  <a:srgbClr val="C00000"/>
                </a:solidFill>
                <a:latin typeface="微软雅黑" panose="020B0503020204020204" pitchFamily="34" charset="-122"/>
                <a:ea typeface="微软雅黑" panose="020B0503020204020204" pitchFamily="34" charset="-122"/>
              </a:rPr>
              <a:t>迁移学习（加载参数，部分参数可学）；</a:t>
            </a:r>
            <a:endParaRPr lang="en-US" altLang="zh-CN" b="1" dirty="0">
              <a:solidFill>
                <a:srgbClr val="C00000"/>
              </a:solidFill>
              <a:latin typeface="微软雅黑" panose="020B0503020204020204" pitchFamily="34" charset="-122"/>
              <a:ea typeface="微软雅黑" panose="020B0503020204020204" pitchFamily="34" charset="-122"/>
            </a:endParaRPr>
          </a:p>
          <a:p>
            <a:pPr marL="342900" indent="-342900">
              <a:lnSpc>
                <a:spcPct val="150000"/>
              </a:lnSpc>
              <a:buFont typeface="+mj-lt"/>
              <a:buAutoNum type="arabicPeriod"/>
            </a:pPr>
            <a:r>
              <a:rPr lang="zh-CN" altLang="en-US" b="1" dirty="0">
                <a:solidFill>
                  <a:srgbClr val="C00000"/>
                </a:solidFill>
                <a:latin typeface="微软雅黑" panose="020B0503020204020204" pitchFamily="34" charset="-122"/>
                <a:ea typeface="微软雅黑" panose="020B0503020204020204" pitchFamily="34" charset="-122"/>
              </a:rPr>
              <a:t>冻结除最后一层偏置外的所有参数并训练；</a:t>
            </a:r>
            <a:endParaRPr lang="en-US" altLang="zh-CN" b="1" dirty="0">
              <a:solidFill>
                <a:srgbClr val="C00000"/>
              </a:solidFill>
              <a:latin typeface="微软雅黑" panose="020B0503020204020204" pitchFamily="34" charset="-122"/>
              <a:ea typeface="微软雅黑" panose="020B0503020204020204" pitchFamily="34" charset="-122"/>
            </a:endParaRPr>
          </a:p>
          <a:p>
            <a:pPr marL="342900" indent="-342900">
              <a:lnSpc>
                <a:spcPct val="150000"/>
              </a:lnSpc>
              <a:buFont typeface="+mj-lt"/>
              <a:buAutoNum type="arabicPeriod"/>
            </a:pPr>
            <a:r>
              <a:rPr lang="zh-CN" altLang="en-US" b="1" dirty="0">
                <a:solidFill>
                  <a:srgbClr val="C00000"/>
                </a:solidFill>
                <a:latin typeface="微软雅黑" panose="020B0503020204020204" pitchFamily="34" charset="-122"/>
                <a:ea typeface="微软雅黑" panose="020B0503020204020204" pitchFamily="34" charset="-122"/>
              </a:rPr>
              <a:t>冻结最后一层偏置，恢复迁移学习参数并训练；</a:t>
            </a:r>
            <a:endParaRPr lang="en-US" altLang="zh-CN" b="1" dirty="0">
              <a:solidFill>
                <a:srgbClr val="C00000"/>
              </a:solidFill>
              <a:latin typeface="微软雅黑" panose="020B0503020204020204" pitchFamily="34" charset="-122"/>
              <a:ea typeface="微软雅黑" panose="020B0503020204020204" pitchFamily="34" charset="-122"/>
            </a:endParaRPr>
          </a:p>
          <a:p>
            <a:pPr marL="342900" indent="-342900">
              <a:lnSpc>
                <a:spcPct val="150000"/>
              </a:lnSpc>
              <a:buFont typeface="+mj-lt"/>
              <a:buAutoNum type="arabicPeriod"/>
            </a:pPr>
            <a:r>
              <a:rPr lang="zh-CN" altLang="en-US" b="1" dirty="0">
                <a:solidFill>
                  <a:srgbClr val="C00000"/>
                </a:solidFill>
                <a:latin typeface="微软雅黑" panose="020B0503020204020204" pitchFamily="34" charset="-122"/>
                <a:ea typeface="微软雅黑" panose="020B0503020204020204" pitchFamily="34" charset="-122"/>
              </a:rPr>
              <a:t>凸低估检查，并强制调整偏置。</a:t>
            </a:r>
            <a:endParaRPr lang="en-US" altLang="zh-CN" b="1" dirty="0">
              <a:solidFill>
                <a:srgbClr val="C00000"/>
              </a:solidFill>
              <a:latin typeface="微软雅黑" panose="020B0503020204020204" pitchFamily="34" charset="-122"/>
              <a:ea typeface="微软雅黑" panose="020B0503020204020204" pitchFamily="34" charset="-122"/>
            </a:endParaRPr>
          </a:p>
        </p:txBody>
      </p:sp>
      <p:sp>
        <p:nvSpPr>
          <p:cNvPr id="31" name="右大括号 30">
            <a:extLst>
              <a:ext uri="{FF2B5EF4-FFF2-40B4-BE49-F238E27FC236}">
                <a16:creationId xmlns:a16="http://schemas.microsoft.com/office/drawing/2014/main" id="{893DD4B4-2C39-CD51-A5CF-888AA36FE5EE}"/>
              </a:ext>
            </a:extLst>
          </p:cNvPr>
          <p:cNvSpPr/>
          <p:nvPr/>
        </p:nvSpPr>
        <p:spPr>
          <a:xfrm>
            <a:off x="10833466" y="4191824"/>
            <a:ext cx="159327" cy="588818"/>
          </a:xfrm>
          <a:prstGeom prst="rightBrace">
            <a:avLst/>
          </a:prstGeom>
          <a:ln w="19050">
            <a:solidFill>
              <a:srgbClr val="63252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2" name="矩形 31">
            <a:extLst>
              <a:ext uri="{FF2B5EF4-FFF2-40B4-BE49-F238E27FC236}">
                <a16:creationId xmlns:a16="http://schemas.microsoft.com/office/drawing/2014/main" id="{79E54E4E-9FF3-56FF-2DDF-3D4A3C0CE619}"/>
              </a:ext>
            </a:extLst>
          </p:cNvPr>
          <p:cNvSpPr/>
          <p:nvPr/>
        </p:nvSpPr>
        <p:spPr>
          <a:xfrm>
            <a:off x="11095913" y="4327682"/>
            <a:ext cx="720504" cy="317102"/>
          </a:xfrm>
          <a:prstGeom prst="rect">
            <a:avLst/>
          </a:prstGeom>
          <a:solidFill>
            <a:schemeClr val="bg1"/>
          </a:solidFill>
          <a:ln w="19050">
            <a:solidFill>
              <a:srgbClr val="C00000"/>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rgbClr val="C00000"/>
                </a:solidFill>
                <a:latin typeface="微软雅黑" panose="020B0503020204020204" pitchFamily="34" charset="-122"/>
                <a:ea typeface="微软雅黑" panose="020B0503020204020204" pitchFamily="34" charset="-122"/>
              </a:rPr>
              <a:t>无罚</a:t>
            </a:r>
          </a:p>
        </p:txBody>
      </p:sp>
      <p:sp>
        <p:nvSpPr>
          <p:cNvPr id="33" name="右大括号 32">
            <a:extLst>
              <a:ext uri="{FF2B5EF4-FFF2-40B4-BE49-F238E27FC236}">
                <a16:creationId xmlns:a16="http://schemas.microsoft.com/office/drawing/2014/main" id="{14E4B53B-5E04-7436-B66E-B7451019E148}"/>
              </a:ext>
            </a:extLst>
          </p:cNvPr>
          <p:cNvSpPr/>
          <p:nvPr/>
        </p:nvSpPr>
        <p:spPr>
          <a:xfrm>
            <a:off x="10839604" y="5007362"/>
            <a:ext cx="153189" cy="749202"/>
          </a:xfrm>
          <a:prstGeom prst="rightBrace">
            <a:avLst/>
          </a:prstGeom>
          <a:ln w="19050">
            <a:solidFill>
              <a:srgbClr val="63252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4" name="矩形 33">
            <a:extLst>
              <a:ext uri="{FF2B5EF4-FFF2-40B4-BE49-F238E27FC236}">
                <a16:creationId xmlns:a16="http://schemas.microsoft.com/office/drawing/2014/main" id="{FFBD365F-5102-3E62-1214-00E4B4933CE9}"/>
              </a:ext>
            </a:extLst>
          </p:cNvPr>
          <p:cNvSpPr/>
          <p:nvPr/>
        </p:nvSpPr>
        <p:spPr>
          <a:xfrm>
            <a:off x="11095913" y="5223412"/>
            <a:ext cx="720504" cy="317102"/>
          </a:xfrm>
          <a:prstGeom prst="rect">
            <a:avLst/>
          </a:prstGeom>
          <a:solidFill>
            <a:schemeClr val="bg1"/>
          </a:solidFill>
          <a:ln w="19050">
            <a:solidFill>
              <a:srgbClr val="C00000"/>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rgbClr val="C00000"/>
                </a:solidFill>
                <a:latin typeface="微软雅黑" panose="020B0503020204020204" pitchFamily="34" charset="-122"/>
                <a:ea typeface="微软雅黑" panose="020B0503020204020204" pitchFamily="34" charset="-122"/>
              </a:rPr>
              <a:t>有罚</a:t>
            </a:r>
          </a:p>
        </p:txBody>
      </p:sp>
      <mc:AlternateContent xmlns:mc="http://schemas.openxmlformats.org/markup-compatibility/2006" xmlns:a14="http://schemas.microsoft.com/office/drawing/2010/main">
        <mc:Choice Requires="a14">
          <p:sp>
            <p:nvSpPr>
              <p:cNvPr id="35" name="矩形 34">
                <a:extLst>
                  <a:ext uri="{FF2B5EF4-FFF2-40B4-BE49-F238E27FC236}">
                    <a16:creationId xmlns:a16="http://schemas.microsoft.com/office/drawing/2014/main" id="{D7765461-C1AD-3967-C13A-AFDCE05DEFC6}"/>
                  </a:ext>
                </a:extLst>
              </p:cNvPr>
              <p:cNvSpPr/>
              <p:nvPr/>
            </p:nvSpPr>
            <p:spPr>
              <a:xfrm>
                <a:off x="9547995" y="5942324"/>
                <a:ext cx="1434802" cy="317102"/>
              </a:xfrm>
              <a:prstGeom prst="rect">
                <a:avLst/>
              </a:prstGeom>
              <a:solidFill>
                <a:schemeClr val="bg1"/>
              </a:solidFill>
              <a:ln w="19050">
                <a:solidFill>
                  <a:srgbClr val="C00000"/>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b="1" i="0" smtClean="0">
                          <a:solidFill>
                            <a:srgbClr val="C00000"/>
                          </a:solidFill>
                          <a:latin typeface="Cambria Math" panose="02040503050406030204" pitchFamily="18" charset="0"/>
                          <a:ea typeface="微软雅黑" panose="020B0503020204020204" pitchFamily="34" charset="-122"/>
                        </a:rPr>
                        <m:t>𝐛</m:t>
                      </m:r>
                      <m:r>
                        <a:rPr lang="en-US" altLang="zh-CN" b="1" i="1" smtClean="0">
                          <a:solidFill>
                            <a:srgbClr val="C00000"/>
                          </a:solidFill>
                          <a:latin typeface="Cambria Math" panose="02040503050406030204" pitchFamily="18" charset="0"/>
                          <a:ea typeface="微软雅黑" panose="020B0503020204020204" pitchFamily="34" charset="-122"/>
                        </a:rPr>
                        <m:t>−</m:t>
                      </m:r>
                      <m:sSup>
                        <m:sSupPr>
                          <m:ctrlPr>
                            <a:rPr lang="en-US" altLang="zh-CN" b="1" i="1" smtClean="0">
                              <a:solidFill>
                                <a:srgbClr val="C00000"/>
                              </a:solidFill>
                              <a:latin typeface="Cambria Math" panose="02040503050406030204" pitchFamily="18" charset="0"/>
                              <a:ea typeface="Cambria Math" panose="02040503050406030204" pitchFamily="18" charset="0"/>
                            </a:rPr>
                          </m:ctrlPr>
                        </m:sSupPr>
                        <m:e>
                          <m:r>
                            <a:rPr lang="en-US" altLang="zh-CN" b="1" i="1">
                              <a:solidFill>
                                <a:srgbClr val="C00000"/>
                              </a:solidFill>
                              <a:latin typeface="Cambria Math" panose="02040503050406030204" pitchFamily="18" charset="0"/>
                              <a:ea typeface="Cambria Math" panose="02040503050406030204" pitchFamily="18" charset="0"/>
                            </a:rPr>
                            <m:t>∆</m:t>
                          </m:r>
                        </m:e>
                        <m:sup>
                          <m:r>
                            <a:rPr lang="en-US" altLang="zh-CN" b="1" i="1" smtClean="0">
                              <a:solidFill>
                                <a:srgbClr val="C00000"/>
                              </a:solidFill>
                              <a:latin typeface="Cambria Math" panose="02040503050406030204" pitchFamily="18" charset="0"/>
                              <a:ea typeface="Cambria Math" panose="02040503050406030204" pitchFamily="18" charset="0"/>
                            </a:rPr>
                            <m:t>𝒎𝒂𝒙</m:t>
                          </m:r>
                        </m:sup>
                      </m:sSup>
                    </m:oMath>
                  </m:oMathPara>
                </a14:m>
                <a:endParaRPr lang="zh-CN" altLang="en-US" b="1" dirty="0">
                  <a:solidFill>
                    <a:srgbClr val="C00000"/>
                  </a:solidFill>
                  <a:latin typeface="微软雅黑" panose="020B0503020204020204" pitchFamily="34" charset="-122"/>
                  <a:ea typeface="微软雅黑" panose="020B0503020204020204" pitchFamily="34" charset="-122"/>
                </a:endParaRPr>
              </a:p>
            </p:txBody>
          </p:sp>
        </mc:Choice>
        <mc:Fallback xmlns="">
          <p:sp>
            <p:nvSpPr>
              <p:cNvPr id="35" name="矩形 34">
                <a:extLst>
                  <a:ext uri="{FF2B5EF4-FFF2-40B4-BE49-F238E27FC236}">
                    <a16:creationId xmlns:a16="http://schemas.microsoft.com/office/drawing/2014/main" id="{D7765461-C1AD-3967-C13A-AFDCE05DEFC6}"/>
                  </a:ext>
                </a:extLst>
              </p:cNvPr>
              <p:cNvSpPr>
                <a:spLocks noRot="1" noChangeAspect="1" noMove="1" noResize="1" noEditPoints="1" noAdjustHandles="1" noChangeArrowheads="1" noChangeShapeType="1" noTextEdit="1"/>
              </p:cNvSpPr>
              <p:nvPr/>
            </p:nvSpPr>
            <p:spPr>
              <a:xfrm>
                <a:off x="9547995" y="5942324"/>
                <a:ext cx="1434802" cy="317102"/>
              </a:xfrm>
              <a:prstGeom prst="rect">
                <a:avLst/>
              </a:prstGeom>
              <a:blipFill>
                <a:blip r:embed="rId5"/>
                <a:stretch>
                  <a:fillRect/>
                </a:stretch>
              </a:blipFill>
              <a:ln w="19050">
                <a:solidFill>
                  <a:srgbClr val="C00000"/>
                </a:solidFill>
              </a:ln>
              <a:effectLst>
                <a:outerShdw blurRad="50800" dist="38100" dir="2700000" algn="tl" rotWithShape="0">
                  <a:prstClr val="black">
                    <a:alpha val="40000"/>
                  </a:prstClr>
                </a:outerShdw>
              </a:effectLst>
            </p:spPr>
            <p:txBody>
              <a:bodyPr/>
              <a:lstStyle/>
              <a:p>
                <a:r>
                  <a:rPr lang="zh-CN" altLang="en-US">
                    <a:noFill/>
                  </a:rPr>
                  <a:t> </a:t>
                </a:r>
              </a:p>
            </p:txBody>
          </p:sp>
        </mc:Fallback>
      </mc:AlternateContent>
    </p:spTree>
    <p:extLst>
      <p:ext uri="{BB962C8B-B14F-4D97-AF65-F5344CB8AC3E}">
        <p14:creationId xmlns:p14="http://schemas.microsoft.com/office/powerpoint/2010/main" val="13499319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5FA4AE-F490-EE26-CBC7-60401541F289}"/>
            </a:ext>
          </a:extLst>
        </p:cNvPr>
        <p:cNvGrpSpPr/>
        <p:nvPr/>
      </p:nvGrpSpPr>
      <p:grpSpPr>
        <a:xfrm>
          <a:off x="0" y="0"/>
          <a:ext cx="0" cy="0"/>
          <a:chOff x="0" y="0"/>
          <a:chExt cx="0" cy="0"/>
        </a:xfrm>
      </p:grpSpPr>
      <p:sp>
        <p:nvSpPr>
          <p:cNvPr id="46" name="矩形 45">
            <a:extLst>
              <a:ext uri="{FF2B5EF4-FFF2-40B4-BE49-F238E27FC236}">
                <a16:creationId xmlns:a16="http://schemas.microsoft.com/office/drawing/2014/main" id="{A13633A5-E778-CEF6-DB0E-7147DD5081FD}"/>
              </a:ext>
            </a:extLst>
          </p:cNvPr>
          <p:cNvSpPr/>
          <p:nvPr/>
        </p:nvSpPr>
        <p:spPr>
          <a:xfrm>
            <a:off x="335594" y="1861228"/>
            <a:ext cx="11520809" cy="4799922"/>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814253E7-0299-1CCC-A9CC-7CAE85CE7C05}"/>
              </a:ext>
            </a:extLst>
          </p:cNvPr>
          <p:cNvSpPr/>
          <p:nvPr/>
        </p:nvSpPr>
        <p:spPr>
          <a:xfrm>
            <a:off x="0" y="-2834"/>
            <a:ext cx="12192000" cy="792000"/>
          </a:xfrm>
          <a:prstGeom prst="rect">
            <a:avLst/>
          </a:prstGeom>
          <a:solidFill>
            <a:srgbClr val="194A9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latin typeface="微软雅黑" panose="020B0503020204020204" pitchFamily="34" charset="-122"/>
                <a:ea typeface="微软雅黑" panose="020B0503020204020204" pitchFamily="34" charset="-122"/>
              </a:rPr>
              <a:t>3.3</a:t>
            </a:r>
            <a:r>
              <a:rPr lang="zh-CN" altLang="en-US" sz="3200" b="1" dirty="0">
                <a:latin typeface="微软雅黑" panose="020B0503020204020204" pitchFamily="34" charset="-122"/>
                <a:ea typeface="微软雅黑" panose="020B0503020204020204" pitchFamily="34" charset="-122"/>
              </a:rPr>
              <a:t> </a:t>
            </a:r>
            <a:r>
              <a:rPr lang="en-US" altLang="zh-CN" sz="3200" b="1" dirty="0">
                <a:latin typeface="微软雅黑" panose="020B0503020204020204" pitchFamily="34" charset="-122"/>
                <a:ea typeface="微软雅黑" panose="020B0503020204020204" pitchFamily="34" charset="-122"/>
              </a:rPr>
              <a:t>Train Neural Network</a:t>
            </a:r>
            <a:endParaRPr lang="zh-CN" altLang="en-US" sz="2880" b="1" dirty="0">
              <a:latin typeface="微软雅黑" panose="020B0503020204020204" pitchFamily="34" charset="-122"/>
              <a:ea typeface="微软雅黑" panose="020B0503020204020204" pitchFamily="34" charset="-122"/>
            </a:endParaRPr>
          </a:p>
        </p:txBody>
      </p:sp>
      <p:sp>
        <p:nvSpPr>
          <p:cNvPr id="47" name="矩形 46">
            <a:extLst>
              <a:ext uri="{FF2B5EF4-FFF2-40B4-BE49-F238E27FC236}">
                <a16:creationId xmlns:a16="http://schemas.microsoft.com/office/drawing/2014/main" id="{6E91E64C-8D7B-D3CF-5273-B8F3EC5D4486}"/>
              </a:ext>
            </a:extLst>
          </p:cNvPr>
          <p:cNvSpPr/>
          <p:nvPr/>
        </p:nvSpPr>
        <p:spPr>
          <a:xfrm>
            <a:off x="335596" y="1861228"/>
            <a:ext cx="11520809" cy="877136"/>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a:extLst>
              <a:ext uri="{FF2B5EF4-FFF2-40B4-BE49-F238E27FC236}">
                <a16:creationId xmlns:a16="http://schemas.microsoft.com/office/drawing/2014/main" id="{CE184EDB-2A66-3155-B1BF-C3BCA600636F}"/>
              </a:ext>
            </a:extLst>
          </p:cNvPr>
          <p:cNvSpPr/>
          <p:nvPr/>
        </p:nvSpPr>
        <p:spPr>
          <a:xfrm>
            <a:off x="2474947" y="1993884"/>
            <a:ext cx="1620000" cy="396000"/>
          </a:xfrm>
          <a:prstGeom prst="rect">
            <a:avLst/>
          </a:prstGeom>
          <a:solidFill>
            <a:srgbClr val="DAE3F3">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rgbClr val="203864"/>
                </a:solidFill>
                <a:latin typeface="微软雅黑" panose="020B0503020204020204" pitchFamily="34" charset="-122"/>
                <a:ea typeface="微软雅黑" panose="020B0503020204020204" pitchFamily="34" charset="-122"/>
              </a:rPr>
              <a:t>分支</a:t>
            </a:r>
          </a:p>
        </p:txBody>
      </p:sp>
      <p:sp>
        <p:nvSpPr>
          <p:cNvPr id="49" name="矩形 48">
            <a:extLst>
              <a:ext uri="{FF2B5EF4-FFF2-40B4-BE49-F238E27FC236}">
                <a16:creationId xmlns:a16="http://schemas.microsoft.com/office/drawing/2014/main" id="{17056237-2493-3F43-8456-CD89178B6B0D}"/>
              </a:ext>
            </a:extLst>
          </p:cNvPr>
          <p:cNvSpPr/>
          <p:nvPr/>
        </p:nvSpPr>
        <p:spPr>
          <a:xfrm>
            <a:off x="4902019" y="1993884"/>
            <a:ext cx="1620000" cy="396000"/>
          </a:xfrm>
          <a:prstGeom prst="rect">
            <a:avLst/>
          </a:prstGeom>
          <a:solidFill>
            <a:srgbClr val="F2DCDB">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rgbClr val="C00000"/>
                </a:solidFill>
                <a:latin typeface="微软雅黑" panose="020B0503020204020204" pitchFamily="34" charset="-122"/>
                <a:ea typeface="微软雅黑" panose="020B0503020204020204" pitchFamily="34" charset="-122"/>
              </a:rPr>
              <a:t>构建凸下界</a:t>
            </a:r>
          </a:p>
        </p:txBody>
      </p:sp>
      <p:sp>
        <p:nvSpPr>
          <p:cNvPr id="50" name="矩形 49">
            <a:extLst>
              <a:ext uri="{FF2B5EF4-FFF2-40B4-BE49-F238E27FC236}">
                <a16:creationId xmlns:a16="http://schemas.microsoft.com/office/drawing/2014/main" id="{80EAEC33-5DAD-8129-A403-63EBD5155E69}"/>
              </a:ext>
            </a:extLst>
          </p:cNvPr>
          <p:cNvSpPr/>
          <p:nvPr/>
        </p:nvSpPr>
        <p:spPr>
          <a:xfrm>
            <a:off x="7329091" y="1993884"/>
            <a:ext cx="1620000" cy="396000"/>
          </a:xfrm>
          <a:prstGeom prst="rect">
            <a:avLst/>
          </a:prstGeom>
          <a:solidFill>
            <a:schemeClr val="accent1">
              <a:lumMod val="20000"/>
              <a:lumOff val="8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accent1">
                    <a:lumMod val="50000"/>
                  </a:schemeClr>
                </a:solidFill>
                <a:latin typeface="微软雅黑" panose="020B0503020204020204" pitchFamily="34" charset="-122"/>
                <a:ea typeface="微软雅黑" panose="020B0503020204020204" pitchFamily="34" charset="-122"/>
              </a:rPr>
              <a:t>优化上下界</a:t>
            </a:r>
          </a:p>
        </p:txBody>
      </p:sp>
      <p:sp>
        <p:nvSpPr>
          <p:cNvPr id="51" name="矩形 50">
            <a:extLst>
              <a:ext uri="{FF2B5EF4-FFF2-40B4-BE49-F238E27FC236}">
                <a16:creationId xmlns:a16="http://schemas.microsoft.com/office/drawing/2014/main" id="{69E9B870-8017-0D17-2D4C-B34DF52B056C}"/>
              </a:ext>
            </a:extLst>
          </p:cNvPr>
          <p:cNvSpPr/>
          <p:nvPr/>
        </p:nvSpPr>
        <p:spPr>
          <a:xfrm>
            <a:off x="9756165" y="1993884"/>
            <a:ext cx="1620000" cy="396000"/>
          </a:xfrm>
          <a:prstGeom prst="rect">
            <a:avLst/>
          </a:prstGeom>
          <a:solidFill>
            <a:schemeClr val="accent5">
              <a:lumMod val="20000"/>
              <a:lumOff val="8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accent1">
                    <a:lumMod val="50000"/>
                  </a:schemeClr>
                </a:solidFill>
                <a:latin typeface="微软雅黑" panose="020B0503020204020204" pitchFamily="34" charset="-122"/>
                <a:ea typeface="微软雅黑" panose="020B0503020204020204" pitchFamily="34" charset="-122"/>
              </a:rPr>
              <a:t>剪枝</a:t>
            </a:r>
          </a:p>
        </p:txBody>
      </p:sp>
      <p:sp>
        <p:nvSpPr>
          <p:cNvPr id="52" name="等腰三角形 51">
            <a:extLst>
              <a:ext uri="{FF2B5EF4-FFF2-40B4-BE49-F238E27FC236}">
                <a16:creationId xmlns:a16="http://schemas.microsoft.com/office/drawing/2014/main" id="{4DA08B53-C26E-A3CE-549E-2536BCF87AED}"/>
              </a:ext>
            </a:extLst>
          </p:cNvPr>
          <p:cNvSpPr/>
          <p:nvPr/>
        </p:nvSpPr>
        <p:spPr>
          <a:xfrm rot="5400000">
            <a:off x="4318984" y="2122799"/>
            <a:ext cx="358998" cy="138170"/>
          </a:xfrm>
          <a:prstGeom prst="triangle">
            <a:avLst>
              <a:gd name="adj" fmla="val 50015"/>
            </a:avLst>
          </a:prstGeom>
          <a:gradFill>
            <a:gsLst>
              <a:gs pos="0">
                <a:schemeClr val="accent5">
                  <a:lumMod val="20000"/>
                  <a:lumOff val="80000"/>
                </a:schemeClr>
              </a:gs>
              <a:gs pos="26000">
                <a:schemeClr val="accent1">
                  <a:lumMod val="20000"/>
                  <a:lumOff val="80000"/>
                </a:schemeClr>
              </a:gs>
              <a:gs pos="100000">
                <a:srgbClr val="F2F2F2"/>
              </a:gs>
            </a:gsLst>
            <a:lin ang="5400000" scaled="0"/>
          </a:gra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just"/>
            <a:endParaRPr lang="zh-CN" altLang="en-US" sz="2400" b="1" dirty="0">
              <a:solidFill>
                <a:schemeClr val="tx1"/>
              </a:solidFill>
            </a:endParaRPr>
          </a:p>
        </p:txBody>
      </p:sp>
      <p:cxnSp>
        <p:nvCxnSpPr>
          <p:cNvPr id="53" name="连接符: 肘形 52">
            <a:extLst>
              <a:ext uri="{FF2B5EF4-FFF2-40B4-BE49-F238E27FC236}">
                <a16:creationId xmlns:a16="http://schemas.microsoft.com/office/drawing/2014/main" id="{51877218-3EE5-B935-D2A5-8D4A9E74781A}"/>
              </a:ext>
            </a:extLst>
          </p:cNvPr>
          <p:cNvCxnSpPr>
            <a:cxnSpLocks/>
            <a:stCxn id="51" idx="2"/>
            <a:endCxn id="48" idx="2"/>
          </p:cNvCxnSpPr>
          <p:nvPr/>
        </p:nvCxnSpPr>
        <p:spPr>
          <a:xfrm rot="5400000">
            <a:off x="6925556" y="-1250725"/>
            <a:ext cx="12700" cy="7281218"/>
          </a:xfrm>
          <a:prstGeom prst="bentConnector3">
            <a:avLst>
              <a:gd name="adj1" fmla="val 1800000"/>
            </a:avLst>
          </a:prstGeom>
          <a:ln w="28575">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4" name="等腰三角形 53">
            <a:extLst>
              <a:ext uri="{FF2B5EF4-FFF2-40B4-BE49-F238E27FC236}">
                <a16:creationId xmlns:a16="http://schemas.microsoft.com/office/drawing/2014/main" id="{548C9C26-B1A8-A8D0-4C73-3080D211E9B8}"/>
              </a:ext>
            </a:extLst>
          </p:cNvPr>
          <p:cNvSpPr/>
          <p:nvPr/>
        </p:nvSpPr>
        <p:spPr>
          <a:xfrm rot="5400000">
            <a:off x="6746056" y="2122799"/>
            <a:ext cx="358998" cy="138170"/>
          </a:xfrm>
          <a:prstGeom prst="triangle">
            <a:avLst>
              <a:gd name="adj" fmla="val 50015"/>
            </a:avLst>
          </a:prstGeom>
          <a:gradFill>
            <a:gsLst>
              <a:gs pos="0">
                <a:schemeClr val="accent5">
                  <a:lumMod val="20000"/>
                  <a:lumOff val="80000"/>
                </a:schemeClr>
              </a:gs>
              <a:gs pos="26000">
                <a:schemeClr val="accent1">
                  <a:lumMod val="20000"/>
                  <a:lumOff val="80000"/>
                </a:schemeClr>
              </a:gs>
              <a:gs pos="100000">
                <a:srgbClr val="F2F2F2"/>
              </a:gs>
            </a:gsLst>
            <a:lin ang="5400000" scaled="0"/>
          </a:gra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just"/>
            <a:endParaRPr lang="zh-CN" altLang="en-US" sz="2400" b="1" dirty="0">
              <a:solidFill>
                <a:schemeClr val="tx1"/>
              </a:solidFill>
            </a:endParaRPr>
          </a:p>
        </p:txBody>
      </p:sp>
      <p:sp>
        <p:nvSpPr>
          <p:cNvPr id="55" name="等腰三角形 54">
            <a:extLst>
              <a:ext uri="{FF2B5EF4-FFF2-40B4-BE49-F238E27FC236}">
                <a16:creationId xmlns:a16="http://schemas.microsoft.com/office/drawing/2014/main" id="{49100E8A-049D-8C49-DBB2-7EDF8271B92B}"/>
              </a:ext>
            </a:extLst>
          </p:cNvPr>
          <p:cNvSpPr/>
          <p:nvPr/>
        </p:nvSpPr>
        <p:spPr>
          <a:xfrm rot="5400000">
            <a:off x="9173128" y="2122799"/>
            <a:ext cx="358998" cy="138170"/>
          </a:xfrm>
          <a:prstGeom prst="triangle">
            <a:avLst>
              <a:gd name="adj" fmla="val 50015"/>
            </a:avLst>
          </a:prstGeom>
          <a:gradFill>
            <a:gsLst>
              <a:gs pos="0">
                <a:schemeClr val="accent5">
                  <a:lumMod val="20000"/>
                  <a:lumOff val="80000"/>
                </a:schemeClr>
              </a:gs>
              <a:gs pos="26000">
                <a:schemeClr val="accent1">
                  <a:lumMod val="20000"/>
                  <a:lumOff val="80000"/>
                </a:schemeClr>
              </a:gs>
              <a:gs pos="100000">
                <a:srgbClr val="F2F2F2"/>
              </a:gs>
            </a:gsLst>
            <a:lin ang="5400000" scaled="0"/>
          </a:gra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just"/>
            <a:endParaRPr lang="zh-CN" altLang="en-US" sz="2400" b="1" dirty="0">
              <a:solidFill>
                <a:schemeClr val="tx1"/>
              </a:solidFill>
            </a:endParaRPr>
          </a:p>
        </p:txBody>
      </p:sp>
      <p:sp>
        <p:nvSpPr>
          <p:cNvPr id="56" name="矩形 55">
            <a:extLst>
              <a:ext uri="{FF2B5EF4-FFF2-40B4-BE49-F238E27FC236}">
                <a16:creationId xmlns:a16="http://schemas.microsoft.com/office/drawing/2014/main" id="{C44E8F7B-1068-36E4-ED56-D916DF85A132}"/>
              </a:ext>
            </a:extLst>
          </p:cNvPr>
          <p:cNvSpPr/>
          <p:nvPr/>
        </p:nvSpPr>
        <p:spPr>
          <a:xfrm>
            <a:off x="335595" y="1854377"/>
            <a:ext cx="1801403" cy="882425"/>
          </a:xfrm>
          <a:prstGeom prst="rect">
            <a:avLst/>
          </a:prstGeom>
          <a:solidFill>
            <a:srgbClr val="194A9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20000"/>
              </a:lnSpc>
            </a:pPr>
            <a:r>
              <a:rPr lang="zh-CN" altLang="en-US" b="1" dirty="0">
                <a:latin typeface="微软雅黑" panose="020B0503020204020204" pitchFamily="34" charset="-122"/>
                <a:ea typeface="微软雅黑" panose="020B0503020204020204" pitchFamily="34" charset="-122"/>
              </a:rPr>
              <a:t>分支定界</a:t>
            </a:r>
            <a:endParaRPr lang="en-US" altLang="zh-CN" b="1" dirty="0">
              <a:latin typeface="微软雅黑" panose="020B0503020204020204" pitchFamily="34" charset="-122"/>
              <a:ea typeface="微软雅黑" panose="020B0503020204020204" pitchFamily="34" charset="-122"/>
            </a:endParaRPr>
          </a:p>
          <a:p>
            <a:pPr algn="ctr">
              <a:lnSpc>
                <a:spcPct val="120000"/>
              </a:lnSpc>
            </a:pPr>
            <a:r>
              <a:rPr lang="zh-CN" altLang="en-US" b="1" dirty="0">
                <a:latin typeface="微软雅黑" panose="020B0503020204020204" pitchFamily="34" charset="-122"/>
                <a:ea typeface="微软雅黑" panose="020B0503020204020204" pitchFamily="34" charset="-122"/>
              </a:rPr>
              <a:t>流程简图</a:t>
            </a:r>
          </a:p>
        </p:txBody>
      </p:sp>
      <p:sp>
        <p:nvSpPr>
          <p:cNvPr id="22" name="矩形 21">
            <a:extLst>
              <a:ext uri="{FF2B5EF4-FFF2-40B4-BE49-F238E27FC236}">
                <a16:creationId xmlns:a16="http://schemas.microsoft.com/office/drawing/2014/main" id="{5DB06A2E-0177-BEC8-66B0-6EEC9E7FBDDC}"/>
              </a:ext>
            </a:extLst>
          </p:cNvPr>
          <p:cNvSpPr/>
          <p:nvPr/>
        </p:nvSpPr>
        <p:spPr>
          <a:xfrm>
            <a:off x="335595" y="971550"/>
            <a:ext cx="11520809" cy="677636"/>
          </a:xfrm>
          <a:prstGeom prst="rect">
            <a:avLst/>
          </a:prstGeom>
          <a:solidFill>
            <a:srgbClr val="194A96"/>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200" b="1" dirty="0">
                <a:solidFill>
                  <a:srgbClr val="FFFF00"/>
                </a:solidFill>
                <a:latin typeface="微软雅黑" panose="020B0503020204020204" pitchFamily="34" charset="-122"/>
                <a:ea typeface="微软雅黑" panose="020B0503020204020204" pitchFamily="34" charset="-122"/>
              </a:rPr>
              <a:t>迁移学习策略</a:t>
            </a:r>
          </a:p>
        </p:txBody>
      </p:sp>
      <p:sp>
        <p:nvSpPr>
          <p:cNvPr id="6" name="矩形 5">
            <a:extLst>
              <a:ext uri="{FF2B5EF4-FFF2-40B4-BE49-F238E27FC236}">
                <a16:creationId xmlns:a16="http://schemas.microsoft.com/office/drawing/2014/main" id="{7D9AF07D-EB84-A28E-41C0-D3AE940ED704}"/>
              </a:ext>
            </a:extLst>
          </p:cNvPr>
          <p:cNvSpPr/>
          <p:nvPr/>
        </p:nvSpPr>
        <p:spPr>
          <a:xfrm>
            <a:off x="447402" y="3249067"/>
            <a:ext cx="1039816" cy="317102"/>
          </a:xfrm>
          <a:prstGeom prst="rect">
            <a:avLst/>
          </a:prstGeom>
          <a:solidFill>
            <a:schemeClr val="bg1"/>
          </a:solidFill>
          <a:ln w="19050">
            <a:solidFill>
              <a:schemeClr val="accent6">
                <a:lumMod val="50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accent6">
                    <a:lumMod val="50000"/>
                  </a:schemeClr>
                </a:solidFill>
                <a:latin typeface="微软雅黑" panose="020B0503020204020204" pitchFamily="34" charset="-122"/>
                <a:ea typeface="微软雅黑" panose="020B0503020204020204" pitchFamily="34" charset="-122"/>
              </a:rPr>
              <a:t>Root</a:t>
            </a:r>
            <a:endParaRPr lang="zh-CN" altLang="en-US" b="1" dirty="0">
              <a:solidFill>
                <a:schemeClr val="accent6">
                  <a:lumMod val="50000"/>
                </a:schemeClr>
              </a:solidFill>
              <a:latin typeface="微软雅黑" panose="020B0503020204020204" pitchFamily="34" charset="-122"/>
              <a:ea typeface="微软雅黑" panose="020B0503020204020204" pitchFamily="34" charset="-122"/>
            </a:endParaRPr>
          </a:p>
        </p:txBody>
      </p:sp>
      <p:grpSp>
        <p:nvGrpSpPr>
          <p:cNvPr id="21" name="组合 20">
            <a:extLst>
              <a:ext uri="{FF2B5EF4-FFF2-40B4-BE49-F238E27FC236}">
                <a16:creationId xmlns:a16="http://schemas.microsoft.com/office/drawing/2014/main" id="{19C9E3D5-4736-EB0A-2159-E3F890B6CCAE}"/>
              </a:ext>
            </a:extLst>
          </p:cNvPr>
          <p:cNvGrpSpPr/>
          <p:nvPr/>
        </p:nvGrpSpPr>
        <p:grpSpPr>
          <a:xfrm>
            <a:off x="1750556" y="3173618"/>
            <a:ext cx="2492543" cy="2982107"/>
            <a:chOff x="1182521" y="3007364"/>
            <a:chExt cx="2492543" cy="2982107"/>
          </a:xfrm>
        </p:grpSpPr>
        <p:sp>
          <p:nvSpPr>
            <p:cNvPr id="4" name="椭圆 3">
              <a:extLst>
                <a:ext uri="{FF2B5EF4-FFF2-40B4-BE49-F238E27FC236}">
                  <a16:creationId xmlns:a16="http://schemas.microsoft.com/office/drawing/2014/main" id="{EFEE258F-6B1E-C2D8-FE83-7FB4863EDC29}"/>
                </a:ext>
              </a:extLst>
            </p:cNvPr>
            <p:cNvSpPr/>
            <p:nvPr/>
          </p:nvSpPr>
          <p:spPr>
            <a:xfrm>
              <a:off x="1849587" y="3007364"/>
              <a:ext cx="468000" cy="468000"/>
            </a:xfrm>
            <a:prstGeom prst="ellipse">
              <a:avLst/>
            </a:prstGeom>
            <a:solidFill>
              <a:schemeClr val="accent6">
                <a:lumMod val="75000"/>
              </a:schemeClr>
            </a:solidFill>
            <a:ln w="31750">
              <a:solidFill>
                <a:schemeClr val="tx1">
                  <a:lumMod val="85000"/>
                  <a:lumOff val="1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微软雅黑" panose="020B0503020204020204" pitchFamily="34" charset="-122"/>
                  <a:ea typeface="微软雅黑" panose="020B0503020204020204" pitchFamily="34" charset="-122"/>
                </a:rPr>
                <a:t>0</a:t>
              </a:r>
              <a:endParaRPr lang="zh-CN" altLang="en-US" b="1" dirty="0">
                <a:latin typeface="微软雅黑" panose="020B0503020204020204" pitchFamily="34" charset="-122"/>
                <a:ea typeface="微软雅黑" panose="020B0503020204020204" pitchFamily="34" charset="-122"/>
              </a:endParaRPr>
            </a:p>
          </p:txBody>
        </p:sp>
        <p:grpSp>
          <p:nvGrpSpPr>
            <p:cNvPr id="11" name="组合 10">
              <a:extLst>
                <a:ext uri="{FF2B5EF4-FFF2-40B4-BE49-F238E27FC236}">
                  <a16:creationId xmlns:a16="http://schemas.microsoft.com/office/drawing/2014/main" id="{6D2E443F-47B9-8BDB-1C32-265C4D6A9703}"/>
                </a:ext>
              </a:extLst>
            </p:cNvPr>
            <p:cNvGrpSpPr/>
            <p:nvPr/>
          </p:nvGrpSpPr>
          <p:grpSpPr>
            <a:xfrm>
              <a:off x="1182521" y="4264418"/>
              <a:ext cx="1802133" cy="468000"/>
              <a:chOff x="1182521" y="3981409"/>
              <a:chExt cx="1802133" cy="468000"/>
            </a:xfrm>
          </p:grpSpPr>
          <p:sp>
            <p:nvSpPr>
              <p:cNvPr id="7" name="椭圆 6">
                <a:extLst>
                  <a:ext uri="{FF2B5EF4-FFF2-40B4-BE49-F238E27FC236}">
                    <a16:creationId xmlns:a16="http://schemas.microsoft.com/office/drawing/2014/main" id="{14030404-6433-9801-1612-1798159E745C}"/>
                  </a:ext>
                </a:extLst>
              </p:cNvPr>
              <p:cNvSpPr/>
              <p:nvPr/>
            </p:nvSpPr>
            <p:spPr>
              <a:xfrm>
                <a:off x="1182521" y="3981409"/>
                <a:ext cx="468000" cy="468000"/>
              </a:xfrm>
              <a:prstGeom prst="ellipse">
                <a:avLst/>
              </a:prstGeom>
              <a:solidFill>
                <a:schemeClr val="accent1">
                  <a:lumMod val="75000"/>
                </a:schemeClr>
              </a:solidFill>
              <a:ln w="31750">
                <a:solidFill>
                  <a:schemeClr val="tx1">
                    <a:lumMod val="85000"/>
                    <a:lumOff val="1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微软雅黑" panose="020B0503020204020204" pitchFamily="34" charset="-122"/>
                    <a:ea typeface="微软雅黑" panose="020B0503020204020204" pitchFamily="34" charset="-122"/>
                  </a:rPr>
                  <a:t>1</a:t>
                </a:r>
                <a:endParaRPr lang="zh-CN" altLang="en-US" b="1" dirty="0">
                  <a:latin typeface="微软雅黑" panose="020B0503020204020204" pitchFamily="34" charset="-122"/>
                  <a:ea typeface="微软雅黑" panose="020B0503020204020204" pitchFamily="34" charset="-122"/>
                </a:endParaRPr>
              </a:p>
            </p:txBody>
          </p:sp>
          <p:sp>
            <p:nvSpPr>
              <p:cNvPr id="8" name="椭圆 7">
                <a:extLst>
                  <a:ext uri="{FF2B5EF4-FFF2-40B4-BE49-F238E27FC236}">
                    <a16:creationId xmlns:a16="http://schemas.microsoft.com/office/drawing/2014/main" id="{6B37F2F1-4D31-29B5-D858-09B5FD935608}"/>
                  </a:ext>
                </a:extLst>
              </p:cNvPr>
              <p:cNvSpPr/>
              <p:nvPr/>
            </p:nvSpPr>
            <p:spPr>
              <a:xfrm>
                <a:off x="2516654" y="3981409"/>
                <a:ext cx="468000" cy="468000"/>
              </a:xfrm>
              <a:prstGeom prst="ellipse">
                <a:avLst/>
              </a:prstGeom>
              <a:solidFill>
                <a:schemeClr val="accent1">
                  <a:lumMod val="75000"/>
                </a:schemeClr>
              </a:solidFill>
              <a:ln w="31750">
                <a:solidFill>
                  <a:schemeClr val="tx1">
                    <a:lumMod val="85000"/>
                    <a:lumOff val="1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微软雅黑" panose="020B0503020204020204" pitchFamily="34" charset="-122"/>
                    <a:ea typeface="微软雅黑" panose="020B0503020204020204" pitchFamily="34" charset="-122"/>
                  </a:rPr>
                  <a:t>2</a:t>
                </a:r>
                <a:endParaRPr lang="zh-CN" altLang="en-US" b="1" dirty="0">
                  <a:latin typeface="微软雅黑" panose="020B0503020204020204" pitchFamily="34" charset="-122"/>
                  <a:ea typeface="微软雅黑" panose="020B0503020204020204" pitchFamily="34" charset="-122"/>
                </a:endParaRPr>
              </a:p>
            </p:txBody>
          </p:sp>
        </p:grpSp>
        <p:grpSp>
          <p:nvGrpSpPr>
            <p:cNvPr id="12" name="组合 11">
              <a:extLst>
                <a:ext uri="{FF2B5EF4-FFF2-40B4-BE49-F238E27FC236}">
                  <a16:creationId xmlns:a16="http://schemas.microsoft.com/office/drawing/2014/main" id="{F8D2C8B8-CA1B-C15E-9524-7A9077158930}"/>
                </a:ext>
              </a:extLst>
            </p:cNvPr>
            <p:cNvGrpSpPr/>
            <p:nvPr/>
          </p:nvGrpSpPr>
          <p:grpSpPr>
            <a:xfrm>
              <a:off x="1872931" y="5521471"/>
              <a:ext cx="1802133" cy="468000"/>
              <a:chOff x="1182521" y="4834257"/>
              <a:chExt cx="1802133" cy="468000"/>
            </a:xfrm>
          </p:grpSpPr>
          <p:sp>
            <p:nvSpPr>
              <p:cNvPr id="9" name="椭圆 8">
                <a:extLst>
                  <a:ext uri="{FF2B5EF4-FFF2-40B4-BE49-F238E27FC236}">
                    <a16:creationId xmlns:a16="http://schemas.microsoft.com/office/drawing/2014/main" id="{E01F0E84-240A-9BFA-4572-041F88BCA47C}"/>
                  </a:ext>
                </a:extLst>
              </p:cNvPr>
              <p:cNvSpPr/>
              <p:nvPr/>
            </p:nvSpPr>
            <p:spPr>
              <a:xfrm>
                <a:off x="1182521" y="4834257"/>
                <a:ext cx="468000" cy="468000"/>
              </a:xfrm>
              <a:prstGeom prst="ellipse">
                <a:avLst/>
              </a:prstGeom>
              <a:solidFill>
                <a:srgbClr val="C00000"/>
              </a:solidFill>
              <a:ln w="31750">
                <a:solidFill>
                  <a:schemeClr val="tx1">
                    <a:lumMod val="85000"/>
                    <a:lumOff val="1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微软雅黑" panose="020B0503020204020204" pitchFamily="34" charset="-122"/>
                    <a:ea typeface="微软雅黑" panose="020B0503020204020204" pitchFamily="34" charset="-122"/>
                  </a:rPr>
                  <a:t>3</a:t>
                </a:r>
                <a:endParaRPr lang="zh-CN" altLang="en-US" b="1" dirty="0">
                  <a:latin typeface="微软雅黑" panose="020B0503020204020204" pitchFamily="34" charset="-122"/>
                  <a:ea typeface="微软雅黑" panose="020B0503020204020204" pitchFamily="34" charset="-122"/>
                </a:endParaRPr>
              </a:p>
            </p:txBody>
          </p:sp>
          <p:sp>
            <p:nvSpPr>
              <p:cNvPr id="10" name="椭圆 9">
                <a:extLst>
                  <a:ext uri="{FF2B5EF4-FFF2-40B4-BE49-F238E27FC236}">
                    <a16:creationId xmlns:a16="http://schemas.microsoft.com/office/drawing/2014/main" id="{434B6F6B-0D56-DF9B-39C3-105C6AE77DD9}"/>
                  </a:ext>
                </a:extLst>
              </p:cNvPr>
              <p:cNvSpPr/>
              <p:nvPr/>
            </p:nvSpPr>
            <p:spPr>
              <a:xfrm>
                <a:off x="2516654" y="4834257"/>
                <a:ext cx="468000" cy="468000"/>
              </a:xfrm>
              <a:prstGeom prst="ellipse">
                <a:avLst/>
              </a:prstGeom>
              <a:solidFill>
                <a:srgbClr val="C00000"/>
              </a:solidFill>
              <a:ln w="31750">
                <a:solidFill>
                  <a:schemeClr val="tx1">
                    <a:lumMod val="85000"/>
                    <a:lumOff val="1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微软雅黑" panose="020B0503020204020204" pitchFamily="34" charset="-122"/>
                    <a:ea typeface="微软雅黑" panose="020B0503020204020204" pitchFamily="34" charset="-122"/>
                  </a:rPr>
                  <a:t>4</a:t>
                </a:r>
                <a:endParaRPr lang="zh-CN" altLang="en-US" b="1" dirty="0">
                  <a:latin typeface="微软雅黑" panose="020B0503020204020204" pitchFamily="34" charset="-122"/>
                  <a:ea typeface="微软雅黑" panose="020B0503020204020204" pitchFamily="34" charset="-122"/>
                </a:endParaRPr>
              </a:p>
            </p:txBody>
          </p:sp>
        </p:grpSp>
        <p:cxnSp>
          <p:nvCxnSpPr>
            <p:cNvPr id="14" name="直接箭头连接符 13">
              <a:extLst>
                <a:ext uri="{FF2B5EF4-FFF2-40B4-BE49-F238E27FC236}">
                  <a16:creationId xmlns:a16="http://schemas.microsoft.com/office/drawing/2014/main" id="{5551A0E7-C6F1-2D62-74CC-86AC025D0A60}"/>
                </a:ext>
              </a:extLst>
            </p:cNvPr>
            <p:cNvCxnSpPr>
              <a:stCxn id="4" idx="4"/>
              <a:endCxn id="7" idx="0"/>
            </p:cNvCxnSpPr>
            <p:nvPr/>
          </p:nvCxnSpPr>
          <p:spPr>
            <a:xfrm flipH="1">
              <a:off x="1416521" y="3475364"/>
              <a:ext cx="667066" cy="789054"/>
            </a:xfrm>
            <a:prstGeom prst="straightConnector1">
              <a:avLst/>
            </a:prstGeom>
            <a:ln w="31750">
              <a:solidFill>
                <a:schemeClr val="tx1">
                  <a:lumMod val="85000"/>
                  <a:lumOff val="1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6" name="直接箭头连接符 15">
              <a:extLst>
                <a:ext uri="{FF2B5EF4-FFF2-40B4-BE49-F238E27FC236}">
                  <a16:creationId xmlns:a16="http://schemas.microsoft.com/office/drawing/2014/main" id="{D78B5361-5080-3825-993A-72D17AEAE800}"/>
                </a:ext>
              </a:extLst>
            </p:cNvPr>
            <p:cNvCxnSpPr>
              <a:stCxn id="4" idx="4"/>
              <a:endCxn id="8" idx="0"/>
            </p:cNvCxnSpPr>
            <p:nvPr/>
          </p:nvCxnSpPr>
          <p:spPr>
            <a:xfrm>
              <a:off x="2083587" y="3475364"/>
              <a:ext cx="667067" cy="789054"/>
            </a:xfrm>
            <a:prstGeom prst="straightConnector1">
              <a:avLst/>
            </a:prstGeom>
            <a:ln w="31750">
              <a:solidFill>
                <a:schemeClr val="tx1">
                  <a:lumMod val="85000"/>
                  <a:lumOff val="1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8" name="直接箭头连接符 17">
              <a:extLst>
                <a:ext uri="{FF2B5EF4-FFF2-40B4-BE49-F238E27FC236}">
                  <a16:creationId xmlns:a16="http://schemas.microsoft.com/office/drawing/2014/main" id="{35AA968F-FD89-21AD-D65F-9824F691194A}"/>
                </a:ext>
              </a:extLst>
            </p:cNvPr>
            <p:cNvCxnSpPr>
              <a:stCxn id="8" idx="4"/>
              <a:endCxn id="9" idx="0"/>
            </p:cNvCxnSpPr>
            <p:nvPr/>
          </p:nvCxnSpPr>
          <p:spPr>
            <a:xfrm flipH="1">
              <a:off x="2106931" y="4732418"/>
              <a:ext cx="643723" cy="789053"/>
            </a:xfrm>
            <a:prstGeom prst="straightConnector1">
              <a:avLst/>
            </a:prstGeom>
            <a:ln w="31750">
              <a:solidFill>
                <a:schemeClr val="tx1">
                  <a:lumMod val="85000"/>
                  <a:lumOff val="1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2AB0EB51-EC90-C4CB-31FA-D5EDA604D200}"/>
                </a:ext>
              </a:extLst>
            </p:cNvPr>
            <p:cNvCxnSpPr>
              <a:stCxn id="8" idx="4"/>
              <a:endCxn id="10" idx="0"/>
            </p:cNvCxnSpPr>
            <p:nvPr/>
          </p:nvCxnSpPr>
          <p:spPr>
            <a:xfrm>
              <a:off x="2750654" y="4732418"/>
              <a:ext cx="690410" cy="789053"/>
            </a:xfrm>
            <a:prstGeom prst="straightConnector1">
              <a:avLst/>
            </a:prstGeom>
            <a:ln w="31750">
              <a:solidFill>
                <a:schemeClr val="tx1">
                  <a:lumMod val="85000"/>
                  <a:lumOff val="1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sp>
        <p:nvSpPr>
          <p:cNvPr id="23" name="矩形 22">
            <a:extLst>
              <a:ext uri="{FF2B5EF4-FFF2-40B4-BE49-F238E27FC236}">
                <a16:creationId xmlns:a16="http://schemas.microsoft.com/office/drawing/2014/main" id="{BBF6CF90-1313-50F2-332C-8096B37CEA23}"/>
              </a:ext>
            </a:extLst>
          </p:cNvPr>
          <p:cNvSpPr/>
          <p:nvPr/>
        </p:nvSpPr>
        <p:spPr>
          <a:xfrm>
            <a:off x="447402" y="4506121"/>
            <a:ext cx="1039816" cy="317102"/>
          </a:xfrm>
          <a:prstGeom prst="rect">
            <a:avLst/>
          </a:prstGeom>
          <a:solidFill>
            <a:schemeClr val="bg1"/>
          </a:solidFill>
          <a:ln w="19050">
            <a:solidFill>
              <a:srgbClr val="203864"/>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rgbClr val="203864"/>
                </a:solidFill>
                <a:latin typeface="微软雅黑" panose="020B0503020204020204" pitchFamily="34" charset="-122"/>
                <a:ea typeface="微软雅黑" panose="020B0503020204020204" pitchFamily="34" charset="-122"/>
              </a:rPr>
              <a:t>Level 1</a:t>
            </a:r>
            <a:endParaRPr lang="zh-CN" altLang="en-US" b="1" dirty="0">
              <a:solidFill>
                <a:srgbClr val="203864"/>
              </a:solidFill>
              <a:latin typeface="微软雅黑" panose="020B0503020204020204" pitchFamily="34" charset="-122"/>
              <a:ea typeface="微软雅黑" panose="020B0503020204020204" pitchFamily="34" charset="-122"/>
            </a:endParaRPr>
          </a:p>
        </p:txBody>
      </p:sp>
      <p:sp>
        <p:nvSpPr>
          <p:cNvPr id="24" name="矩形 23">
            <a:extLst>
              <a:ext uri="{FF2B5EF4-FFF2-40B4-BE49-F238E27FC236}">
                <a16:creationId xmlns:a16="http://schemas.microsoft.com/office/drawing/2014/main" id="{AF2F0409-E3A6-8264-DC16-E91A87E7FD31}"/>
              </a:ext>
            </a:extLst>
          </p:cNvPr>
          <p:cNvSpPr/>
          <p:nvPr/>
        </p:nvSpPr>
        <p:spPr>
          <a:xfrm>
            <a:off x="447403" y="5846212"/>
            <a:ext cx="1039816" cy="317102"/>
          </a:xfrm>
          <a:prstGeom prst="rect">
            <a:avLst/>
          </a:prstGeom>
          <a:solidFill>
            <a:schemeClr val="bg1"/>
          </a:solidFill>
          <a:ln w="19050">
            <a:solidFill>
              <a:srgbClr val="C00000"/>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rgbClr val="C00000"/>
                </a:solidFill>
                <a:latin typeface="微软雅黑" panose="020B0503020204020204" pitchFamily="34" charset="-122"/>
                <a:ea typeface="微软雅黑" panose="020B0503020204020204" pitchFamily="34" charset="-122"/>
              </a:rPr>
              <a:t>Level 2</a:t>
            </a:r>
            <a:endParaRPr lang="zh-CN" altLang="en-US" b="1" dirty="0">
              <a:solidFill>
                <a:srgbClr val="C00000"/>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25" name="文本框 24">
                <a:extLst>
                  <a:ext uri="{FF2B5EF4-FFF2-40B4-BE49-F238E27FC236}">
                    <a16:creationId xmlns:a16="http://schemas.microsoft.com/office/drawing/2014/main" id="{FA0F3DCC-6A5F-BAAF-C238-E1C2E817DFA2}"/>
                  </a:ext>
                </a:extLst>
              </p:cNvPr>
              <p:cNvSpPr txBox="1"/>
              <p:nvPr/>
            </p:nvSpPr>
            <p:spPr>
              <a:xfrm>
                <a:off x="800323" y="3842638"/>
                <a:ext cx="139929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b="1" i="1" smtClean="0">
                              <a:solidFill>
                                <a:srgbClr val="203864"/>
                              </a:solidFill>
                              <a:latin typeface="Cambria Math" panose="02040503050406030204" pitchFamily="18" charset="0"/>
                            </a:rPr>
                          </m:ctrlPr>
                        </m:sSubPr>
                        <m:e>
                          <m:r>
                            <a:rPr lang="en-US" altLang="zh-CN" b="1" i="0">
                              <a:solidFill>
                                <a:srgbClr val="203864"/>
                              </a:solidFill>
                              <a:latin typeface="Cambria Math" panose="02040503050406030204" pitchFamily="18" charset="0"/>
                            </a:rPr>
                            <m:t>𝐰</m:t>
                          </m:r>
                        </m:e>
                        <m:sub>
                          <m:r>
                            <a:rPr lang="en-US" altLang="zh-CN" b="1" i="0" smtClean="0">
                              <a:solidFill>
                                <a:srgbClr val="203864"/>
                              </a:solidFill>
                              <a:latin typeface="Cambria Math" panose="02040503050406030204" pitchFamily="18" charset="0"/>
                            </a:rPr>
                            <m:t>𝟏</m:t>
                          </m:r>
                        </m:sub>
                      </m:sSub>
                      <m:r>
                        <a:rPr lang="en-US" altLang="zh-CN" b="1">
                          <a:solidFill>
                            <a:srgbClr val="203864"/>
                          </a:solidFill>
                          <a:latin typeface="Cambria Math" panose="02040503050406030204" pitchFamily="18" charset="0"/>
                        </a:rPr>
                        <m:t>𝐱</m:t>
                      </m:r>
                      <m:r>
                        <a:rPr lang="en-US" altLang="zh-CN" b="1" i="1" smtClean="0">
                          <a:solidFill>
                            <a:srgbClr val="203864"/>
                          </a:solidFill>
                          <a:latin typeface="Cambria Math" panose="02040503050406030204" pitchFamily="18" charset="0"/>
                        </a:rPr>
                        <m:t>+</m:t>
                      </m:r>
                      <m:sSub>
                        <m:sSubPr>
                          <m:ctrlPr>
                            <a:rPr lang="en-US" altLang="zh-CN" b="1" i="1" smtClean="0">
                              <a:solidFill>
                                <a:srgbClr val="203864"/>
                              </a:solidFill>
                              <a:latin typeface="Cambria Math" panose="02040503050406030204" pitchFamily="18" charset="0"/>
                            </a:rPr>
                          </m:ctrlPr>
                        </m:sSubPr>
                        <m:e>
                          <m:r>
                            <a:rPr lang="en-US" altLang="zh-CN" b="1" i="0">
                              <a:solidFill>
                                <a:srgbClr val="203864"/>
                              </a:solidFill>
                              <a:latin typeface="Cambria Math" panose="02040503050406030204" pitchFamily="18" charset="0"/>
                            </a:rPr>
                            <m:t>𝐭</m:t>
                          </m:r>
                        </m:e>
                        <m:sub>
                          <m:r>
                            <a:rPr lang="en-US" altLang="zh-CN" b="1" i="1">
                              <a:solidFill>
                                <a:srgbClr val="203864"/>
                              </a:solidFill>
                              <a:latin typeface="Cambria Math" panose="02040503050406030204" pitchFamily="18" charset="0"/>
                            </a:rPr>
                            <m:t>𝟏</m:t>
                          </m:r>
                        </m:sub>
                      </m:sSub>
                      <m:r>
                        <a:rPr lang="en-US" altLang="zh-CN" b="1" i="1" smtClean="0">
                          <a:solidFill>
                            <a:srgbClr val="203864"/>
                          </a:solidFill>
                          <a:latin typeface="Cambria Math" panose="02040503050406030204" pitchFamily="18" charset="0"/>
                          <a:ea typeface="Cambria Math" panose="02040503050406030204" pitchFamily="18" charset="0"/>
                        </a:rPr>
                        <m:t>≤</m:t>
                      </m:r>
                      <m:r>
                        <a:rPr lang="en-US" altLang="zh-CN" b="1" i="1" smtClean="0">
                          <a:solidFill>
                            <a:srgbClr val="203864"/>
                          </a:solidFill>
                          <a:latin typeface="Cambria Math" panose="02040503050406030204" pitchFamily="18" charset="0"/>
                          <a:ea typeface="Cambria Math" panose="02040503050406030204" pitchFamily="18" charset="0"/>
                        </a:rPr>
                        <m:t>𝟎</m:t>
                      </m:r>
                    </m:oMath>
                  </m:oMathPara>
                </a14:m>
                <a:endParaRPr lang="zh-CN" altLang="en-US" b="1" dirty="0">
                  <a:solidFill>
                    <a:srgbClr val="203864"/>
                  </a:solidFill>
                </a:endParaRPr>
              </a:p>
            </p:txBody>
          </p:sp>
        </mc:Choice>
        <mc:Fallback xmlns="">
          <p:sp>
            <p:nvSpPr>
              <p:cNvPr id="25" name="文本框 24">
                <a:extLst>
                  <a:ext uri="{FF2B5EF4-FFF2-40B4-BE49-F238E27FC236}">
                    <a16:creationId xmlns:a16="http://schemas.microsoft.com/office/drawing/2014/main" id="{FA0F3DCC-6A5F-BAAF-C238-E1C2E817DFA2}"/>
                  </a:ext>
                </a:extLst>
              </p:cNvPr>
              <p:cNvSpPr txBox="1">
                <a:spLocks noRot="1" noChangeAspect="1" noMove="1" noResize="1" noEditPoints="1" noAdjustHandles="1" noChangeArrowheads="1" noChangeShapeType="1" noTextEdit="1"/>
              </p:cNvSpPr>
              <p:nvPr/>
            </p:nvSpPr>
            <p:spPr>
              <a:xfrm>
                <a:off x="800323" y="3842638"/>
                <a:ext cx="1399293" cy="276999"/>
              </a:xfrm>
              <a:prstGeom prst="rect">
                <a:avLst/>
              </a:prstGeom>
              <a:blipFill>
                <a:blip r:embed="rId3"/>
                <a:stretch>
                  <a:fillRect l="-1739" r="-3478" b="-1521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文本框 25">
                <a:extLst>
                  <a:ext uri="{FF2B5EF4-FFF2-40B4-BE49-F238E27FC236}">
                    <a16:creationId xmlns:a16="http://schemas.microsoft.com/office/drawing/2014/main" id="{5B2025BC-EA39-5A0E-EF0E-34C4A580102E}"/>
                  </a:ext>
                </a:extLst>
              </p:cNvPr>
              <p:cNvSpPr txBox="1"/>
              <p:nvPr/>
            </p:nvSpPr>
            <p:spPr>
              <a:xfrm>
                <a:off x="3136208" y="3842638"/>
                <a:ext cx="139929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b="1" i="1" smtClean="0">
                              <a:solidFill>
                                <a:srgbClr val="203864"/>
                              </a:solidFill>
                              <a:latin typeface="Cambria Math" panose="02040503050406030204" pitchFamily="18" charset="0"/>
                            </a:rPr>
                          </m:ctrlPr>
                        </m:sSubPr>
                        <m:e>
                          <m:r>
                            <a:rPr lang="en-US" altLang="zh-CN" b="1" i="0">
                              <a:solidFill>
                                <a:srgbClr val="203864"/>
                              </a:solidFill>
                              <a:latin typeface="Cambria Math" panose="02040503050406030204" pitchFamily="18" charset="0"/>
                            </a:rPr>
                            <m:t>𝐰</m:t>
                          </m:r>
                        </m:e>
                        <m:sub>
                          <m:r>
                            <a:rPr lang="en-US" altLang="zh-CN" b="1" i="0" smtClean="0">
                              <a:solidFill>
                                <a:srgbClr val="203864"/>
                              </a:solidFill>
                              <a:latin typeface="Cambria Math" panose="02040503050406030204" pitchFamily="18" charset="0"/>
                            </a:rPr>
                            <m:t>𝟏</m:t>
                          </m:r>
                        </m:sub>
                      </m:sSub>
                      <m:r>
                        <a:rPr lang="en-US" altLang="zh-CN" b="1" i="0" smtClean="0">
                          <a:solidFill>
                            <a:srgbClr val="203864"/>
                          </a:solidFill>
                          <a:latin typeface="Cambria Math" panose="02040503050406030204" pitchFamily="18" charset="0"/>
                        </a:rPr>
                        <m:t>𝐱</m:t>
                      </m:r>
                      <m:r>
                        <a:rPr lang="en-US" altLang="zh-CN" b="1" i="1" smtClean="0">
                          <a:solidFill>
                            <a:srgbClr val="203864"/>
                          </a:solidFill>
                          <a:latin typeface="Cambria Math" panose="02040503050406030204" pitchFamily="18" charset="0"/>
                        </a:rPr>
                        <m:t>+</m:t>
                      </m:r>
                      <m:sSub>
                        <m:sSubPr>
                          <m:ctrlPr>
                            <a:rPr lang="en-US" altLang="zh-CN" b="1" i="1" smtClean="0">
                              <a:solidFill>
                                <a:srgbClr val="203864"/>
                              </a:solidFill>
                              <a:latin typeface="Cambria Math" panose="02040503050406030204" pitchFamily="18" charset="0"/>
                            </a:rPr>
                          </m:ctrlPr>
                        </m:sSubPr>
                        <m:e>
                          <m:r>
                            <a:rPr lang="en-US" altLang="zh-CN" b="1" i="0">
                              <a:solidFill>
                                <a:srgbClr val="203864"/>
                              </a:solidFill>
                              <a:latin typeface="Cambria Math" panose="02040503050406030204" pitchFamily="18" charset="0"/>
                            </a:rPr>
                            <m:t>𝐭</m:t>
                          </m:r>
                        </m:e>
                        <m:sub>
                          <m:r>
                            <a:rPr lang="en-US" altLang="zh-CN" b="1" i="1">
                              <a:solidFill>
                                <a:srgbClr val="203864"/>
                              </a:solidFill>
                              <a:latin typeface="Cambria Math" panose="02040503050406030204" pitchFamily="18" charset="0"/>
                            </a:rPr>
                            <m:t>𝟏</m:t>
                          </m:r>
                        </m:sub>
                      </m:sSub>
                      <m:r>
                        <a:rPr lang="en-US" altLang="zh-CN" b="1" i="1" smtClean="0">
                          <a:solidFill>
                            <a:srgbClr val="203864"/>
                          </a:solidFill>
                          <a:latin typeface="Cambria Math" panose="02040503050406030204" pitchFamily="18" charset="0"/>
                          <a:ea typeface="Cambria Math" panose="02040503050406030204" pitchFamily="18" charset="0"/>
                        </a:rPr>
                        <m:t>&gt;</m:t>
                      </m:r>
                      <m:r>
                        <a:rPr lang="en-US" altLang="zh-CN" b="1" i="1" smtClean="0">
                          <a:solidFill>
                            <a:srgbClr val="203864"/>
                          </a:solidFill>
                          <a:latin typeface="Cambria Math" panose="02040503050406030204" pitchFamily="18" charset="0"/>
                          <a:ea typeface="Cambria Math" panose="02040503050406030204" pitchFamily="18" charset="0"/>
                        </a:rPr>
                        <m:t>𝟎</m:t>
                      </m:r>
                    </m:oMath>
                  </m:oMathPara>
                </a14:m>
                <a:endParaRPr lang="zh-CN" altLang="en-US" b="1" dirty="0">
                  <a:solidFill>
                    <a:srgbClr val="203864"/>
                  </a:solidFill>
                </a:endParaRPr>
              </a:p>
            </p:txBody>
          </p:sp>
        </mc:Choice>
        <mc:Fallback xmlns="">
          <p:sp>
            <p:nvSpPr>
              <p:cNvPr id="26" name="文本框 25">
                <a:extLst>
                  <a:ext uri="{FF2B5EF4-FFF2-40B4-BE49-F238E27FC236}">
                    <a16:creationId xmlns:a16="http://schemas.microsoft.com/office/drawing/2014/main" id="{5B2025BC-EA39-5A0E-EF0E-34C4A580102E}"/>
                  </a:ext>
                </a:extLst>
              </p:cNvPr>
              <p:cNvSpPr txBox="1">
                <a:spLocks noRot="1" noChangeAspect="1" noMove="1" noResize="1" noEditPoints="1" noAdjustHandles="1" noChangeArrowheads="1" noChangeShapeType="1" noTextEdit="1"/>
              </p:cNvSpPr>
              <p:nvPr/>
            </p:nvSpPr>
            <p:spPr>
              <a:xfrm>
                <a:off x="3136208" y="3842638"/>
                <a:ext cx="1399293" cy="276999"/>
              </a:xfrm>
              <a:prstGeom prst="rect">
                <a:avLst/>
              </a:prstGeom>
              <a:blipFill>
                <a:blip r:embed="rId4"/>
                <a:stretch>
                  <a:fillRect l="-1739" r="-3478" b="-1521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文本框 26">
                <a:extLst>
                  <a:ext uri="{FF2B5EF4-FFF2-40B4-BE49-F238E27FC236}">
                    <a16:creationId xmlns:a16="http://schemas.microsoft.com/office/drawing/2014/main" id="{63EB7ED8-9367-1631-F453-5B8E82A97EC0}"/>
                  </a:ext>
                </a:extLst>
              </p:cNvPr>
              <p:cNvSpPr txBox="1"/>
              <p:nvPr/>
            </p:nvSpPr>
            <p:spPr>
              <a:xfrm>
                <a:off x="1393866" y="5130412"/>
                <a:ext cx="144052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b="1" i="1" smtClean="0">
                              <a:solidFill>
                                <a:srgbClr val="C00000"/>
                              </a:solidFill>
                              <a:latin typeface="Cambria Math" panose="02040503050406030204" pitchFamily="18" charset="0"/>
                            </a:rPr>
                          </m:ctrlPr>
                        </m:sSubPr>
                        <m:e>
                          <m:r>
                            <a:rPr lang="en-US" altLang="zh-CN" b="1" i="0">
                              <a:solidFill>
                                <a:srgbClr val="C00000"/>
                              </a:solidFill>
                              <a:latin typeface="Cambria Math" panose="02040503050406030204" pitchFamily="18" charset="0"/>
                            </a:rPr>
                            <m:t>𝐰</m:t>
                          </m:r>
                        </m:e>
                        <m:sub>
                          <m:r>
                            <a:rPr lang="en-US" altLang="zh-CN" b="1" i="0" smtClean="0">
                              <a:solidFill>
                                <a:srgbClr val="C00000"/>
                              </a:solidFill>
                              <a:latin typeface="Cambria Math" panose="02040503050406030204" pitchFamily="18" charset="0"/>
                            </a:rPr>
                            <m:t>𝟐</m:t>
                          </m:r>
                        </m:sub>
                      </m:sSub>
                      <m:r>
                        <a:rPr lang="en-US" altLang="zh-CN" b="1" i="0" smtClean="0">
                          <a:solidFill>
                            <a:srgbClr val="C00000"/>
                          </a:solidFill>
                          <a:latin typeface="Cambria Math" panose="02040503050406030204" pitchFamily="18" charset="0"/>
                        </a:rPr>
                        <m:t>𝐱</m:t>
                      </m:r>
                      <m:r>
                        <a:rPr lang="en-US" altLang="zh-CN" b="1" i="1" smtClean="0">
                          <a:solidFill>
                            <a:srgbClr val="C00000"/>
                          </a:solidFill>
                          <a:latin typeface="Cambria Math" panose="02040503050406030204" pitchFamily="18" charset="0"/>
                        </a:rPr>
                        <m:t>+</m:t>
                      </m:r>
                      <m:sSub>
                        <m:sSubPr>
                          <m:ctrlPr>
                            <a:rPr lang="en-US" altLang="zh-CN" b="1" i="1" smtClean="0">
                              <a:solidFill>
                                <a:srgbClr val="C00000"/>
                              </a:solidFill>
                              <a:latin typeface="Cambria Math" panose="02040503050406030204" pitchFamily="18" charset="0"/>
                            </a:rPr>
                          </m:ctrlPr>
                        </m:sSubPr>
                        <m:e>
                          <m:r>
                            <a:rPr lang="en-US" altLang="zh-CN" b="1" i="0">
                              <a:solidFill>
                                <a:srgbClr val="C00000"/>
                              </a:solidFill>
                              <a:latin typeface="Cambria Math" panose="02040503050406030204" pitchFamily="18" charset="0"/>
                            </a:rPr>
                            <m:t>𝐭</m:t>
                          </m:r>
                        </m:e>
                        <m:sub>
                          <m:r>
                            <a:rPr lang="en-US" altLang="zh-CN" b="1" i="1" smtClean="0">
                              <a:solidFill>
                                <a:srgbClr val="C00000"/>
                              </a:solidFill>
                              <a:latin typeface="Cambria Math" panose="02040503050406030204" pitchFamily="18" charset="0"/>
                            </a:rPr>
                            <m:t>𝟐</m:t>
                          </m:r>
                        </m:sub>
                      </m:sSub>
                      <m:r>
                        <a:rPr lang="en-US" altLang="zh-CN" b="1" i="1" smtClean="0">
                          <a:solidFill>
                            <a:srgbClr val="C00000"/>
                          </a:solidFill>
                          <a:latin typeface="Cambria Math" panose="02040503050406030204" pitchFamily="18" charset="0"/>
                          <a:ea typeface="Cambria Math" panose="02040503050406030204" pitchFamily="18" charset="0"/>
                        </a:rPr>
                        <m:t>≤</m:t>
                      </m:r>
                      <m:r>
                        <a:rPr lang="en-US" altLang="zh-CN" b="1" i="1" smtClean="0">
                          <a:solidFill>
                            <a:srgbClr val="C00000"/>
                          </a:solidFill>
                          <a:latin typeface="Cambria Math" panose="02040503050406030204" pitchFamily="18" charset="0"/>
                          <a:ea typeface="Cambria Math" panose="02040503050406030204" pitchFamily="18" charset="0"/>
                        </a:rPr>
                        <m:t>𝟎</m:t>
                      </m:r>
                    </m:oMath>
                  </m:oMathPara>
                </a14:m>
                <a:endParaRPr lang="zh-CN" altLang="en-US" b="1" dirty="0">
                  <a:solidFill>
                    <a:srgbClr val="C00000"/>
                  </a:solidFill>
                </a:endParaRPr>
              </a:p>
            </p:txBody>
          </p:sp>
        </mc:Choice>
        <mc:Fallback xmlns="">
          <p:sp>
            <p:nvSpPr>
              <p:cNvPr id="27" name="文本框 26">
                <a:extLst>
                  <a:ext uri="{FF2B5EF4-FFF2-40B4-BE49-F238E27FC236}">
                    <a16:creationId xmlns:a16="http://schemas.microsoft.com/office/drawing/2014/main" id="{63EB7ED8-9367-1631-F453-5B8E82A97EC0}"/>
                  </a:ext>
                </a:extLst>
              </p:cNvPr>
              <p:cNvSpPr txBox="1">
                <a:spLocks noRot="1" noChangeAspect="1" noMove="1" noResize="1" noEditPoints="1" noAdjustHandles="1" noChangeArrowheads="1" noChangeShapeType="1" noTextEdit="1"/>
              </p:cNvSpPr>
              <p:nvPr/>
            </p:nvSpPr>
            <p:spPr>
              <a:xfrm>
                <a:off x="1393866" y="5130412"/>
                <a:ext cx="1440523" cy="276999"/>
              </a:xfrm>
              <a:prstGeom prst="rect">
                <a:avLst/>
              </a:prstGeom>
              <a:blipFill>
                <a:blip r:embed="rId5"/>
                <a:stretch>
                  <a:fillRect r="-1695" b="-1555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 name="文本框 27">
                <a:extLst>
                  <a:ext uri="{FF2B5EF4-FFF2-40B4-BE49-F238E27FC236}">
                    <a16:creationId xmlns:a16="http://schemas.microsoft.com/office/drawing/2014/main" id="{1D98ABDC-D36C-A05C-B209-83EC20BADB15}"/>
                  </a:ext>
                </a:extLst>
              </p:cNvPr>
              <p:cNvSpPr txBox="1"/>
              <p:nvPr/>
            </p:nvSpPr>
            <p:spPr>
              <a:xfrm>
                <a:off x="3729751" y="5130412"/>
                <a:ext cx="144052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b="1" i="1" smtClean="0">
                              <a:solidFill>
                                <a:srgbClr val="C00000"/>
                              </a:solidFill>
                              <a:latin typeface="Cambria Math" panose="02040503050406030204" pitchFamily="18" charset="0"/>
                            </a:rPr>
                          </m:ctrlPr>
                        </m:sSubPr>
                        <m:e>
                          <m:r>
                            <a:rPr lang="en-US" altLang="zh-CN" b="1" i="0">
                              <a:solidFill>
                                <a:srgbClr val="C00000"/>
                              </a:solidFill>
                              <a:latin typeface="Cambria Math" panose="02040503050406030204" pitchFamily="18" charset="0"/>
                            </a:rPr>
                            <m:t>𝐰</m:t>
                          </m:r>
                        </m:e>
                        <m:sub>
                          <m:r>
                            <a:rPr lang="en-US" altLang="zh-CN" b="1" i="0" smtClean="0">
                              <a:solidFill>
                                <a:srgbClr val="C00000"/>
                              </a:solidFill>
                              <a:latin typeface="Cambria Math" panose="02040503050406030204" pitchFamily="18" charset="0"/>
                            </a:rPr>
                            <m:t>𝟐</m:t>
                          </m:r>
                        </m:sub>
                      </m:sSub>
                      <m:r>
                        <a:rPr lang="en-US" altLang="zh-CN" b="1" i="0" smtClean="0">
                          <a:solidFill>
                            <a:srgbClr val="C00000"/>
                          </a:solidFill>
                          <a:latin typeface="Cambria Math" panose="02040503050406030204" pitchFamily="18" charset="0"/>
                        </a:rPr>
                        <m:t>𝐱</m:t>
                      </m:r>
                      <m:r>
                        <a:rPr lang="en-US" altLang="zh-CN" b="1" i="1" smtClean="0">
                          <a:solidFill>
                            <a:srgbClr val="C00000"/>
                          </a:solidFill>
                          <a:latin typeface="Cambria Math" panose="02040503050406030204" pitchFamily="18" charset="0"/>
                        </a:rPr>
                        <m:t>+</m:t>
                      </m:r>
                      <m:sSub>
                        <m:sSubPr>
                          <m:ctrlPr>
                            <a:rPr lang="en-US" altLang="zh-CN" b="1" i="1" smtClean="0">
                              <a:solidFill>
                                <a:srgbClr val="C00000"/>
                              </a:solidFill>
                              <a:latin typeface="Cambria Math" panose="02040503050406030204" pitchFamily="18" charset="0"/>
                            </a:rPr>
                          </m:ctrlPr>
                        </m:sSubPr>
                        <m:e>
                          <m:r>
                            <a:rPr lang="en-US" altLang="zh-CN" b="1" i="0">
                              <a:solidFill>
                                <a:srgbClr val="C00000"/>
                              </a:solidFill>
                              <a:latin typeface="Cambria Math" panose="02040503050406030204" pitchFamily="18" charset="0"/>
                            </a:rPr>
                            <m:t>𝐭</m:t>
                          </m:r>
                        </m:e>
                        <m:sub>
                          <m:r>
                            <a:rPr lang="en-US" altLang="zh-CN" b="1" i="1" smtClean="0">
                              <a:solidFill>
                                <a:srgbClr val="C00000"/>
                              </a:solidFill>
                              <a:latin typeface="Cambria Math" panose="02040503050406030204" pitchFamily="18" charset="0"/>
                            </a:rPr>
                            <m:t>𝟐</m:t>
                          </m:r>
                        </m:sub>
                      </m:sSub>
                      <m:r>
                        <a:rPr lang="en-US" altLang="zh-CN" b="1" i="1" smtClean="0">
                          <a:solidFill>
                            <a:srgbClr val="C00000"/>
                          </a:solidFill>
                          <a:latin typeface="Cambria Math" panose="02040503050406030204" pitchFamily="18" charset="0"/>
                          <a:ea typeface="Cambria Math" panose="02040503050406030204" pitchFamily="18" charset="0"/>
                        </a:rPr>
                        <m:t>&gt;</m:t>
                      </m:r>
                      <m:r>
                        <a:rPr lang="en-US" altLang="zh-CN" b="1" i="1" smtClean="0">
                          <a:solidFill>
                            <a:srgbClr val="C00000"/>
                          </a:solidFill>
                          <a:latin typeface="Cambria Math" panose="02040503050406030204" pitchFamily="18" charset="0"/>
                          <a:ea typeface="Cambria Math" panose="02040503050406030204" pitchFamily="18" charset="0"/>
                        </a:rPr>
                        <m:t>𝟎</m:t>
                      </m:r>
                    </m:oMath>
                  </m:oMathPara>
                </a14:m>
                <a:endParaRPr lang="zh-CN" altLang="en-US" b="1" dirty="0">
                  <a:solidFill>
                    <a:srgbClr val="C00000"/>
                  </a:solidFill>
                </a:endParaRPr>
              </a:p>
            </p:txBody>
          </p:sp>
        </mc:Choice>
        <mc:Fallback xmlns="">
          <p:sp>
            <p:nvSpPr>
              <p:cNvPr id="28" name="文本框 27">
                <a:extLst>
                  <a:ext uri="{FF2B5EF4-FFF2-40B4-BE49-F238E27FC236}">
                    <a16:creationId xmlns:a16="http://schemas.microsoft.com/office/drawing/2014/main" id="{1D98ABDC-D36C-A05C-B209-83EC20BADB15}"/>
                  </a:ext>
                </a:extLst>
              </p:cNvPr>
              <p:cNvSpPr txBox="1">
                <a:spLocks noRot="1" noChangeAspect="1" noMove="1" noResize="1" noEditPoints="1" noAdjustHandles="1" noChangeArrowheads="1" noChangeShapeType="1" noTextEdit="1"/>
              </p:cNvSpPr>
              <p:nvPr/>
            </p:nvSpPr>
            <p:spPr>
              <a:xfrm>
                <a:off x="3729751" y="5130412"/>
                <a:ext cx="1440523" cy="276999"/>
              </a:xfrm>
              <a:prstGeom prst="rect">
                <a:avLst/>
              </a:prstGeom>
              <a:blipFill>
                <a:blip r:embed="rId6"/>
                <a:stretch>
                  <a:fillRect r="-1695" b="-15556"/>
                </a:stretch>
              </a:blipFill>
            </p:spPr>
            <p:txBody>
              <a:bodyPr/>
              <a:lstStyle/>
              <a:p>
                <a:r>
                  <a:rPr lang="zh-CN" altLang="en-US">
                    <a:noFill/>
                  </a:rPr>
                  <a:t> </a:t>
                </a:r>
              </a:p>
            </p:txBody>
          </p:sp>
        </mc:Fallback>
      </mc:AlternateContent>
      <p:sp>
        <p:nvSpPr>
          <p:cNvPr id="29" name="矩形 28">
            <a:extLst>
              <a:ext uri="{FF2B5EF4-FFF2-40B4-BE49-F238E27FC236}">
                <a16:creationId xmlns:a16="http://schemas.microsoft.com/office/drawing/2014/main" id="{EB3E259D-D050-2E01-216A-F2435C39E593}"/>
              </a:ext>
            </a:extLst>
          </p:cNvPr>
          <p:cNvSpPr/>
          <p:nvPr/>
        </p:nvSpPr>
        <p:spPr>
          <a:xfrm>
            <a:off x="4932792" y="3015067"/>
            <a:ext cx="1039816" cy="317102"/>
          </a:xfrm>
          <a:prstGeom prst="rect">
            <a:avLst/>
          </a:prstGeom>
          <a:solidFill>
            <a:schemeClr val="bg1"/>
          </a:solidFill>
          <a:ln w="19050">
            <a:solidFill>
              <a:schemeClr val="accent6">
                <a:lumMod val="50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accent6">
                    <a:lumMod val="50000"/>
                  </a:schemeClr>
                </a:solidFill>
                <a:latin typeface="微软雅黑" panose="020B0503020204020204" pitchFamily="34" charset="-122"/>
                <a:ea typeface="微软雅黑" panose="020B0503020204020204" pitchFamily="34" charset="-122"/>
              </a:rPr>
              <a:t>Root</a:t>
            </a:r>
            <a:endParaRPr lang="zh-CN" altLang="en-US" b="1" dirty="0">
              <a:solidFill>
                <a:schemeClr val="accent6">
                  <a:lumMod val="50000"/>
                </a:schemeClr>
              </a:solidFill>
              <a:latin typeface="微软雅黑" panose="020B0503020204020204" pitchFamily="34" charset="-122"/>
              <a:ea typeface="微软雅黑" panose="020B0503020204020204" pitchFamily="34" charset="-122"/>
            </a:endParaRPr>
          </a:p>
        </p:txBody>
      </p:sp>
      <p:grpSp>
        <p:nvGrpSpPr>
          <p:cNvPr id="107" name="组合 106">
            <a:extLst>
              <a:ext uri="{FF2B5EF4-FFF2-40B4-BE49-F238E27FC236}">
                <a16:creationId xmlns:a16="http://schemas.microsoft.com/office/drawing/2014/main" id="{574022F3-DDDE-F868-9FDF-972D7B69B28A}"/>
              </a:ext>
            </a:extLst>
          </p:cNvPr>
          <p:cNvGrpSpPr/>
          <p:nvPr/>
        </p:nvGrpSpPr>
        <p:grpSpPr>
          <a:xfrm>
            <a:off x="6199094" y="2964985"/>
            <a:ext cx="2157577" cy="1253699"/>
            <a:chOff x="6495512" y="2982478"/>
            <a:chExt cx="2157577" cy="1253699"/>
          </a:xfrm>
          <a:gradFill>
            <a:gsLst>
              <a:gs pos="0">
                <a:schemeClr val="bg1"/>
              </a:gs>
              <a:gs pos="49000">
                <a:schemeClr val="accent6">
                  <a:lumMod val="40000"/>
                  <a:lumOff val="60000"/>
                </a:schemeClr>
              </a:gs>
              <a:gs pos="95000">
                <a:schemeClr val="accent6">
                  <a:lumMod val="75000"/>
                </a:schemeClr>
              </a:gs>
            </a:gsLst>
            <a:lin ang="5400000" scaled="1"/>
          </a:gradFill>
        </p:grpSpPr>
        <p:grpSp>
          <p:nvGrpSpPr>
            <p:cNvPr id="63" name="组合 62">
              <a:extLst>
                <a:ext uri="{FF2B5EF4-FFF2-40B4-BE49-F238E27FC236}">
                  <a16:creationId xmlns:a16="http://schemas.microsoft.com/office/drawing/2014/main" id="{CA67A69E-D4B7-876E-8413-0EB474A20876}"/>
                </a:ext>
              </a:extLst>
            </p:cNvPr>
            <p:cNvGrpSpPr/>
            <p:nvPr/>
          </p:nvGrpSpPr>
          <p:grpSpPr>
            <a:xfrm>
              <a:off x="6495512" y="3215793"/>
              <a:ext cx="288000" cy="787068"/>
              <a:chOff x="6495512" y="3189848"/>
              <a:chExt cx="288000" cy="787068"/>
            </a:xfrm>
            <a:grpFill/>
          </p:grpSpPr>
          <p:sp>
            <p:nvSpPr>
              <p:cNvPr id="39" name="椭圆 38">
                <a:extLst>
                  <a:ext uri="{FF2B5EF4-FFF2-40B4-BE49-F238E27FC236}">
                    <a16:creationId xmlns:a16="http://schemas.microsoft.com/office/drawing/2014/main" id="{590D6B8C-250C-8F99-2CDF-8C872793F426}"/>
                  </a:ext>
                </a:extLst>
              </p:cNvPr>
              <p:cNvSpPr/>
              <p:nvPr/>
            </p:nvSpPr>
            <p:spPr>
              <a:xfrm>
                <a:off x="6495512" y="3189848"/>
                <a:ext cx="288000" cy="288000"/>
              </a:xfrm>
              <a:prstGeom prst="ellipse">
                <a:avLst/>
              </a:prstGeom>
              <a:grpFill/>
              <a:ln w="19050">
                <a:solidFill>
                  <a:schemeClr val="tx1">
                    <a:lumMod val="85000"/>
                    <a:lumOff val="15000"/>
                  </a:schemeClr>
                </a:solidFill>
                <a:tailEnd type="arrow" w="sm" len="med"/>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latin typeface="微软雅黑" panose="020B0503020204020204" pitchFamily="34" charset="-122"/>
                  <a:ea typeface="微软雅黑" panose="020B0503020204020204" pitchFamily="34" charset="-122"/>
                </a:endParaRPr>
              </a:p>
            </p:txBody>
          </p:sp>
          <p:sp>
            <p:nvSpPr>
              <p:cNvPr id="40" name="椭圆 39">
                <a:extLst>
                  <a:ext uri="{FF2B5EF4-FFF2-40B4-BE49-F238E27FC236}">
                    <a16:creationId xmlns:a16="http://schemas.microsoft.com/office/drawing/2014/main" id="{169DC357-EF7A-5768-BCD6-8827E9D29290}"/>
                  </a:ext>
                </a:extLst>
              </p:cNvPr>
              <p:cNvSpPr/>
              <p:nvPr/>
            </p:nvSpPr>
            <p:spPr>
              <a:xfrm>
                <a:off x="6495512" y="3688916"/>
                <a:ext cx="288000" cy="288000"/>
              </a:xfrm>
              <a:prstGeom prst="ellipse">
                <a:avLst/>
              </a:prstGeom>
              <a:grpFill/>
              <a:ln w="19050">
                <a:solidFill>
                  <a:schemeClr val="tx1">
                    <a:lumMod val="85000"/>
                    <a:lumOff val="15000"/>
                  </a:schemeClr>
                </a:solidFill>
                <a:tailEnd type="arrow" w="sm" len="med"/>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latin typeface="微软雅黑" panose="020B0503020204020204" pitchFamily="34" charset="-122"/>
                  <a:ea typeface="微软雅黑" panose="020B0503020204020204" pitchFamily="34" charset="-122"/>
                </a:endParaRPr>
              </a:p>
            </p:txBody>
          </p:sp>
        </p:grpSp>
        <p:grpSp>
          <p:nvGrpSpPr>
            <p:cNvPr id="60" name="组合 59">
              <a:extLst>
                <a:ext uri="{FF2B5EF4-FFF2-40B4-BE49-F238E27FC236}">
                  <a16:creationId xmlns:a16="http://schemas.microsoft.com/office/drawing/2014/main" id="{FA68A94C-E495-8890-1E8E-B8142A793328}"/>
                </a:ext>
              </a:extLst>
            </p:cNvPr>
            <p:cNvGrpSpPr/>
            <p:nvPr/>
          </p:nvGrpSpPr>
          <p:grpSpPr>
            <a:xfrm>
              <a:off x="7118704" y="2982478"/>
              <a:ext cx="288000" cy="1253699"/>
              <a:chOff x="6987658" y="2982478"/>
              <a:chExt cx="288000" cy="1253699"/>
            </a:xfrm>
            <a:grpFill/>
          </p:grpSpPr>
          <p:sp>
            <p:nvSpPr>
              <p:cNvPr id="41" name="椭圆 40">
                <a:extLst>
                  <a:ext uri="{FF2B5EF4-FFF2-40B4-BE49-F238E27FC236}">
                    <a16:creationId xmlns:a16="http://schemas.microsoft.com/office/drawing/2014/main" id="{2844C2C9-6261-D628-01BB-71DBB46FB9A9}"/>
                  </a:ext>
                </a:extLst>
              </p:cNvPr>
              <p:cNvSpPr/>
              <p:nvPr/>
            </p:nvSpPr>
            <p:spPr>
              <a:xfrm>
                <a:off x="6987658" y="2982478"/>
                <a:ext cx="288000" cy="288000"/>
              </a:xfrm>
              <a:prstGeom prst="ellipse">
                <a:avLst/>
              </a:prstGeom>
              <a:grpFill/>
              <a:ln w="19050">
                <a:solidFill>
                  <a:schemeClr val="tx1">
                    <a:lumMod val="85000"/>
                    <a:lumOff val="15000"/>
                  </a:schemeClr>
                </a:solidFill>
                <a:tailEnd type="triangle" w="sm" len="med"/>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latin typeface="微软雅黑" panose="020B0503020204020204" pitchFamily="34" charset="-122"/>
                  <a:ea typeface="微软雅黑" panose="020B0503020204020204" pitchFamily="34" charset="-122"/>
                </a:endParaRPr>
              </a:p>
            </p:txBody>
          </p:sp>
          <p:sp>
            <p:nvSpPr>
              <p:cNvPr id="42" name="椭圆 41">
                <a:extLst>
                  <a:ext uri="{FF2B5EF4-FFF2-40B4-BE49-F238E27FC236}">
                    <a16:creationId xmlns:a16="http://schemas.microsoft.com/office/drawing/2014/main" id="{F969B548-3E42-4EA4-01E5-7264A597FF2D}"/>
                  </a:ext>
                </a:extLst>
              </p:cNvPr>
              <p:cNvSpPr/>
              <p:nvPr/>
            </p:nvSpPr>
            <p:spPr>
              <a:xfrm>
                <a:off x="6987658" y="3465328"/>
                <a:ext cx="288000" cy="288000"/>
              </a:xfrm>
              <a:prstGeom prst="ellipse">
                <a:avLst/>
              </a:prstGeom>
              <a:grpFill/>
              <a:ln w="19050">
                <a:solidFill>
                  <a:schemeClr val="tx1">
                    <a:lumMod val="85000"/>
                    <a:lumOff val="15000"/>
                  </a:schemeClr>
                </a:solidFill>
                <a:tailEnd type="triangle" w="sm" len="med"/>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latin typeface="微软雅黑" panose="020B0503020204020204" pitchFamily="34" charset="-122"/>
                  <a:ea typeface="微软雅黑" panose="020B0503020204020204" pitchFamily="34" charset="-122"/>
                </a:endParaRPr>
              </a:p>
            </p:txBody>
          </p:sp>
          <p:sp>
            <p:nvSpPr>
              <p:cNvPr id="43" name="椭圆 42">
                <a:extLst>
                  <a:ext uri="{FF2B5EF4-FFF2-40B4-BE49-F238E27FC236}">
                    <a16:creationId xmlns:a16="http://schemas.microsoft.com/office/drawing/2014/main" id="{CBACD869-1E0A-3637-4D08-FC2FD8746BB3}"/>
                  </a:ext>
                </a:extLst>
              </p:cNvPr>
              <p:cNvSpPr/>
              <p:nvPr/>
            </p:nvSpPr>
            <p:spPr>
              <a:xfrm>
                <a:off x="6987658" y="3948177"/>
                <a:ext cx="288000" cy="288000"/>
              </a:xfrm>
              <a:prstGeom prst="ellipse">
                <a:avLst/>
              </a:prstGeom>
              <a:grpFill/>
              <a:ln w="19050">
                <a:solidFill>
                  <a:schemeClr val="tx1">
                    <a:lumMod val="85000"/>
                    <a:lumOff val="15000"/>
                  </a:schemeClr>
                </a:solidFill>
                <a:tailEnd type="triangle" w="sm" len="med"/>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latin typeface="微软雅黑" panose="020B0503020204020204" pitchFamily="34" charset="-122"/>
                  <a:ea typeface="微软雅黑" panose="020B0503020204020204" pitchFamily="34" charset="-122"/>
                </a:endParaRPr>
              </a:p>
            </p:txBody>
          </p:sp>
        </p:grpSp>
        <p:grpSp>
          <p:nvGrpSpPr>
            <p:cNvPr id="61" name="组合 60">
              <a:extLst>
                <a:ext uri="{FF2B5EF4-FFF2-40B4-BE49-F238E27FC236}">
                  <a16:creationId xmlns:a16="http://schemas.microsoft.com/office/drawing/2014/main" id="{E312EA68-6D58-6BE6-264E-B217FDBEA510}"/>
                </a:ext>
              </a:extLst>
            </p:cNvPr>
            <p:cNvGrpSpPr/>
            <p:nvPr/>
          </p:nvGrpSpPr>
          <p:grpSpPr>
            <a:xfrm>
              <a:off x="7741896" y="2982478"/>
              <a:ext cx="288000" cy="1253699"/>
              <a:chOff x="7654356" y="2982478"/>
              <a:chExt cx="288000" cy="1253699"/>
            </a:xfrm>
            <a:grpFill/>
          </p:grpSpPr>
          <p:sp>
            <p:nvSpPr>
              <p:cNvPr id="44" name="椭圆 43">
                <a:extLst>
                  <a:ext uri="{FF2B5EF4-FFF2-40B4-BE49-F238E27FC236}">
                    <a16:creationId xmlns:a16="http://schemas.microsoft.com/office/drawing/2014/main" id="{AEFCE5EC-7B2D-DF4A-FD5A-B1FC77C00A25}"/>
                  </a:ext>
                </a:extLst>
              </p:cNvPr>
              <p:cNvSpPr/>
              <p:nvPr/>
            </p:nvSpPr>
            <p:spPr>
              <a:xfrm>
                <a:off x="7654356" y="2982478"/>
                <a:ext cx="288000" cy="288000"/>
              </a:xfrm>
              <a:prstGeom prst="ellipse">
                <a:avLst/>
              </a:prstGeom>
              <a:grpFill/>
              <a:ln w="19050">
                <a:solidFill>
                  <a:schemeClr val="tx1">
                    <a:lumMod val="85000"/>
                    <a:lumOff val="15000"/>
                  </a:schemeClr>
                </a:solidFill>
                <a:tailEnd type="triangle" w="sm" len="med"/>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latin typeface="微软雅黑" panose="020B0503020204020204" pitchFamily="34" charset="-122"/>
                  <a:ea typeface="微软雅黑" panose="020B0503020204020204" pitchFamily="34" charset="-122"/>
                </a:endParaRPr>
              </a:p>
            </p:txBody>
          </p:sp>
          <p:sp>
            <p:nvSpPr>
              <p:cNvPr id="45" name="椭圆 44">
                <a:extLst>
                  <a:ext uri="{FF2B5EF4-FFF2-40B4-BE49-F238E27FC236}">
                    <a16:creationId xmlns:a16="http://schemas.microsoft.com/office/drawing/2014/main" id="{7F46A0D2-D971-94B4-57D9-817383553C14}"/>
                  </a:ext>
                </a:extLst>
              </p:cNvPr>
              <p:cNvSpPr/>
              <p:nvPr/>
            </p:nvSpPr>
            <p:spPr>
              <a:xfrm>
                <a:off x="7654356" y="3465328"/>
                <a:ext cx="288000" cy="288000"/>
              </a:xfrm>
              <a:prstGeom prst="ellipse">
                <a:avLst/>
              </a:prstGeom>
              <a:grpFill/>
              <a:ln w="19050">
                <a:solidFill>
                  <a:schemeClr val="tx1">
                    <a:lumMod val="85000"/>
                    <a:lumOff val="15000"/>
                  </a:schemeClr>
                </a:solidFill>
                <a:tailEnd type="triangle" w="sm" len="med"/>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latin typeface="微软雅黑" panose="020B0503020204020204" pitchFamily="34" charset="-122"/>
                  <a:ea typeface="微软雅黑" panose="020B0503020204020204" pitchFamily="34" charset="-122"/>
                </a:endParaRPr>
              </a:p>
            </p:txBody>
          </p:sp>
          <p:sp>
            <p:nvSpPr>
              <p:cNvPr id="57" name="椭圆 56">
                <a:extLst>
                  <a:ext uri="{FF2B5EF4-FFF2-40B4-BE49-F238E27FC236}">
                    <a16:creationId xmlns:a16="http://schemas.microsoft.com/office/drawing/2014/main" id="{A566D89F-E8E3-50A3-4CE2-34A6BA689E8C}"/>
                  </a:ext>
                </a:extLst>
              </p:cNvPr>
              <p:cNvSpPr/>
              <p:nvPr/>
            </p:nvSpPr>
            <p:spPr>
              <a:xfrm>
                <a:off x="7654356" y="3948177"/>
                <a:ext cx="288000" cy="288000"/>
              </a:xfrm>
              <a:prstGeom prst="ellipse">
                <a:avLst/>
              </a:prstGeom>
              <a:grpFill/>
              <a:ln w="19050">
                <a:solidFill>
                  <a:schemeClr val="tx1">
                    <a:lumMod val="85000"/>
                    <a:lumOff val="15000"/>
                  </a:schemeClr>
                </a:solidFill>
                <a:tailEnd type="triangle" w="sm" len="med"/>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latin typeface="微软雅黑" panose="020B0503020204020204" pitchFamily="34" charset="-122"/>
                  <a:ea typeface="微软雅黑" panose="020B0503020204020204" pitchFamily="34" charset="-122"/>
                </a:endParaRPr>
              </a:p>
            </p:txBody>
          </p:sp>
        </p:grpSp>
        <p:grpSp>
          <p:nvGrpSpPr>
            <p:cNvPr id="62" name="组合 61">
              <a:extLst>
                <a:ext uri="{FF2B5EF4-FFF2-40B4-BE49-F238E27FC236}">
                  <a16:creationId xmlns:a16="http://schemas.microsoft.com/office/drawing/2014/main" id="{D47C3919-1C2D-28C0-3BAF-930C48253AC7}"/>
                </a:ext>
              </a:extLst>
            </p:cNvPr>
            <p:cNvGrpSpPr/>
            <p:nvPr/>
          </p:nvGrpSpPr>
          <p:grpSpPr>
            <a:xfrm>
              <a:off x="8365089" y="3215793"/>
              <a:ext cx="288000" cy="787068"/>
              <a:chOff x="8365089" y="3189848"/>
              <a:chExt cx="288000" cy="787068"/>
            </a:xfrm>
            <a:grpFill/>
          </p:grpSpPr>
          <p:sp>
            <p:nvSpPr>
              <p:cNvPr id="58" name="椭圆 57">
                <a:extLst>
                  <a:ext uri="{FF2B5EF4-FFF2-40B4-BE49-F238E27FC236}">
                    <a16:creationId xmlns:a16="http://schemas.microsoft.com/office/drawing/2014/main" id="{E7ADBD24-2EA1-072F-723D-2F5264D2F57B}"/>
                  </a:ext>
                </a:extLst>
              </p:cNvPr>
              <p:cNvSpPr/>
              <p:nvPr/>
            </p:nvSpPr>
            <p:spPr>
              <a:xfrm>
                <a:off x="8365089" y="3189848"/>
                <a:ext cx="288000" cy="288000"/>
              </a:xfrm>
              <a:prstGeom prst="ellipse">
                <a:avLst/>
              </a:prstGeom>
              <a:grpFill/>
              <a:ln w="19050">
                <a:solidFill>
                  <a:schemeClr val="tx1">
                    <a:lumMod val="85000"/>
                    <a:lumOff val="15000"/>
                  </a:schemeClr>
                </a:solidFill>
                <a:tailEnd type="triangle" w="sm" len="med"/>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latin typeface="微软雅黑" panose="020B0503020204020204" pitchFamily="34" charset="-122"/>
                  <a:ea typeface="微软雅黑" panose="020B0503020204020204" pitchFamily="34" charset="-122"/>
                </a:endParaRPr>
              </a:p>
            </p:txBody>
          </p:sp>
          <p:sp>
            <p:nvSpPr>
              <p:cNvPr id="59" name="椭圆 58">
                <a:extLst>
                  <a:ext uri="{FF2B5EF4-FFF2-40B4-BE49-F238E27FC236}">
                    <a16:creationId xmlns:a16="http://schemas.microsoft.com/office/drawing/2014/main" id="{65C00B13-BDFB-A86D-2ADA-67AA0526F958}"/>
                  </a:ext>
                </a:extLst>
              </p:cNvPr>
              <p:cNvSpPr/>
              <p:nvPr/>
            </p:nvSpPr>
            <p:spPr>
              <a:xfrm>
                <a:off x="8365089" y="3688916"/>
                <a:ext cx="288000" cy="288000"/>
              </a:xfrm>
              <a:prstGeom prst="ellipse">
                <a:avLst/>
              </a:prstGeom>
              <a:grpFill/>
              <a:ln w="19050">
                <a:solidFill>
                  <a:schemeClr val="tx1">
                    <a:lumMod val="85000"/>
                    <a:lumOff val="15000"/>
                  </a:schemeClr>
                </a:solidFill>
                <a:tailEnd type="triangle" w="sm" len="med"/>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latin typeface="微软雅黑" panose="020B0503020204020204" pitchFamily="34" charset="-122"/>
                  <a:ea typeface="微软雅黑" panose="020B0503020204020204" pitchFamily="34" charset="-122"/>
                </a:endParaRPr>
              </a:p>
            </p:txBody>
          </p:sp>
        </p:grpSp>
        <p:cxnSp>
          <p:nvCxnSpPr>
            <p:cNvPr id="65" name="直接箭头连接符 64">
              <a:extLst>
                <a:ext uri="{FF2B5EF4-FFF2-40B4-BE49-F238E27FC236}">
                  <a16:creationId xmlns:a16="http://schemas.microsoft.com/office/drawing/2014/main" id="{E29C7E42-E325-8C69-2CAA-772B29CD456E}"/>
                </a:ext>
              </a:extLst>
            </p:cNvPr>
            <p:cNvCxnSpPr>
              <a:stCxn id="39" idx="6"/>
              <a:endCxn id="41" idx="2"/>
            </p:cNvCxnSpPr>
            <p:nvPr/>
          </p:nvCxnSpPr>
          <p:spPr>
            <a:xfrm flipV="1">
              <a:off x="6783512" y="3126478"/>
              <a:ext cx="335192" cy="233315"/>
            </a:xfrm>
            <a:prstGeom prst="straightConnector1">
              <a:avLst/>
            </a:prstGeom>
            <a:grpFill/>
            <a:ln w="12700">
              <a:solidFill>
                <a:schemeClr val="accent6">
                  <a:lumMod val="50000"/>
                </a:schemeClr>
              </a:solidFill>
              <a:tailEnd type="triangle" w="sm" len="med"/>
            </a:ln>
          </p:spPr>
          <p:style>
            <a:lnRef idx="1">
              <a:schemeClr val="accent1"/>
            </a:lnRef>
            <a:fillRef idx="0">
              <a:schemeClr val="accent1"/>
            </a:fillRef>
            <a:effectRef idx="0">
              <a:schemeClr val="accent1"/>
            </a:effectRef>
            <a:fontRef idx="minor">
              <a:schemeClr val="tx1"/>
            </a:fontRef>
          </p:style>
        </p:cxnSp>
        <p:cxnSp>
          <p:nvCxnSpPr>
            <p:cNvPr id="67" name="直接箭头连接符 66">
              <a:extLst>
                <a:ext uri="{FF2B5EF4-FFF2-40B4-BE49-F238E27FC236}">
                  <a16:creationId xmlns:a16="http://schemas.microsoft.com/office/drawing/2014/main" id="{8B7614CE-C81F-12F9-8B6E-FD3B4CAA67F9}"/>
                </a:ext>
              </a:extLst>
            </p:cNvPr>
            <p:cNvCxnSpPr>
              <a:stCxn id="39" idx="6"/>
              <a:endCxn id="42" idx="2"/>
            </p:cNvCxnSpPr>
            <p:nvPr/>
          </p:nvCxnSpPr>
          <p:spPr>
            <a:xfrm>
              <a:off x="6783512" y="3359793"/>
              <a:ext cx="335192" cy="249535"/>
            </a:xfrm>
            <a:prstGeom prst="straightConnector1">
              <a:avLst/>
            </a:prstGeom>
            <a:grpFill/>
            <a:ln w="12700">
              <a:solidFill>
                <a:schemeClr val="accent6">
                  <a:lumMod val="50000"/>
                </a:schemeClr>
              </a:solidFill>
              <a:tailEnd type="triangle" w="sm" len="med"/>
            </a:ln>
          </p:spPr>
          <p:style>
            <a:lnRef idx="1">
              <a:schemeClr val="accent1"/>
            </a:lnRef>
            <a:fillRef idx="0">
              <a:schemeClr val="accent1"/>
            </a:fillRef>
            <a:effectRef idx="0">
              <a:schemeClr val="accent1"/>
            </a:effectRef>
            <a:fontRef idx="minor">
              <a:schemeClr val="tx1"/>
            </a:fontRef>
          </p:style>
        </p:cxnSp>
        <p:cxnSp>
          <p:nvCxnSpPr>
            <p:cNvPr id="69" name="直接箭头连接符 68">
              <a:extLst>
                <a:ext uri="{FF2B5EF4-FFF2-40B4-BE49-F238E27FC236}">
                  <a16:creationId xmlns:a16="http://schemas.microsoft.com/office/drawing/2014/main" id="{3E3620AB-C858-4381-686D-1C1C7F98CC5C}"/>
                </a:ext>
              </a:extLst>
            </p:cNvPr>
            <p:cNvCxnSpPr>
              <a:stCxn id="39" idx="6"/>
              <a:endCxn id="43" idx="2"/>
            </p:cNvCxnSpPr>
            <p:nvPr/>
          </p:nvCxnSpPr>
          <p:spPr>
            <a:xfrm>
              <a:off x="6783512" y="3359793"/>
              <a:ext cx="335192" cy="732384"/>
            </a:xfrm>
            <a:prstGeom prst="straightConnector1">
              <a:avLst/>
            </a:prstGeom>
            <a:grpFill/>
            <a:ln w="12700">
              <a:solidFill>
                <a:schemeClr val="accent6">
                  <a:lumMod val="50000"/>
                </a:schemeClr>
              </a:solidFill>
              <a:tailEnd type="triangle" w="sm" len="med"/>
            </a:ln>
          </p:spPr>
          <p:style>
            <a:lnRef idx="1">
              <a:schemeClr val="accent1"/>
            </a:lnRef>
            <a:fillRef idx="0">
              <a:schemeClr val="accent1"/>
            </a:fillRef>
            <a:effectRef idx="0">
              <a:schemeClr val="accent1"/>
            </a:effectRef>
            <a:fontRef idx="minor">
              <a:schemeClr val="tx1"/>
            </a:fontRef>
          </p:style>
        </p:cxnSp>
        <p:cxnSp>
          <p:nvCxnSpPr>
            <p:cNvPr id="71" name="直接箭头连接符 70">
              <a:extLst>
                <a:ext uri="{FF2B5EF4-FFF2-40B4-BE49-F238E27FC236}">
                  <a16:creationId xmlns:a16="http://schemas.microsoft.com/office/drawing/2014/main" id="{D7C40BA2-CD88-5202-0D23-912EE93D1D07}"/>
                </a:ext>
              </a:extLst>
            </p:cNvPr>
            <p:cNvCxnSpPr>
              <a:stCxn id="40" idx="6"/>
              <a:endCxn id="41" idx="2"/>
            </p:cNvCxnSpPr>
            <p:nvPr/>
          </p:nvCxnSpPr>
          <p:spPr>
            <a:xfrm flipV="1">
              <a:off x="6783512" y="3126478"/>
              <a:ext cx="335192" cy="732383"/>
            </a:xfrm>
            <a:prstGeom prst="straightConnector1">
              <a:avLst/>
            </a:prstGeom>
            <a:grpFill/>
            <a:ln w="12700">
              <a:solidFill>
                <a:schemeClr val="accent6">
                  <a:lumMod val="50000"/>
                </a:schemeClr>
              </a:solidFill>
              <a:tailEnd type="triangle" w="sm" len="med"/>
            </a:ln>
          </p:spPr>
          <p:style>
            <a:lnRef idx="1">
              <a:schemeClr val="accent1"/>
            </a:lnRef>
            <a:fillRef idx="0">
              <a:schemeClr val="accent1"/>
            </a:fillRef>
            <a:effectRef idx="0">
              <a:schemeClr val="accent1"/>
            </a:effectRef>
            <a:fontRef idx="minor">
              <a:schemeClr val="tx1"/>
            </a:fontRef>
          </p:style>
        </p:cxnSp>
        <p:cxnSp>
          <p:nvCxnSpPr>
            <p:cNvPr id="73" name="直接箭头连接符 72">
              <a:extLst>
                <a:ext uri="{FF2B5EF4-FFF2-40B4-BE49-F238E27FC236}">
                  <a16:creationId xmlns:a16="http://schemas.microsoft.com/office/drawing/2014/main" id="{E94C7FA0-CE74-70BF-0266-0EE4D0465993}"/>
                </a:ext>
              </a:extLst>
            </p:cNvPr>
            <p:cNvCxnSpPr>
              <a:stCxn id="40" idx="6"/>
              <a:endCxn id="42" idx="2"/>
            </p:cNvCxnSpPr>
            <p:nvPr/>
          </p:nvCxnSpPr>
          <p:spPr>
            <a:xfrm flipV="1">
              <a:off x="6783512" y="3609328"/>
              <a:ext cx="335192" cy="249533"/>
            </a:xfrm>
            <a:prstGeom prst="straightConnector1">
              <a:avLst/>
            </a:prstGeom>
            <a:grpFill/>
            <a:ln w="12700">
              <a:solidFill>
                <a:schemeClr val="accent6">
                  <a:lumMod val="50000"/>
                </a:schemeClr>
              </a:solidFill>
              <a:tailEnd type="triangle" w="sm" len="med"/>
            </a:ln>
          </p:spPr>
          <p:style>
            <a:lnRef idx="1">
              <a:schemeClr val="accent1"/>
            </a:lnRef>
            <a:fillRef idx="0">
              <a:schemeClr val="accent1"/>
            </a:fillRef>
            <a:effectRef idx="0">
              <a:schemeClr val="accent1"/>
            </a:effectRef>
            <a:fontRef idx="minor">
              <a:schemeClr val="tx1"/>
            </a:fontRef>
          </p:style>
        </p:cxnSp>
        <p:cxnSp>
          <p:nvCxnSpPr>
            <p:cNvPr id="75" name="直接箭头连接符 74">
              <a:extLst>
                <a:ext uri="{FF2B5EF4-FFF2-40B4-BE49-F238E27FC236}">
                  <a16:creationId xmlns:a16="http://schemas.microsoft.com/office/drawing/2014/main" id="{FC9F1F42-9439-1687-2B1C-8215D411DC30}"/>
                </a:ext>
              </a:extLst>
            </p:cNvPr>
            <p:cNvCxnSpPr>
              <a:stCxn id="40" idx="6"/>
              <a:endCxn id="43" idx="2"/>
            </p:cNvCxnSpPr>
            <p:nvPr/>
          </p:nvCxnSpPr>
          <p:spPr>
            <a:xfrm>
              <a:off x="6783512" y="3858861"/>
              <a:ext cx="335192" cy="233316"/>
            </a:xfrm>
            <a:prstGeom prst="straightConnector1">
              <a:avLst/>
            </a:prstGeom>
            <a:grpFill/>
            <a:ln w="12700">
              <a:solidFill>
                <a:schemeClr val="accent6">
                  <a:lumMod val="50000"/>
                </a:schemeClr>
              </a:solidFill>
              <a:tailEnd type="triangle" w="sm" len="med"/>
            </a:ln>
          </p:spPr>
          <p:style>
            <a:lnRef idx="1">
              <a:schemeClr val="accent1"/>
            </a:lnRef>
            <a:fillRef idx="0">
              <a:schemeClr val="accent1"/>
            </a:fillRef>
            <a:effectRef idx="0">
              <a:schemeClr val="accent1"/>
            </a:effectRef>
            <a:fontRef idx="minor">
              <a:schemeClr val="tx1"/>
            </a:fontRef>
          </p:style>
        </p:cxnSp>
        <p:cxnSp>
          <p:nvCxnSpPr>
            <p:cNvPr id="77" name="直接箭头连接符 76">
              <a:extLst>
                <a:ext uri="{FF2B5EF4-FFF2-40B4-BE49-F238E27FC236}">
                  <a16:creationId xmlns:a16="http://schemas.microsoft.com/office/drawing/2014/main" id="{94523962-4116-6A1F-9C9B-100DB019CDD9}"/>
                </a:ext>
              </a:extLst>
            </p:cNvPr>
            <p:cNvCxnSpPr>
              <a:stCxn id="41" idx="6"/>
              <a:endCxn id="44" idx="2"/>
            </p:cNvCxnSpPr>
            <p:nvPr/>
          </p:nvCxnSpPr>
          <p:spPr>
            <a:xfrm>
              <a:off x="7406704" y="3126478"/>
              <a:ext cx="335192" cy="0"/>
            </a:xfrm>
            <a:prstGeom prst="straightConnector1">
              <a:avLst/>
            </a:prstGeom>
            <a:grpFill/>
            <a:ln w="12700">
              <a:solidFill>
                <a:schemeClr val="accent6">
                  <a:lumMod val="50000"/>
                </a:schemeClr>
              </a:solidFill>
              <a:tailEnd type="triangle" w="sm" len="med"/>
            </a:ln>
          </p:spPr>
          <p:style>
            <a:lnRef idx="1">
              <a:schemeClr val="accent1"/>
            </a:lnRef>
            <a:fillRef idx="0">
              <a:schemeClr val="accent1"/>
            </a:fillRef>
            <a:effectRef idx="0">
              <a:schemeClr val="accent1"/>
            </a:effectRef>
            <a:fontRef idx="minor">
              <a:schemeClr val="tx1"/>
            </a:fontRef>
          </p:style>
        </p:cxnSp>
        <p:cxnSp>
          <p:nvCxnSpPr>
            <p:cNvPr id="79" name="直接箭头连接符 78">
              <a:extLst>
                <a:ext uri="{FF2B5EF4-FFF2-40B4-BE49-F238E27FC236}">
                  <a16:creationId xmlns:a16="http://schemas.microsoft.com/office/drawing/2014/main" id="{EBBD8C0A-0CF1-1B83-DB24-F74A9B1FA05A}"/>
                </a:ext>
              </a:extLst>
            </p:cNvPr>
            <p:cNvCxnSpPr>
              <a:stCxn id="42" idx="6"/>
              <a:endCxn id="45" idx="2"/>
            </p:cNvCxnSpPr>
            <p:nvPr/>
          </p:nvCxnSpPr>
          <p:spPr>
            <a:xfrm>
              <a:off x="7406704" y="3609328"/>
              <a:ext cx="335192" cy="0"/>
            </a:xfrm>
            <a:prstGeom prst="straightConnector1">
              <a:avLst/>
            </a:prstGeom>
            <a:grpFill/>
            <a:ln w="12700">
              <a:solidFill>
                <a:schemeClr val="accent6">
                  <a:lumMod val="50000"/>
                </a:schemeClr>
              </a:solidFill>
              <a:tailEnd type="triangle" w="sm" len="med"/>
            </a:ln>
          </p:spPr>
          <p:style>
            <a:lnRef idx="1">
              <a:schemeClr val="accent1"/>
            </a:lnRef>
            <a:fillRef idx="0">
              <a:schemeClr val="accent1"/>
            </a:fillRef>
            <a:effectRef idx="0">
              <a:schemeClr val="accent1"/>
            </a:effectRef>
            <a:fontRef idx="minor">
              <a:schemeClr val="tx1"/>
            </a:fontRef>
          </p:style>
        </p:cxnSp>
        <p:cxnSp>
          <p:nvCxnSpPr>
            <p:cNvPr id="81" name="直接箭头连接符 80">
              <a:extLst>
                <a:ext uri="{FF2B5EF4-FFF2-40B4-BE49-F238E27FC236}">
                  <a16:creationId xmlns:a16="http://schemas.microsoft.com/office/drawing/2014/main" id="{DBA7FE08-93CC-B0A8-94E5-DAB787A57AD7}"/>
                </a:ext>
              </a:extLst>
            </p:cNvPr>
            <p:cNvCxnSpPr>
              <a:stCxn id="43" idx="6"/>
              <a:endCxn id="57" idx="2"/>
            </p:cNvCxnSpPr>
            <p:nvPr/>
          </p:nvCxnSpPr>
          <p:spPr>
            <a:xfrm>
              <a:off x="7406704" y="4092177"/>
              <a:ext cx="335192" cy="0"/>
            </a:xfrm>
            <a:prstGeom prst="straightConnector1">
              <a:avLst/>
            </a:prstGeom>
            <a:grpFill/>
            <a:ln w="12700">
              <a:solidFill>
                <a:schemeClr val="accent6">
                  <a:lumMod val="50000"/>
                </a:schemeClr>
              </a:solidFill>
              <a:tailEnd type="triangle" w="sm" len="med"/>
            </a:ln>
          </p:spPr>
          <p:style>
            <a:lnRef idx="1">
              <a:schemeClr val="accent1"/>
            </a:lnRef>
            <a:fillRef idx="0">
              <a:schemeClr val="accent1"/>
            </a:fillRef>
            <a:effectRef idx="0">
              <a:schemeClr val="accent1"/>
            </a:effectRef>
            <a:fontRef idx="minor">
              <a:schemeClr val="tx1"/>
            </a:fontRef>
          </p:style>
        </p:cxnSp>
        <p:cxnSp>
          <p:nvCxnSpPr>
            <p:cNvPr id="83" name="直接箭头连接符 82">
              <a:extLst>
                <a:ext uri="{FF2B5EF4-FFF2-40B4-BE49-F238E27FC236}">
                  <a16:creationId xmlns:a16="http://schemas.microsoft.com/office/drawing/2014/main" id="{1EBD6E39-20AC-F30D-6467-B388057A3CDB}"/>
                </a:ext>
              </a:extLst>
            </p:cNvPr>
            <p:cNvCxnSpPr>
              <a:stCxn id="41" idx="6"/>
              <a:endCxn id="45" idx="2"/>
            </p:cNvCxnSpPr>
            <p:nvPr/>
          </p:nvCxnSpPr>
          <p:spPr>
            <a:xfrm>
              <a:off x="7406704" y="3126478"/>
              <a:ext cx="335192" cy="482850"/>
            </a:xfrm>
            <a:prstGeom prst="straightConnector1">
              <a:avLst/>
            </a:prstGeom>
            <a:grpFill/>
            <a:ln w="12700">
              <a:solidFill>
                <a:schemeClr val="accent6">
                  <a:lumMod val="50000"/>
                </a:schemeClr>
              </a:solidFill>
              <a:tailEnd type="triangle" w="sm" len="med"/>
            </a:ln>
          </p:spPr>
          <p:style>
            <a:lnRef idx="1">
              <a:schemeClr val="accent1"/>
            </a:lnRef>
            <a:fillRef idx="0">
              <a:schemeClr val="accent1"/>
            </a:fillRef>
            <a:effectRef idx="0">
              <a:schemeClr val="accent1"/>
            </a:effectRef>
            <a:fontRef idx="minor">
              <a:schemeClr val="tx1"/>
            </a:fontRef>
          </p:style>
        </p:cxnSp>
        <p:cxnSp>
          <p:nvCxnSpPr>
            <p:cNvPr id="85" name="直接箭头连接符 84">
              <a:extLst>
                <a:ext uri="{FF2B5EF4-FFF2-40B4-BE49-F238E27FC236}">
                  <a16:creationId xmlns:a16="http://schemas.microsoft.com/office/drawing/2014/main" id="{D769D736-CFBA-2EE6-CF50-2FA98BFC9BB7}"/>
                </a:ext>
              </a:extLst>
            </p:cNvPr>
            <p:cNvCxnSpPr>
              <a:stCxn id="41" idx="6"/>
              <a:endCxn id="57" idx="2"/>
            </p:cNvCxnSpPr>
            <p:nvPr/>
          </p:nvCxnSpPr>
          <p:spPr>
            <a:xfrm>
              <a:off x="7406704" y="3126478"/>
              <a:ext cx="335192" cy="965699"/>
            </a:xfrm>
            <a:prstGeom prst="straightConnector1">
              <a:avLst/>
            </a:prstGeom>
            <a:grpFill/>
            <a:ln w="12700">
              <a:solidFill>
                <a:schemeClr val="accent6">
                  <a:lumMod val="50000"/>
                </a:schemeClr>
              </a:solidFill>
              <a:tailEnd type="triangle" w="sm" len="med"/>
            </a:ln>
          </p:spPr>
          <p:style>
            <a:lnRef idx="1">
              <a:schemeClr val="accent1"/>
            </a:lnRef>
            <a:fillRef idx="0">
              <a:schemeClr val="accent1"/>
            </a:fillRef>
            <a:effectRef idx="0">
              <a:schemeClr val="accent1"/>
            </a:effectRef>
            <a:fontRef idx="minor">
              <a:schemeClr val="tx1"/>
            </a:fontRef>
          </p:style>
        </p:cxnSp>
        <p:cxnSp>
          <p:nvCxnSpPr>
            <p:cNvPr id="87" name="直接箭头连接符 86">
              <a:extLst>
                <a:ext uri="{FF2B5EF4-FFF2-40B4-BE49-F238E27FC236}">
                  <a16:creationId xmlns:a16="http://schemas.microsoft.com/office/drawing/2014/main" id="{DA8E37F7-9230-761C-FF25-E9143C74A679}"/>
                </a:ext>
              </a:extLst>
            </p:cNvPr>
            <p:cNvCxnSpPr>
              <a:stCxn id="42" idx="6"/>
              <a:endCxn id="44" idx="2"/>
            </p:cNvCxnSpPr>
            <p:nvPr/>
          </p:nvCxnSpPr>
          <p:spPr>
            <a:xfrm flipV="1">
              <a:off x="7406704" y="3126478"/>
              <a:ext cx="335192" cy="482850"/>
            </a:xfrm>
            <a:prstGeom prst="straightConnector1">
              <a:avLst/>
            </a:prstGeom>
            <a:grpFill/>
            <a:ln w="12700">
              <a:solidFill>
                <a:schemeClr val="accent6">
                  <a:lumMod val="50000"/>
                </a:schemeClr>
              </a:solidFill>
              <a:tailEnd type="triangle" w="sm" len="med"/>
            </a:ln>
          </p:spPr>
          <p:style>
            <a:lnRef idx="1">
              <a:schemeClr val="accent1"/>
            </a:lnRef>
            <a:fillRef idx="0">
              <a:schemeClr val="accent1"/>
            </a:fillRef>
            <a:effectRef idx="0">
              <a:schemeClr val="accent1"/>
            </a:effectRef>
            <a:fontRef idx="minor">
              <a:schemeClr val="tx1"/>
            </a:fontRef>
          </p:style>
        </p:cxnSp>
        <p:cxnSp>
          <p:nvCxnSpPr>
            <p:cNvPr id="89" name="直接箭头连接符 88">
              <a:extLst>
                <a:ext uri="{FF2B5EF4-FFF2-40B4-BE49-F238E27FC236}">
                  <a16:creationId xmlns:a16="http://schemas.microsoft.com/office/drawing/2014/main" id="{D49B064B-107A-8480-FF07-497302A1568C}"/>
                </a:ext>
              </a:extLst>
            </p:cNvPr>
            <p:cNvCxnSpPr>
              <a:cxnSpLocks/>
              <a:stCxn id="42" idx="6"/>
              <a:endCxn id="57" idx="2"/>
            </p:cNvCxnSpPr>
            <p:nvPr/>
          </p:nvCxnSpPr>
          <p:spPr>
            <a:xfrm>
              <a:off x="7406704" y="3609328"/>
              <a:ext cx="335192" cy="482849"/>
            </a:xfrm>
            <a:prstGeom prst="straightConnector1">
              <a:avLst/>
            </a:prstGeom>
            <a:grpFill/>
            <a:ln w="12700">
              <a:solidFill>
                <a:schemeClr val="accent6">
                  <a:lumMod val="50000"/>
                </a:schemeClr>
              </a:solidFill>
              <a:tailEnd type="triangle" w="sm" len="med"/>
            </a:ln>
          </p:spPr>
          <p:style>
            <a:lnRef idx="1">
              <a:schemeClr val="accent1"/>
            </a:lnRef>
            <a:fillRef idx="0">
              <a:schemeClr val="accent1"/>
            </a:fillRef>
            <a:effectRef idx="0">
              <a:schemeClr val="accent1"/>
            </a:effectRef>
            <a:fontRef idx="minor">
              <a:schemeClr val="tx1"/>
            </a:fontRef>
          </p:style>
        </p:cxnSp>
        <p:cxnSp>
          <p:nvCxnSpPr>
            <p:cNvPr id="92" name="直接箭头连接符 91">
              <a:extLst>
                <a:ext uri="{FF2B5EF4-FFF2-40B4-BE49-F238E27FC236}">
                  <a16:creationId xmlns:a16="http://schemas.microsoft.com/office/drawing/2014/main" id="{A492190E-35FD-4032-7F3A-5D3EC3CF701A}"/>
                </a:ext>
              </a:extLst>
            </p:cNvPr>
            <p:cNvCxnSpPr>
              <a:stCxn id="43" idx="6"/>
              <a:endCxn id="45" idx="2"/>
            </p:cNvCxnSpPr>
            <p:nvPr/>
          </p:nvCxnSpPr>
          <p:spPr>
            <a:xfrm flipV="1">
              <a:off x="7406704" y="3609328"/>
              <a:ext cx="335192" cy="482849"/>
            </a:xfrm>
            <a:prstGeom prst="straightConnector1">
              <a:avLst/>
            </a:prstGeom>
            <a:grpFill/>
            <a:ln w="12700">
              <a:solidFill>
                <a:schemeClr val="accent6">
                  <a:lumMod val="50000"/>
                </a:schemeClr>
              </a:solidFill>
              <a:tailEnd type="triangle" w="sm" len="med"/>
            </a:ln>
          </p:spPr>
          <p:style>
            <a:lnRef idx="1">
              <a:schemeClr val="accent1"/>
            </a:lnRef>
            <a:fillRef idx="0">
              <a:schemeClr val="accent1"/>
            </a:fillRef>
            <a:effectRef idx="0">
              <a:schemeClr val="accent1"/>
            </a:effectRef>
            <a:fontRef idx="minor">
              <a:schemeClr val="tx1"/>
            </a:fontRef>
          </p:style>
        </p:cxnSp>
        <p:cxnSp>
          <p:nvCxnSpPr>
            <p:cNvPr id="94" name="直接箭头连接符 93">
              <a:extLst>
                <a:ext uri="{FF2B5EF4-FFF2-40B4-BE49-F238E27FC236}">
                  <a16:creationId xmlns:a16="http://schemas.microsoft.com/office/drawing/2014/main" id="{748B24CF-9698-0141-AB85-D0B982F9C640}"/>
                </a:ext>
              </a:extLst>
            </p:cNvPr>
            <p:cNvCxnSpPr>
              <a:stCxn id="43" idx="6"/>
              <a:endCxn id="44" idx="2"/>
            </p:cNvCxnSpPr>
            <p:nvPr/>
          </p:nvCxnSpPr>
          <p:spPr>
            <a:xfrm flipV="1">
              <a:off x="7406704" y="3126478"/>
              <a:ext cx="335192" cy="965699"/>
            </a:xfrm>
            <a:prstGeom prst="straightConnector1">
              <a:avLst/>
            </a:prstGeom>
            <a:grpFill/>
            <a:ln w="12700">
              <a:solidFill>
                <a:schemeClr val="accent6">
                  <a:lumMod val="50000"/>
                </a:schemeClr>
              </a:solidFill>
              <a:tailEnd type="triangle" w="sm" len="med"/>
            </a:ln>
          </p:spPr>
          <p:style>
            <a:lnRef idx="1">
              <a:schemeClr val="accent1"/>
            </a:lnRef>
            <a:fillRef idx="0">
              <a:schemeClr val="accent1"/>
            </a:fillRef>
            <a:effectRef idx="0">
              <a:schemeClr val="accent1"/>
            </a:effectRef>
            <a:fontRef idx="minor">
              <a:schemeClr val="tx1"/>
            </a:fontRef>
          </p:style>
        </p:cxnSp>
        <p:cxnSp>
          <p:nvCxnSpPr>
            <p:cNvPr id="96" name="直接箭头连接符 95">
              <a:extLst>
                <a:ext uri="{FF2B5EF4-FFF2-40B4-BE49-F238E27FC236}">
                  <a16:creationId xmlns:a16="http://schemas.microsoft.com/office/drawing/2014/main" id="{98C6C26D-7012-DC27-F6F1-8CBFBE8374FD}"/>
                </a:ext>
              </a:extLst>
            </p:cNvPr>
            <p:cNvCxnSpPr>
              <a:stCxn id="44" idx="6"/>
              <a:endCxn id="58" idx="2"/>
            </p:cNvCxnSpPr>
            <p:nvPr/>
          </p:nvCxnSpPr>
          <p:spPr>
            <a:xfrm>
              <a:off x="8029896" y="3126478"/>
              <a:ext cx="335193" cy="233315"/>
            </a:xfrm>
            <a:prstGeom prst="straightConnector1">
              <a:avLst/>
            </a:prstGeom>
            <a:grpFill/>
            <a:ln w="12700">
              <a:solidFill>
                <a:schemeClr val="accent6">
                  <a:lumMod val="50000"/>
                </a:schemeClr>
              </a:solidFill>
              <a:tailEnd type="triangle" w="sm" len="med"/>
            </a:ln>
          </p:spPr>
          <p:style>
            <a:lnRef idx="1">
              <a:schemeClr val="accent1"/>
            </a:lnRef>
            <a:fillRef idx="0">
              <a:schemeClr val="accent1"/>
            </a:fillRef>
            <a:effectRef idx="0">
              <a:schemeClr val="accent1"/>
            </a:effectRef>
            <a:fontRef idx="minor">
              <a:schemeClr val="tx1"/>
            </a:fontRef>
          </p:style>
        </p:cxnSp>
        <p:cxnSp>
          <p:nvCxnSpPr>
            <p:cNvPr id="98" name="直接箭头连接符 97">
              <a:extLst>
                <a:ext uri="{FF2B5EF4-FFF2-40B4-BE49-F238E27FC236}">
                  <a16:creationId xmlns:a16="http://schemas.microsoft.com/office/drawing/2014/main" id="{85692D0C-4969-5146-4ABA-19010D3CD98E}"/>
                </a:ext>
              </a:extLst>
            </p:cNvPr>
            <p:cNvCxnSpPr>
              <a:stCxn id="45" idx="6"/>
              <a:endCxn id="58" idx="2"/>
            </p:cNvCxnSpPr>
            <p:nvPr/>
          </p:nvCxnSpPr>
          <p:spPr>
            <a:xfrm flipV="1">
              <a:off x="8029896" y="3359793"/>
              <a:ext cx="335193" cy="249535"/>
            </a:xfrm>
            <a:prstGeom prst="straightConnector1">
              <a:avLst/>
            </a:prstGeom>
            <a:grpFill/>
            <a:ln w="12700">
              <a:solidFill>
                <a:schemeClr val="accent6">
                  <a:lumMod val="50000"/>
                </a:schemeClr>
              </a:solidFill>
              <a:tailEnd type="triangle" w="sm" len="med"/>
            </a:ln>
          </p:spPr>
          <p:style>
            <a:lnRef idx="1">
              <a:schemeClr val="accent1"/>
            </a:lnRef>
            <a:fillRef idx="0">
              <a:schemeClr val="accent1"/>
            </a:fillRef>
            <a:effectRef idx="0">
              <a:schemeClr val="accent1"/>
            </a:effectRef>
            <a:fontRef idx="minor">
              <a:schemeClr val="tx1"/>
            </a:fontRef>
          </p:style>
        </p:cxnSp>
        <p:cxnSp>
          <p:nvCxnSpPr>
            <p:cNvPr id="100" name="直接箭头连接符 99">
              <a:extLst>
                <a:ext uri="{FF2B5EF4-FFF2-40B4-BE49-F238E27FC236}">
                  <a16:creationId xmlns:a16="http://schemas.microsoft.com/office/drawing/2014/main" id="{B88274A2-7247-1B4D-9E1B-36D677C56D80}"/>
                </a:ext>
              </a:extLst>
            </p:cNvPr>
            <p:cNvCxnSpPr>
              <a:stCxn id="57" idx="6"/>
              <a:endCxn id="58" idx="2"/>
            </p:cNvCxnSpPr>
            <p:nvPr/>
          </p:nvCxnSpPr>
          <p:spPr>
            <a:xfrm flipV="1">
              <a:off x="8029896" y="3359793"/>
              <a:ext cx="335193" cy="732384"/>
            </a:xfrm>
            <a:prstGeom prst="straightConnector1">
              <a:avLst/>
            </a:prstGeom>
            <a:grpFill/>
            <a:ln w="12700">
              <a:solidFill>
                <a:schemeClr val="accent6">
                  <a:lumMod val="50000"/>
                </a:schemeClr>
              </a:solidFill>
              <a:tailEnd type="triangle" w="sm" len="med"/>
            </a:ln>
          </p:spPr>
          <p:style>
            <a:lnRef idx="1">
              <a:schemeClr val="accent1"/>
            </a:lnRef>
            <a:fillRef idx="0">
              <a:schemeClr val="accent1"/>
            </a:fillRef>
            <a:effectRef idx="0">
              <a:schemeClr val="accent1"/>
            </a:effectRef>
            <a:fontRef idx="minor">
              <a:schemeClr val="tx1"/>
            </a:fontRef>
          </p:style>
        </p:cxnSp>
        <p:cxnSp>
          <p:nvCxnSpPr>
            <p:cNvPr id="102" name="直接箭头连接符 101">
              <a:extLst>
                <a:ext uri="{FF2B5EF4-FFF2-40B4-BE49-F238E27FC236}">
                  <a16:creationId xmlns:a16="http://schemas.microsoft.com/office/drawing/2014/main" id="{3F4D0CCA-96F8-4B9A-4141-2BFB46E9CBA1}"/>
                </a:ext>
              </a:extLst>
            </p:cNvPr>
            <p:cNvCxnSpPr>
              <a:stCxn id="44" idx="6"/>
              <a:endCxn id="59" idx="2"/>
            </p:cNvCxnSpPr>
            <p:nvPr/>
          </p:nvCxnSpPr>
          <p:spPr>
            <a:xfrm>
              <a:off x="8029896" y="3126478"/>
              <a:ext cx="335193" cy="732383"/>
            </a:xfrm>
            <a:prstGeom prst="straightConnector1">
              <a:avLst/>
            </a:prstGeom>
            <a:grpFill/>
            <a:ln w="12700">
              <a:solidFill>
                <a:schemeClr val="accent6">
                  <a:lumMod val="50000"/>
                </a:schemeClr>
              </a:solidFill>
              <a:tailEnd type="triangle" w="sm" len="med"/>
            </a:ln>
          </p:spPr>
          <p:style>
            <a:lnRef idx="1">
              <a:schemeClr val="accent1"/>
            </a:lnRef>
            <a:fillRef idx="0">
              <a:schemeClr val="accent1"/>
            </a:fillRef>
            <a:effectRef idx="0">
              <a:schemeClr val="accent1"/>
            </a:effectRef>
            <a:fontRef idx="minor">
              <a:schemeClr val="tx1"/>
            </a:fontRef>
          </p:style>
        </p:cxnSp>
        <p:cxnSp>
          <p:nvCxnSpPr>
            <p:cNvPr id="104" name="直接箭头连接符 103">
              <a:extLst>
                <a:ext uri="{FF2B5EF4-FFF2-40B4-BE49-F238E27FC236}">
                  <a16:creationId xmlns:a16="http://schemas.microsoft.com/office/drawing/2014/main" id="{5D739320-3841-F477-4F2C-495AB67C2ADA}"/>
                </a:ext>
              </a:extLst>
            </p:cNvPr>
            <p:cNvCxnSpPr>
              <a:stCxn id="45" idx="6"/>
              <a:endCxn id="59" idx="2"/>
            </p:cNvCxnSpPr>
            <p:nvPr/>
          </p:nvCxnSpPr>
          <p:spPr>
            <a:xfrm>
              <a:off x="8029896" y="3609328"/>
              <a:ext cx="335193" cy="249533"/>
            </a:xfrm>
            <a:prstGeom prst="straightConnector1">
              <a:avLst/>
            </a:prstGeom>
            <a:grpFill/>
            <a:ln w="12700">
              <a:solidFill>
                <a:schemeClr val="accent6">
                  <a:lumMod val="50000"/>
                </a:schemeClr>
              </a:solidFill>
              <a:tailEnd type="triangle" w="sm" len="med"/>
            </a:ln>
          </p:spPr>
          <p:style>
            <a:lnRef idx="1">
              <a:schemeClr val="accent1"/>
            </a:lnRef>
            <a:fillRef idx="0">
              <a:schemeClr val="accent1"/>
            </a:fillRef>
            <a:effectRef idx="0">
              <a:schemeClr val="accent1"/>
            </a:effectRef>
            <a:fontRef idx="minor">
              <a:schemeClr val="tx1"/>
            </a:fontRef>
          </p:style>
        </p:cxnSp>
        <p:cxnSp>
          <p:nvCxnSpPr>
            <p:cNvPr id="106" name="直接箭头连接符 105">
              <a:extLst>
                <a:ext uri="{FF2B5EF4-FFF2-40B4-BE49-F238E27FC236}">
                  <a16:creationId xmlns:a16="http://schemas.microsoft.com/office/drawing/2014/main" id="{19F9186B-3884-AAF4-7135-8D4EB054C984}"/>
                </a:ext>
              </a:extLst>
            </p:cNvPr>
            <p:cNvCxnSpPr>
              <a:stCxn id="57" idx="6"/>
              <a:endCxn id="59" idx="2"/>
            </p:cNvCxnSpPr>
            <p:nvPr/>
          </p:nvCxnSpPr>
          <p:spPr>
            <a:xfrm flipV="1">
              <a:off x="8029896" y="3858861"/>
              <a:ext cx="335193" cy="233316"/>
            </a:xfrm>
            <a:prstGeom prst="straightConnector1">
              <a:avLst/>
            </a:prstGeom>
            <a:grpFill/>
            <a:ln w="12700">
              <a:solidFill>
                <a:schemeClr val="accent6">
                  <a:lumMod val="50000"/>
                </a:schemeClr>
              </a:solidFill>
              <a:tailEnd type="triangle" w="sm" len="med"/>
            </a:ln>
          </p:spPr>
          <p:style>
            <a:lnRef idx="1">
              <a:schemeClr val="accent1"/>
            </a:lnRef>
            <a:fillRef idx="0">
              <a:schemeClr val="accent1"/>
            </a:fillRef>
            <a:effectRef idx="0">
              <a:schemeClr val="accent1"/>
            </a:effectRef>
            <a:fontRef idx="minor">
              <a:schemeClr val="tx1"/>
            </a:fontRef>
          </p:style>
        </p:cxnSp>
      </p:grpSp>
      <p:grpSp>
        <p:nvGrpSpPr>
          <p:cNvPr id="109" name="组合 108">
            <a:extLst>
              <a:ext uri="{FF2B5EF4-FFF2-40B4-BE49-F238E27FC236}">
                <a16:creationId xmlns:a16="http://schemas.microsoft.com/office/drawing/2014/main" id="{B3DE88EE-B27F-FD97-8888-A1A1D577E45C}"/>
              </a:ext>
            </a:extLst>
          </p:cNvPr>
          <p:cNvGrpSpPr/>
          <p:nvPr/>
        </p:nvGrpSpPr>
        <p:grpSpPr>
          <a:xfrm>
            <a:off x="7767676" y="4362406"/>
            <a:ext cx="288000" cy="787068"/>
            <a:chOff x="6495512" y="3189848"/>
            <a:chExt cx="288000" cy="787068"/>
          </a:xfrm>
          <a:gradFill>
            <a:gsLst>
              <a:gs pos="0">
                <a:schemeClr val="accent1">
                  <a:lumMod val="5000"/>
                  <a:lumOff val="95000"/>
                </a:schemeClr>
              </a:gs>
              <a:gs pos="49000">
                <a:schemeClr val="accent1">
                  <a:lumMod val="40000"/>
                  <a:lumOff val="60000"/>
                </a:schemeClr>
              </a:gs>
              <a:gs pos="95000">
                <a:schemeClr val="accent1">
                  <a:lumMod val="75000"/>
                </a:schemeClr>
              </a:gs>
            </a:gsLst>
            <a:lin ang="5400000" scaled="1"/>
          </a:gradFill>
        </p:grpSpPr>
        <p:sp>
          <p:nvSpPr>
            <p:cNvPr id="142" name="椭圆 141">
              <a:extLst>
                <a:ext uri="{FF2B5EF4-FFF2-40B4-BE49-F238E27FC236}">
                  <a16:creationId xmlns:a16="http://schemas.microsoft.com/office/drawing/2014/main" id="{877EC45B-807E-6755-0011-0DFADAE4171A}"/>
                </a:ext>
              </a:extLst>
            </p:cNvPr>
            <p:cNvSpPr/>
            <p:nvPr/>
          </p:nvSpPr>
          <p:spPr>
            <a:xfrm>
              <a:off x="6495512" y="3189848"/>
              <a:ext cx="288000" cy="288000"/>
            </a:xfrm>
            <a:prstGeom prst="ellipse">
              <a:avLst/>
            </a:prstGeom>
            <a:grpFill/>
            <a:ln w="19050">
              <a:solidFill>
                <a:schemeClr val="tx1">
                  <a:lumMod val="85000"/>
                  <a:lumOff val="15000"/>
                </a:schemeClr>
              </a:solidFill>
              <a:tailEnd type="arrow" w="sm" len="med"/>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latin typeface="微软雅黑" panose="020B0503020204020204" pitchFamily="34" charset="-122"/>
                <a:ea typeface="微软雅黑" panose="020B0503020204020204" pitchFamily="34" charset="-122"/>
              </a:endParaRPr>
            </a:p>
          </p:txBody>
        </p:sp>
        <p:sp>
          <p:nvSpPr>
            <p:cNvPr id="143" name="椭圆 142">
              <a:extLst>
                <a:ext uri="{FF2B5EF4-FFF2-40B4-BE49-F238E27FC236}">
                  <a16:creationId xmlns:a16="http://schemas.microsoft.com/office/drawing/2014/main" id="{5D44340F-9D4D-6230-C59C-06056DD5EE38}"/>
                </a:ext>
              </a:extLst>
            </p:cNvPr>
            <p:cNvSpPr/>
            <p:nvPr/>
          </p:nvSpPr>
          <p:spPr>
            <a:xfrm>
              <a:off x="6495512" y="3688916"/>
              <a:ext cx="288000" cy="288000"/>
            </a:xfrm>
            <a:prstGeom prst="ellipse">
              <a:avLst/>
            </a:prstGeom>
            <a:grpFill/>
            <a:ln w="19050">
              <a:solidFill>
                <a:schemeClr val="tx1">
                  <a:lumMod val="85000"/>
                  <a:lumOff val="15000"/>
                </a:schemeClr>
              </a:solidFill>
              <a:tailEnd type="arrow" w="sm" len="med"/>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latin typeface="微软雅黑" panose="020B0503020204020204" pitchFamily="34" charset="-122"/>
                <a:ea typeface="微软雅黑" panose="020B0503020204020204" pitchFamily="34" charset="-122"/>
              </a:endParaRPr>
            </a:p>
          </p:txBody>
        </p:sp>
      </p:grpSp>
      <p:grpSp>
        <p:nvGrpSpPr>
          <p:cNvPr id="110" name="组合 109">
            <a:extLst>
              <a:ext uri="{FF2B5EF4-FFF2-40B4-BE49-F238E27FC236}">
                <a16:creationId xmlns:a16="http://schemas.microsoft.com/office/drawing/2014/main" id="{AE5562F6-90D6-BA98-E8A4-60201897E96A}"/>
              </a:ext>
            </a:extLst>
          </p:cNvPr>
          <p:cNvGrpSpPr/>
          <p:nvPr/>
        </p:nvGrpSpPr>
        <p:grpSpPr>
          <a:xfrm>
            <a:off x="8390868" y="4129091"/>
            <a:ext cx="288000" cy="1253699"/>
            <a:chOff x="6987658" y="2982478"/>
            <a:chExt cx="288000" cy="1253699"/>
          </a:xfrm>
          <a:gradFill>
            <a:gsLst>
              <a:gs pos="0">
                <a:schemeClr val="accent1">
                  <a:lumMod val="5000"/>
                  <a:lumOff val="95000"/>
                </a:schemeClr>
              </a:gs>
              <a:gs pos="49000">
                <a:schemeClr val="accent1">
                  <a:lumMod val="40000"/>
                  <a:lumOff val="60000"/>
                </a:schemeClr>
              </a:gs>
              <a:gs pos="95000">
                <a:schemeClr val="accent1">
                  <a:lumMod val="75000"/>
                </a:schemeClr>
              </a:gs>
            </a:gsLst>
            <a:lin ang="5400000" scaled="1"/>
          </a:gradFill>
        </p:grpSpPr>
        <p:sp>
          <p:nvSpPr>
            <p:cNvPr id="139" name="椭圆 138">
              <a:extLst>
                <a:ext uri="{FF2B5EF4-FFF2-40B4-BE49-F238E27FC236}">
                  <a16:creationId xmlns:a16="http://schemas.microsoft.com/office/drawing/2014/main" id="{998BD7F0-CCB8-9FE7-854F-9C6D8D6EC56B}"/>
                </a:ext>
              </a:extLst>
            </p:cNvPr>
            <p:cNvSpPr/>
            <p:nvPr/>
          </p:nvSpPr>
          <p:spPr>
            <a:xfrm>
              <a:off x="6987658" y="2982478"/>
              <a:ext cx="288000" cy="288000"/>
            </a:xfrm>
            <a:prstGeom prst="ellipse">
              <a:avLst/>
            </a:prstGeom>
            <a:grpFill/>
            <a:ln w="19050">
              <a:solidFill>
                <a:schemeClr val="tx1">
                  <a:lumMod val="85000"/>
                  <a:lumOff val="15000"/>
                </a:schemeClr>
              </a:solidFill>
              <a:tailEnd type="triangle" w="sm" len="med"/>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latin typeface="微软雅黑" panose="020B0503020204020204" pitchFamily="34" charset="-122"/>
                <a:ea typeface="微软雅黑" panose="020B0503020204020204" pitchFamily="34" charset="-122"/>
              </a:endParaRPr>
            </a:p>
          </p:txBody>
        </p:sp>
        <p:sp>
          <p:nvSpPr>
            <p:cNvPr id="140" name="椭圆 139">
              <a:extLst>
                <a:ext uri="{FF2B5EF4-FFF2-40B4-BE49-F238E27FC236}">
                  <a16:creationId xmlns:a16="http://schemas.microsoft.com/office/drawing/2014/main" id="{C352BE92-881C-DC6A-4950-82679003FB0D}"/>
                </a:ext>
              </a:extLst>
            </p:cNvPr>
            <p:cNvSpPr/>
            <p:nvPr/>
          </p:nvSpPr>
          <p:spPr>
            <a:xfrm>
              <a:off x="6987658" y="3465328"/>
              <a:ext cx="288000" cy="288000"/>
            </a:xfrm>
            <a:prstGeom prst="ellipse">
              <a:avLst/>
            </a:prstGeom>
            <a:grpFill/>
            <a:ln w="19050">
              <a:solidFill>
                <a:schemeClr val="tx1">
                  <a:lumMod val="85000"/>
                  <a:lumOff val="15000"/>
                </a:schemeClr>
              </a:solidFill>
              <a:tailEnd type="triangle" w="sm" len="med"/>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latin typeface="微软雅黑" panose="020B0503020204020204" pitchFamily="34" charset="-122"/>
                <a:ea typeface="微软雅黑" panose="020B0503020204020204" pitchFamily="34" charset="-122"/>
              </a:endParaRPr>
            </a:p>
          </p:txBody>
        </p:sp>
        <p:sp>
          <p:nvSpPr>
            <p:cNvPr id="141" name="椭圆 140">
              <a:extLst>
                <a:ext uri="{FF2B5EF4-FFF2-40B4-BE49-F238E27FC236}">
                  <a16:creationId xmlns:a16="http://schemas.microsoft.com/office/drawing/2014/main" id="{3838C670-0C66-3627-B885-E770459AE754}"/>
                </a:ext>
              </a:extLst>
            </p:cNvPr>
            <p:cNvSpPr/>
            <p:nvPr/>
          </p:nvSpPr>
          <p:spPr>
            <a:xfrm>
              <a:off x="6987658" y="3948177"/>
              <a:ext cx="288000" cy="288000"/>
            </a:xfrm>
            <a:prstGeom prst="ellipse">
              <a:avLst/>
            </a:prstGeom>
            <a:grpFill/>
            <a:ln w="19050">
              <a:solidFill>
                <a:schemeClr val="tx1">
                  <a:lumMod val="85000"/>
                  <a:lumOff val="15000"/>
                </a:schemeClr>
              </a:solidFill>
              <a:tailEnd type="triangle" w="sm" len="med"/>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latin typeface="微软雅黑" panose="020B0503020204020204" pitchFamily="34" charset="-122"/>
                <a:ea typeface="微软雅黑" panose="020B0503020204020204" pitchFamily="34" charset="-122"/>
              </a:endParaRPr>
            </a:p>
          </p:txBody>
        </p:sp>
      </p:grpSp>
      <p:grpSp>
        <p:nvGrpSpPr>
          <p:cNvPr id="111" name="组合 110">
            <a:extLst>
              <a:ext uri="{FF2B5EF4-FFF2-40B4-BE49-F238E27FC236}">
                <a16:creationId xmlns:a16="http://schemas.microsoft.com/office/drawing/2014/main" id="{F2FF8652-ADE5-2270-CB62-7D4866317B90}"/>
              </a:ext>
            </a:extLst>
          </p:cNvPr>
          <p:cNvGrpSpPr/>
          <p:nvPr/>
        </p:nvGrpSpPr>
        <p:grpSpPr>
          <a:xfrm>
            <a:off x="9014060" y="4129091"/>
            <a:ext cx="288000" cy="1253699"/>
            <a:chOff x="7654356" y="2982478"/>
            <a:chExt cx="288000" cy="1253699"/>
          </a:xfrm>
          <a:gradFill>
            <a:gsLst>
              <a:gs pos="0">
                <a:schemeClr val="accent1">
                  <a:lumMod val="5000"/>
                  <a:lumOff val="95000"/>
                </a:schemeClr>
              </a:gs>
              <a:gs pos="49000">
                <a:schemeClr val="accent1">
                  <a:lumMod val="40000"/>
                  <a:lumOff val="60000"/>
                </a:schemeClr>
              </a:gs>
              <a:gs pos="95000">
                <a:schemeClr val="accent1">
                  <a:lumMod val="75000"/>
                </a:schemeClr>
              </a:gs>
            </a:gsLst>
            <a:lin ang="5400000" scaled="1"/>
          </a:gradFill>
        </p:grpSpPr>
        <p:sp>
          <p:nvSpPr>
            <p:cNvPr id="136" name="椭圆 135">
              <a:extLst>
                <a:ext uri="{FF2B5EF4-FFF2-40B4-BE49-F238E27FC236}">
                  <a16:creationId xmlns:a16="http://schemas.microsoft.com/office/drawing/2014/main" id="{F349CEBB-2F95-2C58-A2C5-2AEC4736207E}"/>
                </a:ext>
              </a:extLst>
            </p:cNvPr>
            <p:cNvSpPr/>
            <p:nvPr/>
          </p:nvSpPr>
          <p:spPr>
            <a:xfrm>
              <a:off x="7654356" y="2982478"/>
              <a:ext cx="288000" cy="288000"/>
            </a:xfrm>
            <a:prstGeom prst="ellipse">
              <a:avLst/>
            </a:prstGeom>
            <a:grpFill/>
            <a:ln w="19050">
              <a:solidFill>
                <a:schemeClr val="tx1">
                  <a:lumMod val="85000"/>
                  <a:lumOff val="15000"/>
                </a:schemeClr>
              </a:solidFill>
              <a:tailEnd type="triangle" w="sm" len="med"/>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latin typeface="微软雅黑" panose="020B0503020204020204" pitchFamily="34" charset="-122"/>
                <a:ea typeface="微软雅黑" panose="020B0503020204020204" pitchFamily="34" charset="-122"/>
              </a:endParaRPr>
            </a:p>
          </p:txBody>
        </p:sp>
        <p:sp>
          <p:nvSpPr>
            <p:cNvPr id="137" name="椭圆 136">
              <a:extLst>
                <a:ext uri="{FF2B5EF4-FFF2-40B4-BE49-F238E27FC236}">
                  <a16:creationId xmlns:a16="http://schemas.microsoft.com/office/drawing/2014/main" id="{D990530F-ABA1-BF97-7027-E5DBF0EC7A78}"/>
                </a:ext>
              </a:extLst>
            </p:cNvPr>
            <p:cNvSpPr/>
            <p:nvPr/>
          </p:nvSpPr>
          <p:spPr>
            <a:xfrm>
              <a:off x="7654356" y="3465328"/>
              <a:ext cx="288000" cy="288000"/>
            </a:xfrm>
            <a:prstGeom prst="ellipse">
              <a:avLst/>
            </a:prstGeom>
            <a:grpFill/>
            <a:ln w="19050">
              <a:solidFill>
                <a:schemeClr val="tx1">
                  <a:lumMod val="85000"/>
                  <a:lumOff val="15000"/>
                </a:schemeClr>
              </a:solidFill>
              <a:tailEnd type="triangle" w="sm" len="med"/>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latin typeface="微软雅黑" panose="020B0503020204020204" pitchFamily="34" charset="-122"/>
                <a:ea typeface="微软雅黑" panose="020B0503020204020204" pitchFamily="34" charset="-122"/>
              </a:endParaRPr>
            </a:p>
          </p:txBody>
        </p:sp>
        <p:sp>
          <p:nvSpPr>
            <p:cNvPr id="138" name="椭圆 137">
              <a:extLst>
                <a:ext uri="{FF2B5EF4-FFF2-40B4-BE49-F238E27FC236}">
                  <a16:creationId xmlns:a16="http://schemas.microsoft.com/office/drawing/2014/main" id="{92947504-79D5-64FE-81A6-232BAB9DC59C}"/>
                </a:ext>
              </a:extLst>
            </p:cNvPr>
            <p:cNvSpPr/>
            <p:nvPr/>
          </p:nvSpPr>
          <p:spPr>
            <a:xfrm>
              <a:off x="7654356" y="3948177"/>
              <a:ext cx="288000" cy="288000"/>
            </a:xfrm>
            <a:prstGeom prst="ellipse">
              <a:avLst/>
            </a:prstGeom>
            <a:grpFill/>
            <a:ln w="19050">
              <a:solidFill>
                <a:schemeClr val="tx1">
                  <a:lumMod val="85000"/>
                  <a:lumOff val="15000"/>
                </a:schemeClr>
              </a:solidFill>
              <a:tailEnd type="triangle" w="sm" len="med"/>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latin typeface="微软雅黑" panose="020B0503020204020204" pitchFamily="34" charset="-122"/>
                <a:ea typeface="微软雅黑" panose="020B0503020204020204" pitchFamily="34" charset="-122"/>
              </a:endParaRPr>
            </a:p>
          </p:txBody>
        </p:sp>
      </p:grpSp>
      <p:grpSp>
        <p:nvGrpSpPr>
          <p:cNvPr id="112" name="组合 111">
            <a:extLst>
              <a:ext uri="{FF2B5EF4-FFF2-40B4-BE49-F238E27FC236}">
                <a16:creationId xmlns:a16="http://schemas.microsoft.com/office/drawing/2014/main" id="{DFF11CCE-A4D8-1FF6-F90A-9A84B2A1FFF7}"/>
              </a:ext>
            </a:extLst>
          </p:cNvPr>
          <p:cNvGrpSpPr/>
          <p:nvPr/>
        </p:nvGrpSpPr>
        <p:grpSpPr>
          <a:xfrm>
            <a:off x="9637253" y="4362406"/>
            <a:ext cx="288000" cy="787068"/>
            <a:chOff x="8365089" y="3189848"/>
            <a:chExt cx="288000" cy="787068"/>
          </a:xfrm>
          <a:gradFill>
            <a:gsLst>
              <a:gs pos="0">
                <a:schemeClr val="accent1">
                  <a:lumMod val="5000"/>
                  <a:lumOff val="95000"/>
                </a:schemeClr>
              </a:gs>
              <a:gs pos="49000">
                <a:schemeClr val="accent1">
                  <a:lumMod val="40000"/>
                  <a:lumOff val="60000"/>
                </a:schemeClr>
              </a:gs>
              <a:gs pos="95000">
                <a:schemeClr val="accent1">
                  <a:lumMod val="75000"/>
                </a:schemeClr>
              </a:gs>
            </a:gsLst>
            <a:lin ang="5400000" scaled="1"/>
          </a:gradFill>
        </p:grpSpPr>
        <p:sp>
          <p:nvSpPr>
            <p:cNvPr id="134" name="椭圆 133">
              <a:extLst>
                <a:ext uri="{FF2B5EF4-FFF2-40B4-BE49-F238E27FC236}">
                  <a16:creationId xmlns:a16="http://schemas.microsoft.com/office/drawing/2014/main" id="{EB6EE02C-0F2C-9B1D-9669-4BD6CA6A04DE}"/>
                </a:ext>
              </a:extLst>
            </p:cNvPr>
            <p:cNvSpPr/>
            <p:nvPr/>
          </p:nvSpPr>
          <p:spPr>
            <a:xfrm>
              <a:off x="8365089" y="3189848"/>
              <a:ext cx="288000" cy="288000"/>
            </a:xfrm>
            <a:prstGeom prst="ellipse">
              <a:avLst/>
            </a:prstGeom>
            <a:grpFill/>
            <a:ln w="19050">
              <a:solidFill>
                <a:schemeClr val="tx1">
                  <a:lumMod val="85000"/>
                  <a:lumOff val="15000"/>
                </a:schemeClr>
              </a:solidFill>
              <a:tailEnd type="triangle" w="sm" len="med"/>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latin typeface="微软雅黑" panose="020B0503020204020204" pitchFamily="34" charset="-122"/>
                <a:ea typeface="微软雅黑" panose="020B0503020204020204" pitchFamily="34" charset="-122"/>
              </a:endParaRPr>
            </a:p>
          </p:txBody>
        </p:sp>
        <p:sp>
          <p:nvSpPr>
            <p:cNvPr id="135" name="椭圆 134">
              <a:extLst>
                <a:ext uri="{FF2B5EF4-FFF2-40B4-BE49-F238E27FC236}">
                  <a16:creationId xmlns:a16="http://schemas.microsoft.com/office/drawing/2014/main" id="{D8D960DA-A4B4-1318-B372-A4DF08A417FB}"/>
                </a:ext>
              </a:extLst>
            </p:cNvPr>
            <p:cNvSpPr/>
            <p:nvPr/>
          </p:nvSpPr>
          <p:spPr>
            <a:xfrm>
              <a:off x="8365089" y="3688916"/>
              <a:ext cx="288000" cy="288000"/>
            </a:xfrm>
            <a:prstGeom prst="ellipse">
              <a:avLst/>
            </a:prstGeom>
            <a:grpFill/>
            <a:ln w="19050">
              <a:solidFill>
                <a:schemeClr val="tx1">
                  <a:lumMod val="85000"/>
                  <a:lumOff val="15000"/>
                </a:schemeClr>
              </a:solidFill>
              <a:tailEnd type="triangle" w="sm" len="med"/>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latin typeface="微软雅黑" panose="020B0503020204020204" pitchFamily="34" charset="-122"/>
                <a:ea typeface="微软雅黑" panose="020B0503020204020204" pitchFamily="34" charset="-122"/>
              </a:endParaRPr>
            </a:p>
          </p:txBody>
        </p:sp>
      </p:grpSp>
      <p:cxnSp>
        <p:nvCxnSpPr>
          <p:cNvPr id="113" name="直接箭头连接符 112">
            <a:extLst>
              <a:ext uri="{FF2B5EF4-FFF2-40B4-BE49-F238E27FC236}">
                <a16:creationId xmlns:a16="http://schemas.microsoft.com/office/drawing/2014/main" id="{4D73F5EE-3E3D-ED48-F546-CBD794AE0907}"/>
              </a:ext>
            </a:extLst>
          </p:cNvPr>
          <p:cNvCxnSpPr>
            <a:stCxn id="142" idx="6"/>
            <a:endCxn id="139" idx="2"/>
          </p:cNvCxnSpPr>
          <p:nvPr/>
        </p:nvCxnSpPr>
        <p:spPr>
          <a:xfrm flipV="1">
            <a:off x="8055676" y="4273091"/>
            <a:ext cx="335192" cy="233315"/>
          </a:xfrm>
          <a:prstGeom prst="straightConnector1">
            <a:avLst/>
          </a:prstGeom>
          <a:gradFill>
            <a:gsLst>
              <a:gs pos="0">
                <a:schemeClr val="accent1">
                  <a:lumMod val="5000"/>
                  <a:lumOff val="95000"/>
                </a:schemeClr>
              </a:gs>
              <a:gs pos="49000">
                <a:schemeClr val="accent1">
                  <a:lumMod val="40000"/>
                  <a:lumOff val="60000"/>
                </a:schemeClr>
              </a:gs>
              <a:gs pos="95000">
                <a:schemeClr val="accent1">
                  <a:lumMod val="75000"/>
                </a:schemeClr>
              </a:gs>
            </a:gsLst>
            <a:lin ang="5400000" scaled="1"/>
          </a:gradFill>
          <a:ln w="12700">
            <a:solidFill>
              <a:srgbClr val="203864"/>
            </a:solidFill>
            <a:prstDash val="sysDot"/>
            <a:tailEnd type="triangle" w="sm" len="med"/>
          </a:ln>
        </p:spPr>
        <p:style>
          <a:lnRef idx="1">
            <a:schemeClr val="accent1"/>
          </a:lnRef>
          <a:fillRef idx="0">
            <a:schemeClr val="accent1"/>
          </a:fillRef>
          <a:effectRef idx="0">
            <a:schemeClr val="accent1"/>
          </a:effectRef>
          <a:fontRef idx="minor">
            <a:schemeClr val="tx1"/>
          </a:fontRef>
        </p:style>
      </p:cxnSp>
      <p:cxnSp>
        <p:nvCxnSpPr>
          <p:cNvPr id="114" name="直接箭头连接符 113">
            <a:extLst>
              <a:ext uri="{FF2B5EF4-FFF2-40B4-BE49-F238E27FC236}">
                <a16:creationId xmlns:a16="http://schemas.microsoft.com/office/drawing/2014/main" id="{07AACF31-3E4D-4588-E27E-6602E0CCCCB3}"/>
              </a:ext>
            </a:extLst>
          </p:cNvPr>
          <p:cNvCxnSpPr>
            <a:stCxn id="142" idx="6"/>
            <a:endCxn id="140" idx="2"/>
          </p:cNvCxnSpPr>
          <p:nvPr/>
        </p:nvCxnSpPr>
        <p:spPr>
          <a:xfrm>
            <a:off x="8055676" y="4506406"/>
            <a:ext cx="335192" cy="249535"/>
          </a:xfrm>
          <a:prstGeom prst="straightConnector1">
            <a:avLst/>
          </a:prstGeom>
          <a:gradFill>
            <a:gsLst>
              <a:gs pos="0">
                <a:schemeClr val="accent1">
                  <a:lumMod val="5000"/>
                  <a:lumOff val="95000"/>
                </a:schemeClr>
              </a:gs>
              <a:gs pos="49000">
                <a:schemeClr val="accent1">
                  <a:lumMod val="40000"/>
                  <a:lumOff val="60000"/>
                </a:schemeClr>
              </a:gs>
              <a:gs pos="95000">
                <a:schemeClr val="accent1">
                  <a:lumMod val="75000"/>
                </a:schemeClr>
              </a:gs>
            </a:gsLst>
            <a:lin ang="5400000" scaled="1"/>
          </a:gradFill>
          <a:ln w="12700">
            <a:solidFill>
              <a:srgbClr val="203864"/>
            </a:solidFill>
            <a:prstDash val="sysDot"/>
            <a:tailEnd type="triangle" w="sm" len="med"/>
          </a:ln>
        </p:spPr>
        <p:style>
          <a:lnRef idx="1">
            <a:schemeClr val="accent1"/>
          </a:lnRef>
          <a:fillRef idx="0">
            <a:schemeClr val="accent1"/>
          </a:fillRef>
          <a:effectRef idx="0">
            <a:schemeClr val="accent1"/>
          </a:effectRef>
          <a:fontRef idx="minor">
            <a:schemeClr val="tx1"/>
          </a:fontRef>
        </p:style>
      </p:cxnSp>
      <p:cxnSp>
        <p:nvCxnSpPr>
          <p:cNvPr id="115" name="直接箭头连接符 114">
            <a:extLst>
              <a:ext uri="{FF2B5EF4-FFF2-40B4-BE49-F238E27FC236}">
                <a16:creationId xmlns:a16="http://schemas.microsoft.com/office/drawing/2014/main" id="{42575F12-DA3A-BA03-2CA7-4E1F2E6A53C7}"/>
              </a:ext>
            </a:extLst>
          </p:cNvPr>
          <p:cNvCxnSpPr>
            <a:stCxn id="142" idx="6"/>
            <a:endCxn id="141" idx="2"/>
          </p:cNvCxnSpPr>
          <p:nvPr/>
        </p:nvCxnSpPr>
        <p:spPr>
          <a:xfrm>
            <a:off x="8055676" y="4506406"/>
            <a:ext cx="335192" cy="732384"/>
          </a:xfrm>
          <a:prstGeom prst="straightConnector1">
            <a:avLst/>
          </a:prstGeom>
          <a:gradFill>
            <a:gsLst>
              <a:gs pos="0">
                <a:schemeClr val="accent1">
                  <a:lumMod val="5000"/>
                  <a:lumOff val="95000"/>
                </a:schemeClr>
              </a:gs>
              <a:gs pos="49000">
                <a:schemeClr val="accent1">
                  <a:lumMod val="40000"/>
                  <a:lumOff val="60000"/>
                </a:schemeClr>
              </a:gs>
              <a:gs pos="95000">
                <a:schemeClr val="accent1">
                  <a:lumMod val="75000"/>
                </a:schemeClr>
              </a:gs>
            </a:gsLst>
            <a:lin ang="5400000" scaled="1"/>
          </a:gradFill>
          <a:ln w="12700">
            <a:solidFill>
              <a:srgbClr val="203864"/>
            </a:solidFill>
            <a:prstDash val="sysDot"/>
            <a:tailEnd type="triangle" w="sm" len="med"/>
          </a:ln>
        </p:spPr>
        <p:style>
          <a:lnRef idx="1">
            <a:schemeClr val="accent1"/>
          </a:lnRef>
          <a:fillRef idx="0">
            <a:schemeClr val="accent1"/>
          </a:fillRef>
          <a:effectRef idx="0">
            <a:schemeClr val="accent1"/>
          </a:effectRef>
          <a:fontRef idx="minor">
            <a:schemeClr val="tx1"/>
          </a:fontRef>
        </p:style>
      </p:cxnSp>
      <p:cxnSp>
        <p:nvCxnSpPr>
          <p:cNvPr id="116" name="直接箭头连接符 115">
            <a:extLst>
              <a:ext uri="{FF2B5EF4-FFF2-40B4-BE49-F238E27FC236}">
                <a16:creationId xmlns:a16="http://schemas.microsoft.com/office/drawing/2014/main" id="{5484E35F-3DDF-F41B-00EC-2607B6BB5DEE}"/>
              </a:ext>
            </a:extLst>
          </p:cNvPr>
          <p:cNvCxnSpPr>
            <a:stCxn id="143" idx="6"/>
            <a:endCxn id="139" idx="2"/>
          </p:cNvCxnSpPr>
          <p:nvPr/>
        </p:nvCxnSpPr>
        <p:spPr>
          <a:xfrm flipV="1">
            <a:off x="8055676" y="4273091"/>
            <a:ext cx="335192" cy="732383"/>
          </a:xfrm>
          <a:prstGeom prst="straightConnector1">
            <a:avLst/>
          </a:prstGeom>
          <a:gradFill>
            <a:gsLst>
              <a:gs pos="0">
                <a:schemeClr val="accent1">
                  <a:lumMod val="5000"/>
                  <a:lumOff val="95000"/>
                </a:schemeClr>
              </a:gs>
              <a:gs pos="49000">
                <a:schemeClr val="accent1">
                  <a:lumMod val="40000"/>
                  <a:lumOff val="60000"/>
                </a:schemeClr>
              </a:gs>
              <a:gs pos="95000">
                <a:schemeClr val="accent1">
                  <a:lumMod val="75000"/>
                </a:schemeClr>
              </a:gs>
            </a:gsLst>
            <a:lin ang="5400000" scaled="1"/>
          </a:gradFill>
          <a:ln w="12700">
            <a:solidFill>
              <a:srgbClr val="203864"/>
            </a:solidFill>
            <a:prstDash val="sysDot"/>
            <a:tailEnd type="triangle" w="sm" len="med"/>
          </a:ln>
        </p:spPr>
        <p:style>
          <a:lnRef idx="1">
            <a:schemeClr val="accent1"/>
          </a:lnRef>
          <a:fillRef idx="0">
            <a:schemeClr val="accent1"/>
          </a:fillRef>
          <a:effectRef idx="0">
            <a:schemeClr val="accent1"/>
          </a:effectRef>
          <a:fontRef idx="minor">
            <a:schemeClr val="tx1"/>
          </a:fontRef>
        </p:style>
      </p:cxnSp>
      <p:cxnSp>
        <p:nvCxnSpPr>
          <p:cNvPr id="117" name="直接箭头连接符 116">
            <a:extLst>
              <a:ext uri="{FF2B5EF4-FFF2-40B4-BE49-F238E27FC236}">
                <a16:creationId xmlns:a16="http://schemas.microsoft.com/office/drawing/2014/main" id="{3BB4CA32-B61B-7516-7130-99574E412F3F}"/>
              </a:ext>
            </a:extLst>
          </p:cNvPr>
          <p:cNvCxnSpPr>
            <a:stCxn id="143" idx="6"/>
            <a:endCxn id="140" idx="2"/>
          </p:cNvCxnSpPr>
          <p:nvPr/>
        </p:nvCxnSpPr>
        <p:spPr>
          <a:xfrm flipV="1">
            <a:off x="8055676" y="4755941"/>
            <a:ext cx="335192" cy="249533"/>
          </a:xfrm>
          <a:prstGeom prst="straightConnector1">
            <a:avLst/>
          </a:prstGeom>
          <a:gradFill>
            <a:gsLst>
              <a:gs pos="0">
                <a:schemeClr val="accent1">
                  <a:lumMod val="5000"/>
                  <a:lumOff val="95000"/>
                </a:schemeClr>
              </a:gs>
              <a:gs pos="49000">
                <a:schemeClr val="accent1">
                  <a:lumMod val="40000"/>
                  <a:lumOff val="60000"/>
                </a:schemeClr>
              </a:gs>
              <a:gs pos="95000">
                <a:schemeClr val="accent1">
                  <a:lumMod val="75000"/>
                </a:schemeClr>
              </a:gs>
            </a:gsLst>
            <a:lin ang="5400000" scaled="1"/>
          </a:gradFill>
          <a:ln w="12700">
            <a:solidFill>
              <a:srgbClr val="203864"/>
            </a:solidFill>
            <a:prstDash val="sysDot"/>
            <a:tailEnd type="triangle" w="sm" len="med"/>
          </a:ln>
        </p:spPr>
        <p:style>
          <a:lnRef idx="1">
            <a:schemeClr val="accent1"/>
          </a:lnRef>
          <a:fillRef idx="0">
            <a:schemeClr val="accent1"/>
          </a:fillRef>
          <a:effectRef idx="0">
            <a:schemeClr val="accent1"/>
          </a:effectRef>
          <a:fontRef idx="minor">
            <a:schemeClr val="tx1"/>
          </a:fontRef>
        </p:style>
      </p:cxnSp>
      <p:cxnSp>
        <p:nvCxnSpPr>
          <p:cNvPr id="118" name="直接箭头连接符 117">
            <a:extLst>
              <a:ext uri="{FF2B5EF4-FFF2-40B4-BE49-F238E27FC236}">
                <a16:creationId xmlns:a16="http://schemas.microsoft.com/office/drawing/2014/main" id="{CD3D04BA-6EEA-E136-B9F4-9F4D438490DD}"/>
              </a:ext>
            </a:extLst>
          </p:cNvPr>
          <p:cNvCxnSpPr>
            <a:stCxn id="143" idx="6"/>
            <a:endCxn id="141" idx="2"/>
          </p:cNvCxnSpPr>
          <p:nvPr/>
        </p:nvCxnSpPr>
        <p:spPr>
          <a:xfrm>
            <a:off x="8055676" y="5005474"/>
            <a:ext cx="335192" cy="233316"/>
          </a:xfrm>
          <a:prstGeom prst="straightConnector1">
            <a:avLst/>
          </a:prstGeom>
          <a:gradFill>
            <a:gsLst>
              <a:gs pos="0">
                <a:schemeClr val="accent1">
                  <a:lumMod val="5000"/>
                  <a:lumOff val="95000"/>
                </a:schemeClr>
              </a:gs>
              <a:gs pos="49000">
                <a:schemeClr val="accent1">
                  <a:lumMod val="40000"/>
                  <a:lumOff val="60000"/>
                </a:schemeClr>
              </a:gs>
              <a:gs pos="95000">
                <a:schemeClr val="accent1">
                  <a:lumMod val="75000"/>
                </a:schemeClr>
              </a:gs>
            </a:gsLst>
            <a:lin ang="5400000" scaled="1"/>
          </a:gradFill>
          <a:ln w="12700">
            <a:solidFill>
              <a:srgbClr val="203864"/>
            </a:solidFill>
            <a:prstDash val="sysDot"/>
            <a:tailEnd type="triangle" w="sm" len="med"/>
          </a:ln>
        </p:spPr>
        <p:style>
          <a:lnRef idx="1">
            <a:schemeClr val="accent1"/>
          </a:lnRef>
          <a:fillRef idx="0">
            <a:schemeClr val="accent1"/>
          </a:fillRef>
          <a:effectRef idx="0">
            <a:schemeClr val="accent1"/>
          </a:effectRef>
          <a:fontRef idx="minor">
            <a:schemeClr val="tx1"/>
          </a:fontRef>
        </p:style>
      </p:cxnSp>
      <p:cxnSp>
        <p:nvCxnSpPr>
          <p:cNvPr id="119" name="直接箭头连接符 118">
            <a:extLst>
              <a:ext uri="{FF2B5EF4-FFF2-40B4-BE49-F238E27FC236}">
                <a16:creationId xmlns:a16="http://schemas.microsoft.com/office/drawing/2014/main" id="{68588EF9-8402-EA47-5F7C-3F726D3322F4}"/>
              </a:ext>
            </a:extLst>
          </p:cNvPr>
          <p:cNvCxnSpPr>
            <a:stCxn id="139" idx="6"/>
            <a:endCxn id="136" idx="2"/>
          </p:cNvCxnSpPr>
          <p:nvPr/>
        </p:nvCxnSpPr>
        <p:spPr>
          <a:xfrm>
            <a:off x="8678868" y="4273091"/>
            <a:ext cx="335192" cy="0"/>
          </a:xfrm>
          <a:prstGeom prst="straightConnector1">
            <a:avLst/>
          </a:prstGeom>
          <a:gradFill>
            <a:gsLst>
              <a:gs pos="0">
                <a:schemeClr val="accent1">
                  <a:lumMod val="5000"/>
                  <a:lumOff val="95000"/>
                </a:schemeClr>
              </a:gs>
              <a:gs pos="49000">
                <a:schemeClr val="accent1">
                  <a:lumMod val="40000"/>
                  <a:lumOff val="60000"/>
                </a:schemeClr>
              </a:gs>
              <a:gs pos="95000">
                <a:schemeClr val="accent1">
                  <a:lumMod val="75000"/>
                </a:schemeClr>
              </a:gs>
            </a:gsLst>
            <a:lin ang="5400000" scaled="1"/>
          </a:gradFill>
          <a:ln w="12700">
            <a:solidFill>
              <a:srgbClr val="203864"/>
            </a:solidFill>
            <a:tailEnd type="triangle" w="sm" len="med"/>
          </a:ln>
        </p:spPr>
        <p:style>
          <a:lnRef idx="1">
            <a:schemeClr val="accent1"/>
          </a:lnRef>
          <a:fillRef idx="0">
            <a:schemeClr val="accent1"/>
          </a:fillRef>
          <a:effectRef idx="0">
            <a:schemeClr val="accent1"/>
          </a:effectRef>
          <a:fontRef idx="minor">
            <a:schemeClr val="tx1"/>
          </a:fontRef>
        </p:style>
      </p:cxnSp>
      <p:cxnSp>
        <p:nvCxnSpPr>
          <p:cNvPr id="120" name="直接箭头连接符 119">
            <a:extLst>
              <a:ext uri="{FF2B5EF4-FFF2-40B4-BE49-F238E27FC236}">
                <a16:creationId xmlns:a16="http://schemas.microsoft.com/office/drawing/2014/main" id="{08B6347F-6E6B-78D7-EEF9-F72FCF2FFDA5}"/>
              </a:ext>
            </a:extLst>
          </p:cNvPr>
          <p:cNvCxnSpPr>
            <a:stCxn id="140" idx="6"/>
            <a:endCxn id="137" idx="2"/>
          </p:cNvCxnSpPr>
          <p:nvPr/>
        </p:nvCxnSpPr>
        <p:spPr>
          <a:xfrm>
            <a:off x="8678868" y="4755941"/>
            <a:ext cx="335192" cy="0"/>
          </a:xfrm>
          <a:prstGeom prst="straightConnector1">
            <a:avLst/>
          </a:prstGeom>
          <a:gradFill>
            <a:gsLst>
              <a:gs pos="0">
                <a:schemeClr val="accent1">
                  <a:lumMod val="5000"/>
                  <a:lumOff val="95000"/>
                </a:schemeClr>
              </a:gs>
              <a:gs pos="49000">
                <a:schemeClr val="accent1">
                  <a:lumMod val="40000"/>
                  <a:lumOff val="60000"/>
                </a:schemeClr>
              </a:gs>
              <a:gs pos="95000">
                <a:schemeClr val="accent1">
                  <a:lumMod val="75000"/>
                </a:schemeClr>
              </a:gs>
            </a:gsLst>
            <a:lin ang="5400000" scaled="1"/>
          </a:gradFill>
          <a:ln w="12700">
            <a:solidFill>
              <a:srgbClr val="203864"/>
            </a:solidFill>
            <a:tailEnd type="triangle" w="sm" len="med"/>
          </a:ln>
        </p:spPr>
        <p:style>
          <a:lnRef idx="1">
            <a:schemeClr val="accent1"/>
          </a:lnRef>
          <a:fillRef idx="0">
            <a:schemeClr val="accent1"/>
          </a:fillRef>
          <a:effectRef idx="0">
            <a:schemeClr val="accent1"/>
          </a:effectRef>
          <a:fontRef idx="minor">
            <a:schemeClr val="tx1"/>
          </a:fontRef>
        </p:style>
      </p:cxnSp>
      <p:cxnSp>
        <p:nvCxnSpPr>
          <p:cNvPr id="121" name="直接箭头连接符 120">
            <a:extLst>
              <a:ext uri="{FF2B5EF4-FFF2-40B4-BE49-F238E27FC236}">
                <a16:creationId xmlns:a16="http://schemas.microsoft.com/office/drawing/2014/main" id="{54E5FD04-D851-AC74-E317-36DA29EC49A2}"/>
              </a:ext>
            </a:extLst>
          </p:cNvPr>
          <p:cNvCxnSpPr>
            <a:stCxn id="141" idx="6"/>
            <a:endCxn id="138" idx="2"/>
          </p:cNvCxnSpPr>
          <p:nvPr/>
        </p:nvCxnSpPr>
        <p:spPr>
          <a:xfrm>
            <a:off x="8678868" y="5238790"/>
            <a:ext cx="335192" cy="0"/>
          </a:xfrm>
          <a:prstGeom prst="straightConnector1">
            <a:avLst/>
          </a:prstGeom>
          <a:gradFill>
            <a:gsLst>
              <a:gs pos="0">
                <a:schemeClr val="accent1">
                  <a:lumMod val="5000"/>
                  <a:lumOff val="95000"/>
                </a:schemeClr>
              </a:gs>
              <a:gs pos="49000">
                <a:schemeClr val="accent1">
                  <a:lumMod val="40000"/>
                  <a:lumOff val="60000"/>
                </a:schemeClr>
              </a:gs>
              <a:gs pos="95000">
                <a:schemeClr val="accent1">
                  <a:lumMod val="75000"/>
                </a:schemeClr>
              </a:gs>
            </a:gsLst>
            <a:lin ang="5400000" scaled="1"/>
          </a:gradFill>
          <a:ln w="12700">
            <a:solidFill>
              <a:srgbClr val="203864"/>
            </a:solidFill>
            <a:tailEnd type="triangle" w="sm" len="med"/>
          </a:ln>
        </p:spPr>
        <p:style>
          <a:lnRef idx="1">
            <a:schemeClr val="accent1"/>
          </a:lnRef>
          <a:fillRef idx="0">
            <a:schemeClr val="accent1"/>
          </a:fillRef>
          <a:effectRef idx="0">
            <a:schemeClr val="accent1"/>
          </a:effectRef>
          <a:fontRef idx="minor">
            <a:schemeClr val="tx1"/>
          </a:fontRef>
        </p:style>
      </p:cxnSp>
      <p:cxnSp>
        <p:nvCxnSpPr>
          <p:cNvPr id="122" name="直接箭头连接符 121">
            <a:extLst>
              <a:ext uri="{FF2B5EF4-FFF2-40B4-BE49-F238E27FC236}">
                <a16:creationId xmlns:a16="http://schemas.microsoft.com/office/drawing/2014/main" id="{6B80DAB0-7A72-3A57-4C27-8C53DE83114C}"/>
              </a:ext>
            </a:extLst>
          </p:cNvPr>
          <p:cNvCxnSpPr>
            <a:stCxn id="139" idx="6"/>
            <a:endCxn id="137" idx="2"/>
          </p:cNvCxnSpPr>
          <p:nvPr/>
        </p:nvCxnSpPr>
        <p:spPr>
          <a:xfrm>
            <a:off x="8678868" y="4273091"/>
            <a:ext cx="335192" cy="482850"/>
          </a:xfrm>
          <a:prstGeom prst="straightConnector1">
            <a:avLst/>
          </a:prstGeom>
          <a:gradFill>
            <a:gsLst>
              <a:gs pos="0">
                <a:schemeClr val="accent1">
                  <a:lumMod val="5000"/>
                  <a:lumOff val="95000"/>
                </a:schemeClr>
              </a:gs>
              <a:gs pos="49000">
                <a:schemeClr val="accent1">
                  <a:lumMod val="40000"/>
                  <a:lumOff val="60000"/>
                </a:schemeClr>
              </a:gs>
              <a:gs pos="95000">
                <a:schemeClr val="accent1">
                  <a:lumMod val="75000"/>
                </a:schemeClr>
              </a:gs>
            </a:gsLst>
            <a:lin ang="5400000" scaled="1"/>
          </a:gradFill>
          <a:ln w="12700">
            <a:solidFill>
              <a:srgbClr val="203864"/>
            </a:solidFill>
            <a:tailEnd type="triangle" w="sm" len="med"/>
          </a:ln>
        </p:spPr>
        <p:style>
          <a:lnRef idx="1">
            <a:schemeClr val="accent1"/>
          </a:lnRef>
          <a:fillRef idx="0">
            <a:schemeClr val="accent1"/>
          </a:fillRef>
          <a:effectRef idx="0">
            <a:schemeClr val="accent1"/>
          </a:effectRef>
          <a:fontRef idx="minor">
            <a:schemeClr val="tx1"/>
          </a:fontRef>
        </p:style>
      </p:cxnSp>
      <p:cxnSp>
        <p:nvCxnSpPr>
          <p:cNvPr id="123" name="直接箭头连接符 122">
            <a:extLst>
              <a:ext uri="{FF2B5EF4-FFF2-40B4-BE49-F238E27FC236}">
                <a16:creationId xmlns:a16="http://schemas.microsoft.com/office/drawing/2014/main" id="{7377B045-2B7D-58E1-ABEE-DD1FC4FCBCFF}"/>
              </a:ext>
            </a:extLst>
          </p:cNvPr>
          <p:cNvCxnSpPr>
            <a:stCxn id="139" idx="6"/>
            <a:endCxn id="138" idx="2"/>
          </p:cNvCxnSpPr>
          <p:nvPr/>
        </p:nvCxnSpPr>
        <p:spPr>
          <a:xfrm>
            <a:off x="8678868" y="4273091"/>
            <a:ext cx="335192" cy="965699"/>
          </a:xfrm>
          <a:prstGeom prst="straightConnector1">
            <a:avLst/>
          </a:prstGeom>
          <a:gradFill>
            <a:gsLst>
              <a:gs pos="0">
                <a:schemeClr val="accent1">
                  <a:lumMod val="5000"/>
                  <a:lumOff val="95000"/>
                </a:schemeClr>
              </a:gs>
              <a:gs pos="49000">
                <a:schemeClr val="accent1">
                  <a:lumMod val="40000"/>
                  <a:lumOff val="60000"/>
                </a:schemeClr>
              </a:gs>
              <a:gs pos="95000">
                <a:schemeClr val="accent1">
                  <a:lumMod val="75000"/>
                </a:schemeClr>
              </a:gs>
            </a:gsLst>
            <a:lin ang="5400000" scaled="1"/>
          </a:gradFill>
          <a:ln w="12700">
            <a:solidFill>
              <a:srgbClr val="203864"/>
            </a:solidFill>
            <a:tailEnd type="triangle" w="sm" len="med"/>
          </a:ln>
        </p:spPr>
        <p:style>
          <a:lnRef idx="1">
            <a:schemeClr val="accent1"/>
          </a:lnRef>
          <a:fillRef idx="0">
            <a:schemeClr val="accent1"/>
          </a:fillRef>
          <a:effectRef idx="0">
            <a:schemeClr val="accent1"/>
          </a:effectRef>
          <a:fontRef idx="minor">
            <a:schemeClr val="tx1"/>
          </a:fontRef>
        </p:style>
      </p:cxnSp>
      <p:cxnSp>
        <p:nvCxnSpPr>
          <p:cNvPr id="124" name="直接箭头连接符 123">
            <a:extLst>
              <a:ext uri="{FF2B5EF4-FFF2-40B4-BE49-F238E27FC236}">
                <a16:creationId xmlns:a16="http://schemas.microsoft.com/office/drawing/2014/main" id="{ABF64389-7675-758D-5745-DC7E84F885EB}"/>
              </a:ext>
            </a:extLst>
          </p:cNvPr>
          <p:cNvCxnSpPr>
            <a:stCxn id="140" idx="6"/>
            <a:endCxn id="136" idx="2"/>
          </p:cNvCxnSpPr>
          <p:nvPr/>
        </p:nvCxnSpPr>
        <p:spPr>
          <a:xfrm flipV="1">
            <a:off x="8678868" y="4273091"/>
            <a:ext cx="335192" cy="482850"/>
          </a:xfrm>
          <a:prstGeom prst="straightConnector1">
            <a:avLst/>
          </a:prstGeom>
          <a:gradFill>
            <a:gsLst>
              <a:gs pos="0">
                <a:schemeClr val="accent1">
                  <a:lumMod val="5000"/>
                  <a:lumOff val="95000"/>
                </a:schemeClr>
              </a:gs>
              <a:gs pos="49000">
                <a:schemeClr val="accent1">
                  <a:lumMod val="40000"/>
                  <a:lumOff val="60000"/>
                </a:schemeClr>
              </a:gs>
              <a:gs pos="95000">
                <a:schemeClr val="accent1">
                  <a:lumMod val="75000"/>
                </a:schemeClr>
              </a:gs>
            </a:gsLst>
            <a:lin ang="5400000" scaled="1"/>
          </a:gradFill>
          <a:ln w="12700">
            <a:solidFill>
              <a:srgbClr val="203864"/>
            </a:solidFill>
            <a:tailEnd type="triangle" w="sm" len="med"/>
          </a:ln>
        </p:spPr>
        <p:style>
          <a:lnRef idx="1">
            <a:schemeClr val="accent1"/>
          </a:lnRef>
          <a:fillRef idx="0">
            <a:schemeClr val="accent1"/>
          </a:fillRef>
          <a:effectRef idx="0">
            <a:schemeClr val="accent1"/>
          </a:effectRef>
          <a:fontRef idx="minor">
            <a:schemeClr val="tx1"/>
          </a:fontRef>
        </p:style>
      </p:cxnSp>
      <p:cxnSp>
        <p:nvCxnSpPr>
          <p:cNvPr id="125" name="直接箭头连接符 124">
            <a:extLst>
              <a:ext uri="{FF2B5EF4-FFF2-40B4-BE49-F238E27FC236}">
                <a16:creationId xmlns:a16="http://schemas.microsoft.com/office/drawing/2014/main" id="{D1F78953-17D4-83E1-7E67-88A237BD2F17}"/>
              </a:ext>
            </a:extLst>
          </p:cNvPr>
          <p:cNvCxnSpPr>
            <a:cxnSpLocks/>
            <a:stCxn id="140" idx="6"/>
            <a:endCxn id="138" idx="2"/>
          </p:cNvCxnSpPr>
          <p:nvPr/>
        </p:nvCxnSpPr>
        <p:spPr>
          <a:xfrm>
            <a:off x="8678868" y="4755941"/>
            <a:ext cx="335192" cy="482849"/>
          </a:xfrm>
          <a:prstGeom prst="straightConnector1">
            <a:avLst/>
          </a:prstGeom>
          <a:gradFill>
            <a:gsLst>
              <a:gs pos="0">
                <a:schemeClr val="accent1">
                  <a:lumMod val="5000"/>
                  <a:lumOff val="95000"/>
                </a:schemeClr>
              </a:gs>
              <a:gs pos="49000">
                <a:schemeClr val="accent1">
                  <a:lumMod val="40000"/>
                  <a:lumOff val="60000"/>
                </a:schemeClr>
              </a:gs>
              <a:gs pos="95000">
                <a:schemeClr val="accent1">
                  <a:lumMod val="75000"/>
                </a:schemeClr>
              </a:gs>
            </a:gsLst>
            <a:lin ang="5400000" scaled="1"/>
          </a:gradFill>
          <a:ln w="12700">
            <a:solidFill>
              <a:srgbClr val="203864"/>
            </a:solidFill>
            <a:tailEnd type="triangle" w="sm" len="med"/>
          </a:ln>
        </p:spPr>
        <p:style>
          <a:lnRef idx="1">
            <a:schemeClr val="accent1"/>
          </a:lnRef>
          <a:fillRef idx="0">
            <a:schemeClr val="accent1"/>
          </a:fillRef>
          <a:effectRef idx="0">
            <a:schemeClr val="accent1"/>
          </a:effectRef>
          <a:fontRef idx="minor">
            <a:schemeClr val="tx1"/>
          </a:fontRef>
        </p:style>
      </p:cxnSp>
      <p:cxnSp>
        <p:nvCxnSpPr>
          <p:cNvPr id="126" name="直接箭头连接符 125">
            <a:extLst>
              <a:ext uri="{FF2B5EF4-FFF2-40B4-BE49-F238E27FC236}">
                <a16:creationId xmlns:a16="http://schemas.microsoft.com/office/drawing/2014/main" id="{F27B7301-7EC4-7CEB-BF66-8679A73E44D3}"/>
              </a:ext>
            </a:extLst>
          </p:cNvPr>
          <p:cNvCxnSpPr>
            <a:stCxn id="141" idx="6"/>
            <a:endCxn id="137" idx="2"/>
          </p:cNvCxnSpPr>
          <p:nvPr/>
        </p:nvCxnSpPr>
        <p:spPr>
          <a:xfrm flipV="1">
            <a:off x="8678868" y="4755941"/>
            <a:ext cx="335192" cy="482849"/>
          </a:xfrm>
          <a:prstGeom prst="straightConnector1">
            <a:avLst/>
          </a:prstGeom>
          <a:gradFill>
            <a:gsLst>
              <a:gs pos="0">
                <a:schemeClr val="accent1">
                  <a:lumMod val="5000"/>
                  <a:lumOff val="95000"/>
                </a:schemeClr>
              </a:gs>
              <a:gs pos="49000">
                <a:schemeClr val="accent1">
                  <a:lumMod val="40000"/>
                  <a:lumOff val="60000"/>
                </a:schemeClr>
              </a:gs>
              <a:gs pos="95000">
                <a:schemeClr val="accent1">
                  <a:lumMod val="75000"/>
                </a:schemeClr>
              </a:gs>
            </a:gsLst>
            <a:lin ang="5400000" scaled="1"/>
          </a:gradFill>
          <a:ln w="12700">
            <a:solidFill>
              <a:srgbClr val="203864"/>
            </a:solidFill>
            <a:tailEnd type="triangle" w="sm" len="med"/>
          </a:ln>
        </p:spPr>
        <p:style>
          <a:lnRef idx="1">
            <a:schemeClr val="accent1"/>
          </a:lnRef>
          <a:fillRef idx="0">
            <a:schemeClr val="accent1"/>
          </a:fillRef>
          <a:effectRef idx="0">
            <a:schemeClr val="accent1"/>
          </a:effectRef>
          <a:fontRef idx="minor">
            <a:schemeClr val="tx1"/>
          </a:fontRef>
        </p:style>
      </p:cxnSp>
      <p:cxnSp>
        <p:nvCxnSpPr>
          <p:cNvPr id="127" name="直接箭头连接符 126">
            <a:extLst>
              <a:ext uri="{FF2B5EF4-FFF2-40B4-BE49-F238E27FC236}">
                <a16:creationId xmlns:a16="http://schemas.microsoft.com/office/drawing/2014/main" id="{7BA7BFAB-6EDB-4041-9FB4-E7453EB1ECC9}"/>
              </a:ext>
            </a:extLst>
          </p:cNvPr>
          <p:cNvCxnSpPr>
            <a:stCxn id="141" idx="6"/>
            <a:endCxn id="136" idx="2"/>
          </p:cNvCxnSpPr>
          <p:nvPr/>
        </p:nvCxnSpPr>
        <p:spPr>
          <a:xfrm flipV="1">
            <a:off x="8678868" y="4273091"/>
            <a:ext cx="335192" cy="965699"/>
          </a:xfrm>
          <a:prstGeom prst="straightConnector1">
            <a:avLst/>
          </a:prstGeom>
          <a:gradFill>
            <a:gsLst>
              <a:gs pos="0">
                <a:schemeClr val="accent1">
                  <a:lumMod val="5000"/>
                  <a:lumOff val="95000"/>
                </a:schemeClr>
              </a:gs>
              <a:gs pos="49000">
                <a:schemeClr val="accent1">
                  <a:lumMod val="40000"/>
                  <a:lumOff val="60000"/>
                </a:schemeClr>
              </a:gs>
              <a:gs pos="95000">
                <a:schemeClr val="accent1">
                  <a:lumMod val="75000"/>
                </a:schemeClr>
              </a:gs>
            </a:gsLst>
            <a:lin ang="5400000" scaled="1"/>
          </a:gradFill>
          <a:ln w="12700">
            <a:solidFill>
              <a:srgbClr val="203864"/>
            </a:solidFill>
            <a:tailEnd type="triangle" w="sm" len="med"/>
          </a:ln>
        </p:spPr>
        <p:style>
          <a:lnRef idx="1">
            <a:schemeClr val="accent1"/>
          </a:lnRef>
          <a:fillRef idx="0">
            <a:schemeClr val="accent1"/>
          </a:fillRef>
          <a:effectRef idx="0">
            <a:schemeClr val="accent1"/>
          </a:effectRef>
          <a:fontRef idx="minor">
            <a:schemeClr val="tx1"/>
          </a:fontRef>
        </p:style>
      </p:cxnSp>
      <p:cxnSp>
        <p:nvCxnSpPr>
          <p:cNvPr id="128" name="直接箭头连接符 127">
            <a:extLst>
              <a:ext uri="{FF2B5EF4-FFF2-40B4-BE49-F238E27FC236}">
                <a16:creationId xmlns:a16="http://schemas.microsoft.com/office/drawing/2014/main" id="{7E760C75-2EC0-88EB-CFB7-B7D405AA261C}"/>
              </a:ext>
            </a:extLst>
          </p:cNvPr>
          <p:cNvCxnSpPr>
            <a:stCxn id="136" idx="6"/>
            <a:endCxn id="134" idx="2"/>
          </p:cNvCxnSpPr>
          <p:nvPr/>
        </p:nvCxnSpPr>
        <p:spPr>
          <a:xfrm>
            <a:off x="9302060" y="4273091"/>
            <a:ext cx="335193" cy="233315"/>
          </a:xfrm>
          <a:prstGeom prst="straightConnector1">
            <a:avLst/>
          </a:prstGeom>
          <a:gradFill>
            <a:gsLst>
              <a:gs pos="0">
                <a:schemeClr val="accent1">
                  <a:lumMod val="5000"/>
                  <a:lumOff val="95000"/>
                </a:schemeClr>
              </a:gs>
              <a:gs pos="49000">
                <a:schemeClr val="accent1">
                  <a:lumMod val="40000"/>
                  <a:lumOff val="60000"/>
                </a:schemeClr>
              </a:gs>
              <a:gs pos="95000">
                <a:schemeClr val="accent1">
                  <a:lumMod val="75000"/>
                </a:schemeClr>
              </a:gs>
            </a:gsLst>
            <a:lin ang="5400000" scaled="1"/>
          </a:gradFill>
          <a:ln w="12700">
            <a:solidFill>
              <a:srgbClr val="203864"/>
            </a:solidFill>
            <a:tailEnd type="triangle" w="sm" len="med"/>
          </a:ln>
        </p:spPr>
        <p:style>
          <a:lnRef idx="1">
            <a:schemeClr val="accent1"/>
          </a:lnRef>
          <a:fillRef idx="0">
            <a:schemeClr val="accent1"/>
          </a:fillRef>
          <a:effectRef idx="0">
            <a:schemeClr val="accent1"/>
          </a:effectRef>
          <a:fontRef idx="minor">
            <a:schemeClr val="tx1"/>
          </a:fontRef>
        </p:style>
      </p:cxnSp>
      <p:cxnSp>
        <p:nvCxnSpPr>
          <p:cNvPr id="129" name="直接箭头连接符 128">
            <a:extLst>
              <a:ext uri="{FF2B5EF4-FFF2-40B4-BE49-F238E27FC236}">
                <a16:creationId xmlns:a16="http://schemas.microsoft.com/office/drawing/2014/main" id="{5268600A-760D-3933-2A02-D9382BE7AD15}"/>
              </a:ext>
            </a:extLst>
          </p:cNvPr>
          <p:cNvCxnSpPr>
            <a:stCxn id="137" idx="6"/>
            <a:endCxn id="134" idx="2"/>
          </p:cNvCxnSpPr>
          <p:nvPr/>
        </p:nvCxnSpPr>
        <p:spPr>
          <a:xfrm flipV="1">
            <a:off x="9302060" y="4506406"/>
            <a:ext cx="335193" cy="249535"/>
          </a:xfrm>
          <a:prstGeom prst="straightConnector1">
            <a:avLst/>
          </a:prstGeom>
          <a:gradFill>
            <a:gsLst>
              <a:gs pos="0">
                <a:schemeClr val="accent1">
                  <a:lumMod val="5000"/>
                  <a:lumOff val="95000"/>
                </a:schemeClr>
              </a:gs>
              <a:gs pos="49000">
                <a:schemeClr val="accent1">
                  <a:lumMod val="40000"/>
                  <a:lumOff val="60000"/>
                </a:schemeClr>
              </a:gs>
              <a:gs pos="95000">
                <a:schemeClr val="accent1">
                  <a:lumMod val="75000"/>
                </a:schemeClr>
              </a:gs>
            </a:gsLst>
            <a:lin ang="5400000" scaled="1"/>
          </a:gradFill>
          <a:ln w="12700">
            <a:solidFill>
              <a:srgbClr val="203864"/>
            </a:solidFill>
            <a:tailEnd type="triangle" w="sm" len="med"/>
          </a:ln>
        </p:spPr>
        <p:style>
          <a:lnRef idx="1">
            <a:schemeClr val="accent1"/>
          </a:lnRef>
          <a:fillRef idx="0">
            <a:schemeClr val="accent1"/>
          </a:fillRef>
          <a:effectRef idx="0">
            <a:schemeClr val="accent1"/>
          </a:effectRef>
          <a:fontRef idx="minor">
            <a:schemeClr val="tx1"/>
          </a:fontRef>
        </p:style>
      </p:cxnSp>
      <p:cxnSp>
        <p:nvCxnSpPr>
          <p:cNvPr id="130" name="直接箭头连接符 129">
            <a:extLst>
              <a:ext uri="{FF2B5EF4-FFF2-40B4-BE49-F238E27FC236}">
                <a16:creationId xmlns:a16="http://schemas.microsoft.com/office/drawing/2014/main" id="{AD43994C-A423-6F85-F83D-34C6CEA89686}"/>
              </a:ext>
            </a:extLst>
          </p:cNvPr>
          <p:cNvCxnSpPr>
            <a:stCxn id="138" idx="6"/>
            <a:endCxn id="134" idx="2"/>
          </p:cNvCxnSpPr>
          <p:nvPr/>
        </p:nvCxnSpPr>
        <p:spPr>
          <a:xfrm flipV="1">
            <a:off x="9302060" y="4506406"/>
            <a:ext cx="335193" cy="732384"/>
          </a:xfrm>
          <a:prstGeom prst="straightConnector1">
            <a:avLst/>
          </a:prstGeom>
          <a:gradFill>
            <a:gsLst>
              <a:gs pos="0">
                <a:schemeClr val="accent1">
                  <a:lumMod val="5000"/>
                  <a:lumOff val="95000"/>
                </a:schemeClr>
              </a:gs>
              <a:gs pos="49000">
                <a:schemeClr val="accent1">
                  <a:lumMod val="40000"/>
                  <a:lumOff val="60000"/>
                </a:schemeClr>
              </a:gs>
              <a:gs pos="95000">
                <a:schemeClr val="accent1">
                  <a:lumMod val="75000"/>
                </a:schemeClr>
              </a:gs>
            </a:gsLst>
            <a:lin ang="5400000" scaled="1"/>
          </a:gradFill>
          <a:ln w="12700">
            <a:solidFill>
              <a:srgbClr val="203864"/>
            </a:solidFill>
            <a:tailEnd type="triangle" w="sm" len="med"/>
          </a:ln>
        </p:spPr>
        <p:style>
          <a:lnRef idx="1">
            <a:schemeClr val="accent1"/>
          </a:lnRef>
          <a:fillRef idx="0">
            <a:schemeClr val="accent1"/>
          </a:fillRef>
          <a:effectRef idx="0">
            <a:schemeClr val="accent1"/>
          </a:effectRef>
          <a:fontRef idx="minor">
            <a:schemeClr val="tx1"/>
          </a:fontRef>
        </p:style>
      </p:cxnSp>
      <p:cxnSp>
        <p:nvCxnSpPr>
          <p:cNvPr id="131" name="直接箭头连接符 130">
            <a:extLst>
              <a:ext uri="{FF2B5EF4-FFF2-40B4-BE49-F238E27FC236}">
                <a16:creationId xmlns:a16="http://schemas.microsoft.com/office/drawing/2014/main" id="{6BD39E0D-A678-D1EC-BB48-D3A319EBAE17}"/>
              </a:ext>
            </a:extLst>
          </p:cNvPr>
          <p:cNvCxnSpPr>
            <a:stCxn id="136" idx="6"/>
            <a:endCxn id="135" idx="2"/>
          </p:cNvCxnSpPr>
          <p:nvPr/>
        </p:nvCxnSpPr>
        <p:spPr>
          <a:xfrm>
            <a:off x="9302060" y="4273091"/>
            <a:ext cx="335193" cy="732383"/>
          </a:xfrm>
          <a:prstGeom prst="straightConnector1">
            <a:avLst/>
          </a:prstGeom>
          <a:gradFill>
            <a:gsLst>
              <a:gs pos="0">
                <a:schemeClr val="accent1">
                  <a:lumMod val="5000"/>
                  <a:lumOff val="95000"/>
                </a:schemeClr>
              </a:gs>
              <a:gs pos="49000">
                <a:schemeClr val="accent1">
                  <a:lumMod val="40000"/>
                  <a:lumOff val="60000"/>
                </a:schemeClr>
              </a:gs>
              <a:gs pos="95000">
                <a:schemeClr val="accent1">
                  <a:lumMod val="75000"/>
                </a:schemeClr>
              </a:gs>
            </a:gsLst>
            <a:lin ang="5400000" scaled="1"/>
          </a:gradFill>
          <a:ln w="12700">
            <a:solidFill>
              <a:srgbClr val="203864"/>
            </a:solidFill>
            <a:tailEnd type="triangle" w="sm" len="med"/>
          </a:ln>
        </p:spPr>
        <p:style>
          <a:lnRef idx="1">
            <a:schemeClr val="accent1"/>
          </a:lnRef>
          <a:fillRef idx="0">
            <a:schemeClr val="accent1"/>
          </a:fillRef>
          <a:effectRef idx="0">
            <a:schemeClr val="accent1"/>
          </a:effectRef>
          <a:fontRef idx="minor">
            <a:schemeClr val="tx1"/>
          </a:fontRef>
        </p:style>
      </p:cxnSp>
      <p:cxnSp>
        <p:nvCxnSpPr>
          <p:cNvPr id="132" name="直接箭头连接符 131">
            <a:extLst>
              <a:ext uri="{FF2B5EF4-FFF2-40B4-BE49-F238E27FC236}">
                <a16:creationId xmlns:a16="http://schemas.microsoft.com/office/drawing/2014/main" id="{5A143BD7-1831-649B-9BA1-3BB53209ECC6}"/>
              </a:ext>
            </a:extLst>
          </p:cNvPr>
          <p:cNvCxnSpPr>
            <a:stCxn id="137" idx="6"/>
            <a:endCxn id="135" idx="2"/>
          </p:cNvCxnSpPr>
          <p:nvPr/>
        </p:nvCxnSpPr>
        <p:spPr>
          <a:xfrm>
            <a:off x="9302060" y="4755941"/>
            <a:ext cx="335193" cy="249533"/>
          </a:xfrm>
          <a:prstGeom prst="straightConnector1">
            <a:avLst/>
          </a:prstGeom>
          <a:gradFill>
            <a:gsLst>
              <a:gs pos="0">
                <a:schemeClr val="accent1">
                  <a:lumMod val="5000"/>
                  <a:lumOff val="95000"/>
                </a:schemeClr>
              </a:gs>
              <a:gs pos="49000">
                <a:schemeClr val="accent1">
                  <a:lumMod val="40000"/>
                  <a:lumOff val="60000"/>
                </a:schemeClr>
              </a:gs>
              <a:gs pos="95000">
                <a:schemeClr val="accent1">
                  <a:lumMod val="75000"/>
                </a:schemeClr>
              </a:gs>
            </a:gsLst>
            <a:lin ang="5400000" scaled="1"/>
          </a:gradFill>
          <a:ln w="12700">
            <a:solidFill>
              <a:srgbClr val="203864"/>
            </a:solidFill>
            <a:tailEnd type="triangle" w="sm" len="med"/>
          </a:ln>
        </p:spPr>
        <p:style>
          <a:lnRef idx="1">
            <a:schemeClr val="accent1"/>
          </a:lnRef>
          <a:fillRef idx="0">
            <a:schemeClr val="accent1"/>
          </a:fillRef>
          <a:effectRef idx="0">
            <a:schemeClr val="accent1"/>
          </a:effectRef>
          <a:fontRef idx="minor">
            <a:schemeClr val="tx1"/>
          </a:fontRef>
        </p:style>
      </p:cxnSp>
      <p:cxnSp>
        <p:nvCxnSpPr>
          <p:cNvPr id="133" name="直接箭头连接符 132">
            <a:extLst>
              <a:ext uri="{FF2B5EF4-FFF2-40B4-BE49-F238E27FC236}">
                <a16:creationId xmlns:a16="http://schemas.microsoft.com/office/drawing/2014/main" id="{F2AF373A-06DB-6781-911F-8BA1588F59FE}"/>
              </a:ext>
            </a:extLst>
          </p:cNvPr>
          <p:cNvCxnSpPr>
            <a:stCxn id="138" idx="6"/>
            <a:endCxn id="135" idx="2"/>
          </p:cNvCxnSpPr>
          <p:nvPr/>
        </p:nvCxnSpPr>
        <p:spPr>
          <a:xfrm flipV="1">
            <a:off x="9302060" y="5005474"/>
            <a:ext cx="335193" cy="233316"/>
          </a:xfrm>
          <a:prstGeom prst="straightConnector1">
            <a:avLst/>
          </a:prstGeom>
          <a:gradFill>
            <a:gsLst>
              <a:gs pos="0">
                <a:schemeClr val="accent1">
                  <a:lumMod val="5000"/>
                  <a:lumOff val="95000"/>
                </a:schemeClr>
              </a:gs>
              <a:gs pos="49000">
                <a:schemeClr val="accent1">
                  <a:lumMod val="40000"/>
                  <a:lumOff val="60000"/>
                </a:schemeClr>
              </a:gs>
              <a:gs pos="95000">
                <a:schemeClr val="accent1">
                  <a:lumMod val="75000"/>
                </a:schemeClr>
              </a:gs>
            </a:gsLst>
            <a:lin ang="5400000" scaled="1"/>
          </a:gradFill>
          <a:ln w="12700">
            <a:solidFill>
              <a:srgbClr val="203864"/>
            </a:solidFill>
            <a:tailEnd type="triangle" w="sm" len="med"/>
          </a:ln>
        </p:spPr>
        <p:style>
          <a:lnRef idx="1">
            <a:schemeClr val="accent1"/>
          </a:lnRef>
          <a:fillRef idx="0">
            <a:schemeClr val="accent1"/>
          </a:fillRef>
          <a:effectRef idx="0">
            <a:schemeClr val="accent1"/>
          </a:effectRef>
          <a:fontRef idx="minor">
            <a:schemeClr val="tx1"/>
          </a:fontRef>
        </p:style>
      </p:cxnSp>
      <p:grpSp>
        <p:nvGrpSpPr>
          <p:cNvPr id="145" name="组合 144">
            <a:extLst>
              <a:ext uri="{FF2B5EF4-FFF2-40B4-BE49-F238E27FC236}">
                <a16:creationId xmlns:a16="http://schemas.microsoft.com/office/drawing/2014/main" id="{1ACD8FCD-8DF8-5B84-13A5-325F5FF3DDEA}"/>
              </a:ext>
            </a:extLst>
          </p:cNvPr>
          <p:cNvGrpSpPr/>
          <p:nvPr/>
        </p:nvGrpSpPr>
        <p:grpSpPr>
          <a:xfrm>
            <a:off x="9336258" y="5526513"/>
            <a:ext cx="288000" cy="787068"/>
            <a:chOff x="6495512" y="3189848"/>
            <a:chExt cx="288000" cy="787068"/>
          </a:xfrm>
          <a:gradFill>
            <a:gsLst>
              <a:gs pos="0">
                <a:schemeClr val="bg1"/>
              </a:gs>
              <a:gs pos="49000">
                <a:srgbClr val="F2DCDB"/>
              </a:gs>
              <a:gs pos="100000">
                <a:srgbClr val="F49090"/>
              </a:gs>
            </a:gsLst>
            <a:lin ang="5400000" scaled="1"/>
          </a:gradFill>
        </p:grpSpPr>
        <p:sp>
          <p:nvSpPr>
            <p:cNvPr id="178" name="椭圆 177">
              <a:extLst>
                <a:ext uri="{FF2B5EF4-FFF2-40B4-BE49-F238E27FC236}">
                  <a16:creationId xmlns:a16="http://schemas.microsoft.com/office/drawing/2014/main" id="{26DB8DB6-2E82-3AD0-CBAF-777F1042ACD2}"/>
                </a:ext>
              </a:extLst>
            </p:cNvPr>
            <p:cNvSpPr/>
            <p:nvPr/>
          </p:nvSpPr>
          <p:spPr>
            <a:xfrm>
              <a:off x="6495512" y="3189848"/>
              <a:ext cx="288000" cy="288000"/>
            </a:xfrm>
            <a:prstGeom prst="ellipse">
              <a:avLst/>
            </a:prstGeom>
            <a:grpFill/>
            <a:ln w="19050">
              <a:solidFill>
                <a:schemeClr val="tx1">
                  <a:lumMod val="85000"/>
                  <a:lumOff val="15000"/>
                </a:schemeClr>
              </a:solidFill>
              <a:tailEnd type="arrow" w="sm" len="med"/>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latin typeface="微软雅黑" panose="020B0503020204020204" pitchFamily="34" charset="-122"/>
                <a:ea typeface="微软雅黑" panose="020B0503020204020204" pitchFamily="34" charset="-122"/>
              </a:endParaRPr>
            </a:p>
          </p:txBody>
        </p:sp>
        <p:sp>
          <p:nvSpPr>
            <p:cNvPr id="179" name="椭圆 178">
              <a:extLst>
                <a:ext uri="{FF2B5EF4-FFF2-40B4-BE49-F238E27FC236}">
                  <a16:creationId xmlns:a16="http://schemas.microsoft.com/office/drawing/2014/main" id="{4F52B047-F959-DC17-69FA-2CB893A3B399}"/>
                </a:ext>
              </a:extLst>
            </p:cNvPr>
            <p:cNvSpPr/>
            <p:nvPr/>
          </p:nvSpPr>
          <p:spPr>
            <a:xfrm>
              <a:off x="6495512" y="3688916"/>
              <a:ext cx="288000" cy="288000"/>
            </a:xfrm>
            <a:prstGeom prst="ellipse">
              <a:avLst/>
            </a:prstGeom>
            <a:grpFill/>
            <a:ln w="19050">
              <a:solidFill>
                <a:schemeClr val="tx1">
                  <a:lumMod val="85000"/>
                  <a:lumOff val="15000"/>
                </a:schemeClr>
              </a:solidFill>
              <a:tailEnd type="arrow" w="sm" len="med"/>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latin typeface="微软雅黑" panose="020B0503020204020204" pitchFamily="34" charset="-122"/>
                <a:ea typeface="微软雅黑" panose="020B0503020204020204" pitchFamily="34" charset="-122"/>
              </a:endParaRPr>
            </a:p>
          </p:txBody>
        </p:sp>
      </p:grpSp>
      <p:grpSp>
        <p:nvGrpSpPr>
          <p:cNvPr id="146" name="组合 145">
            <a:extLst>
              <a:ext uri="{FF2B5EF4-FFF2-40B4-BE49-F238E27FC236}">
                <a16:creationId xmlns:a16="http://schemas.microsoft.com/office/drawing/2014/main" id="{193CE0D3-0369-8B5F-D42B-E42CC91D1A36}"/>
              </a:ext>
            </a:extLst>
          </p:cNvPr>
          <p:cNvGrpSpPr/>
          <p:nvPr/>
        </p:nvGrpSpPr>
        <p:grpSpPr>
          <a:xfrm>
            <a:off x="9959450" y="5293198"/>
            <a:ext cx="288000" cy="1253699"/>
            <a:chOff x="6987658" y="2982478"/>
            <a:chExt cx="288000" cy="1253699"/>
          </a:xfrm>
          <a:gradFill>
            <a:gsLst>
              <a:gs pos="0">
                <a:schemeClr val="bg1"/>
              </a:gs>
              <a:gs pos="49000">
                <a:srgbClr val="F2DCDB"/>
              </a:gs>
              <a:gs pos="100000">
                <a:srgbClr val="F49090"/>
              </a:gs>
            </a:gsLst>
            <a:lin ang="5400000" scaled="1"/>
          </a:gradFill>
        </p:grpSpPr>
        <p:sp>
          <p:nvSpPr>
            <p:cNvPr id="175" name="椭圆 174">
              <a:extLst>
                <a:ext uri="{FF2B5EF4-FFF2-40B4-BE49-F238E27FC236}">
                  <a16:creationId xmlns:a16="http://schemas.microsoft.com/office/drawing/2014/main" id="{4921A0DC-BCC1-C282-FC5B-9163A548A5F3}"/>
                </a:ext>
              </a:extLst>
            </p:cNvPr>
            <p:cNvSpPr/>
            <p:nvPr/>
          </p:nvSpPr>
          <p:spPr>
            <a:xfrm>
              <a:off x="6987658" y="2982478"/>
              <a:ext cx="288000" cy="288000"/>
            </a:xfrm>
            <a:prstGeom prst="ellipse">
              <a:avLst/>
            </a:prstGeom>
            <a:grpFill/>
            <a:ln w="19050">
              <a:solidFill>
                <a:schemeClr val="tx1">
                  <a:lumMod val="85000"/>
                  <a:lumOff val="15000"/>
                </a:schemeClr>
              </a:solidFill>
              <a:tailEnd type="triangle" w="sm" len="med"/>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latin typeface="微软雅黑" panose="020B0503020204020204" pitchFamily="34" charset="-122"/>
                <a:ea typeface="微软雅黑" panose="020B0503020204020204" pitchFamily="34" charset="-122"/>
              </a:endParaRPr>
            </a:p>
          </p:txBody>
        </p:sp>
        <p:sp>
          <p:nvSpPr>
            <p:cNvPr id="176" name="椭圆 175">
              <a:extLst>
                <a:ext uri="{FF2B5EF4-FFF2-40B4-BE49-F238E27FC236}">
                  <a16:creationId xmlns:a16="http://schemas.microsoft.com/office/drawing/2014/main" id="{E30316E6-C830-EF6D-CC0B-03A0B8FF4A1D}"/>
                </a:ext>
              </a:extLst>
            </p:cNvPr>
            <p:cNvSpPr/>
            <p:nvPr/>
          </p:nvSpPr>
          <p:spPr>
            <a:xfrm>
              <a:off x="6987658" y="3465328"/>
              <a:ext cx="288000" cy="288000"/>
            </a:xfrm>
            <a:prstGeom prst="ellipse">
              <a:avLst/>
            </a:prstGeom>
            <a:grpFill/>
            <a:ln w="19050">
              <a:solidFill>
                <a:schemeClr val="tx1">
                  <a:lumMod val="85000"/>
                  <a:lumOff val="15000"/>
                </a:schemeClr>
              </a:solidFill>
              <a:tailEnd type="triangle" w="sm" len="med"/>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latin typeface="微软雅黑" panose="020B0503020204020204" pitchFamily="34" charset="-122"/>
                <a:ea typeface="微软雅黑" panose="020B0503020204020204" pitchFamily="34" charset="-122"/>
              </a:endParaRPr>
            </a:p>
          </p:txBody>
        </p:sp>
        <p:sp>
          <p:nvSpPr>
            <p:cNvPr id="177" name="椭圆 176">
              <a:extLst>
                <a:ext uri="{FF2B5EF4-FFF2-40B4-BE49-F238E27FC236}">
                  <a16:creationId xmlns:a16="http://schemas.microsoft.com/office/drawing/2014/main" id="{56DE2871-FED5-1408-ABC3-B224B5473AB0}"/>
                </a:ext>
              </a:extLst>
            </p:cNvPr>
            <p:cNvSpPr/>
            <p:nvPr/>
          </p:nvSpPr>
          <p:spPr>
            <a:xfrm>
              <a:off x="6987658" y="3948177"/>
              <a:ext cx="288000" cy="288000"/>
            </a:xfrm>
            <a:prstGeom prst="ellipse">
              <a:avLst/>
            </a:prstGeom>
            <a:grpFill/>
            <a:ln w="19050">
              <a:solidFill>
                <a:schemeClr val="tx1">
                  <a:lumMod val="85000"/>
                  <a:lumOff val="15000"/>
                </a:schemeClr>
              </a:solidFill>
              <a:tailEnd type="triangle" w="sm" len="med"/>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latin typeface="微软雅黑" panose="020B0503020204020204" pitchFamily="34" charset="-122"/>
                <a:ea typeface="微软雅黑" panose="020B0503020204020204" pitchFamily="34" charset="-122"/>
              </a:endParaRPr>
            </a:p>
          </p:txBody>
        </p:sp>
      </p:grpSp>
      <p:grpSp>
        <p:nvGrpSpPr>
          <p:cNvPr id="147" name="组合 146">
            <a:extLst>
              <a:ext uri="{FF2B5EF4-FFF2-40B4-BE49-F238E27FC236}">
                <a16:creationId xmlns:a16="http://schemas.microsoft.com/office/drawing/2014/main" id="{1D574422-CB1C-AF83-704B-BCC5D5D6A2D8}"/>
              </a:ext>
            </a:extLst>
          </p:cNvPr>
          <p:cNvGrpSpPr/>
          <p:nvPr/>
        </p:nvGrpSpPr>
        <p:grpSpPr>
          <a:xfrm>
            <a:off x="10582642" y="5293198"/>
            <a:ext cx="288000" cy="1253699"/>
            <a:chOff x="7654356" y="2982478"/>
            <a:chExt cx="288000" cy="1253699"/>
          </a:xfrm>
          <a:gradFill>
            <a:gsLst>
              <a:gs pos="0">
                <a:schemeClr val="bg1"/>
              </a:gs>
              <a:gs pos="49000">
                <a:srgbClr val="F2DCDB"/>
              </a:gs>
              <a:gs pos="100000">
                <a:srgbClr val="F49090"/>
              </a:gs>
            </a:gsLst>
            <a:lin ang="5400000" scaled="1"/>
          </a:gradFill>
        </p:grpSpPr>
        <p:sp>
          <p:nvSpPr>
            <p:cNvPr id="172" name="椭圆 171">
              <a:extLst>
                <a:ext uri="{FF2B5EF4-FFF2-40B4-BE49-F238E27FC236}">
                  <a16:creationId xmlns:a16="http://schemas.microsoft.com/office/drawing/2014/main" id="{B2FE0626-4175-9286-C093-559D8B7C3F2A}"/>
                </a:ext>
              </a:extLst>
            </p:cNvPr>
            <p:cNvSpPr/>
            <p:nvPr/>
          </p:nvSpPr>
          <p:spPr>
            <a:xfrm>
              <a:off x="7654356" y="2982478"/>
              <a:ext cx="288000" cy="288000"/>
            </a:xfrm>
            <a:prstGeom prst="ellipse">
              <a:avLst/>
            </a:prstGeom>
            <a:grpFill/>
            <a:ln w="19050">
              <a:solidFill>
                <a:schemeClr val="tx1">
                  <a:lumMod val="85000"/>
                  <a:lumOff val="15000"/>
                </a:schemeClr>
              </a:solidFill>
              <a:tailEnd type="triangle" w="sm" len="med"/>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latin typeface="微软雅黑" panose="020B0503020204020204" pitchFamily="34" charset="-122"/>
                <a:ea typeface="微软雅黑" panose="020B0503020204020204" pitchFamily="34" charset="-122"/>
              </a:endParaRPr>
            </a:p>
          </p:txBody>
        </p:sp>
        <p:sp>
          <p:nvSpPr>
            <p:cNvPr id="173" name="椭圆 172">
              <a:extLst>
                <a:ext uri="{FF2B5EF4-FFF2-40B4-BE49-F238E27FC236}">
                  <a16:creationId xmlns:a16="http://schemas.microsoft.com/office/drawing/2014/main" id="{F48DF8A4-D2F7-7866-345F-DF1B1C30D649}"/>
                </a:ext>
              </a:extLst>
            </p:cNvPr>
            <p:cNvSpPr/>
            <p:nvPr/>
          </p:nvSpPr>
          <p:spPr>
            <a:xfrm>
              <a:off x="7654356" y="3465328"/>
              <a:ext cx="288000" cy="288000"/>
            </a:xfrm>
            <a:prstGeom prst="ellipse">
              <a:avLst/>
            </a:prstGeom>
            <a:grpFill/>
            <a:ln w="19050">
              <a:solidFill>
                <a:schemeClr val="tx1">
                  <a:lumMod val="85000"/>
                  <a:lumOff val="15000"/>
                </a:schemeClr>
              </a:solidFill>
              <a:tailEnd type="triangle" w="sm" len="med"/>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latin typeface="微软雅黑" panose="020B0503020204020204" pitchFamily="34" charset="-122"/>
                <a:ea typeface="微软雅黑" panose="020B0503020204020204" pitchFamily="34" charset="-122"/>
              </a:endParaRPr>
            </a:p>
          </p:txBody>
        </p:sp>
        <p:sp>
          <p:nvSpPr>
            <p:cNvPr id="174" name="椭圆 173">
              <a:extLst>
                <a:ext uri="{FF2B5EF4-FFF2-40B4-BE49-F238E27FC236}">
                  <a16:creationId xmlns:a16="http://schemas.microsoft.com/office/drawing/2014/main" id="{3229D490-5BE4-8042-89DD-D483D10E1C57}"/>
                </a:ext>
              </a:extLst>
            </p:cNvPr>
            <p:cNvSpPr/>
            <p:nvPr/>
          </p:nvSpPr>
          <p:spPr>
            <a:xfrm>
              <a:off x="7654356" y="3948177"/>
              <a:ext cx="288000" cy="288000"/>
            </a:xfrm>
            <a:prstGeom prst="ellipse">
              <a:avLst/>
            </a:prstGeom>
            <a:grpFill/>
            <a:ln w="19050">
              <a:solidFill>
                <a:schemeClr val="tx1">
                  <a:lumMod val="85000"/>
                  <a:lumOff val="15000"/>
                </a:schemeClr>
              </a:solidFill>
              <a:tailEnd type="triangle" w="sm" len="med"/>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latin typeface="微软雅黑" panose="020B0503020204020204" pitchFamily="34" charset="-122"/>
                <a:ea typeface="微软雅黑" panose="020B0503020204020204" pitchFamily="34" charset="-122"/>
              </a:endParaRPr>
            </a:p>
          </p:txBody>
        </p:sp>
      </p:grpSp>
      <p:grpSp>
        <p:nvGrpSpPr>
          <p:cNvPr id="148" name="组合 147">
            <a:extLst>
              <a:ext uri="{FF2B5EF4-FFF2-40B4-BE49-F238E27FC236}">
                <a16:creationId xmlns:a16="http://schemas.microsoft.com/office/drawing/2014/main" id="{A699DB88-0F1C-DF63-166E-F2321A92BB7B}"/>
              </a:ext>
            </a:extLst>
          </p:cNvPr>
          <p:cNvGrpSpPr/>
          <p:nvPr/>
        </p:nvGrpSpPr>
        <p:grpSpPr>
          <a:xfrm>
            <a:off x="11205835" y="5526513"/>
            <a:ext cx="288000" cy="787068"/>
            <a:chOff x="8365089" y="3189848"/>
            <a:chExt cx="288000" cy="787068"/>
          </a:xfrm>
          <a:gradFill>
            <a:gsLst>
              <a:gs pos="0">
                <a:schemeClr val="bg1"/>
              </a:gs>
              <a:gs pos="49000">
                <a:srgbClr val="F2DCDB"/>
              </a:gs>
              <a:gs pos="100000">
                <a:srgbClr val="F49090"/>
              </a:gs>
            </a:gsLst>
            <a:lin ang="5400000" scaled="1"/>
          </a:gradFill>
        </p:grpSpPr>
        <p:sp>
          <p:nvSpPr>
            <p:cNvPr id="170" name="椭圆 169">
              <a:extLst>
                <a:ext uri="{FF2B5EF4-FFF2-40B4-BE49-F238E27FC236}">
                  <a16:creationId xmlns:a16="http://schemas.microsoft.com/office/drawing/2014/main" id="{D2C74AEE-20E8-1E9E-7A18-57952225137A}"/>
                </a:ext>
              </a:extLst>
            </p:cNvPr>
            <p:cNvSpPr/>
            <p:nvPr/>
          </p:nvSpPr>
          <p:spPr>
            <a:xfrm>
              <a:off x="8365089" y="3189848"/>
              <a:ext cx="288000" cy="288000"/>
            </a:xfrm>
            <a:prstGeom prst="ellipse">
              <a:avLst/>
            </a:prstGeom>
            <a:grpFill/>
            <a:ln w="19050">
              <a:solidFill>
                <a:schemeClr val="tx1">
                  <a:lumMod val="85000"/>
                  <a:lumOff val="15000"/>
                </a:schemeClr>
              </a:solidFill>
              <a:tailEnd type="triangle" w="sm" len="med"/>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latin typeface="微软雅黑" panose="020B0503020204020204" pitchFamily="34" charset="-122"/>
                <a:ea typeface="微软雅黑" panose="020B0503020204020204" pitchFamily="34" charset="-122"/>
              </a:endParaRPr>
            </a:p>
          </p:txBody>
        </p:sp>
        <p:sp>
          <p:nvSpPr>
            <p:cNvPr id="171" name="椭圆 170">
              <a:extLst>
                <a:ext uri="{FF2B5EF4-FFF2-40B4-BE49-F238E27FC236}">
                  <a16:creationId xmlns:a16="http://schemas.microsoft.com/office/drawing/2014/main" id="{7B02B6E3-4351-1E9A-5F1C-2A536C55EBF9}"/>
                </a:ext>
              </a:extLst>
            </p:cNvPr>
            <p:cNvSpPr/>
            <p:nvPr/>
          </p:nvSpPr>
          <p:spPr>
            <a:xfrm>
              <a:off x="8365089" y="3688916"/>
              <a:ext cx="288000" cy="288000"/>
            </a:xfrm>
            <a:prstGeom prst="ellipse">
              <a:avLst/>
            </a:prstGeom>
            <a:grpFill/>
            <a:ln w="19050">
              <a:solidFill>
                <a:schemeClr val="tx1">
                  <a:lumMod val="85000"/>
                  <a:lumOff val="15000"/>
                </a:schemeClr>
              </a:solidFill>
              <a:tailEnd type="triangle" w="sm" len="med"/>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latin typeface="微软雅黑" panose="020B0503020204020204" pitchFamily="34" charset="-122"/>
                <a:ea typeface="微软雅黑" panose="020B0503020204020204" pitchFamily="34" charset="-122"/>
              </a:endParaRPr>
            </a:p>
          </p:txBody>
        </p:sp>
      </p:grpSp>
      <p:cxnSp>
        <p:nvCxnSpPr>
          <p:cNvPr id="149" name="直接箭头连接符 148">
            <a:extLst>
              <a:ext uri="{FF2B5EF4-FFF2-40B4-BE49-F238E27FC236}">
                <a16:creationId xmlns:a16="http://schemas.microsoft.com/office/drawing/2014/main" id="{1C7CB06B-884C-8CCC-1F56-496C9F430E93}"/>
              </a:ext>
            </a:extLst>
          </p:cNvPr>
          <p:cNvCxnSpPr>
            <a:stCxn id="178" idx="6"/>
            <a:endCxn id="175" idx="2"/>
          </p:cNvCxnSpPr>
          <p:nvPr/>
        </p:nvCxnSpPr>
        <p:spPr>
          <a:xfrm flipV="1">
            <a:off x="9624258" y="5437198"/>
            <a:ext cx="335192" cy="233315"/>
          </a:xfrm>
          <a:prstGeom prst="straightConnector1">
            <a:avLst/>
          </a:prstGeom>
          <a:gradFill>
            <a:gsLst>
              <a:gs pos="0">
                <a:schemeClr val="bg1"/>
              </a:gs>
              <a:gs pos="49000">
                <a:srgbClr val="F2DCDB"/>
              </a:gs>
              <a:gs pos="100000">
                <a:srgbClr val="F49090"/>
              </a:gs>
            </a:gsLst>
            <a:lin ang="5400000" scaled="1"/>
          </a:gradFill>
          <a:ln w="12700">
            <a:solidFill>
              <a:srgbClr val="632523"/>
            </a:solidFill>
            <a:prstDash val="sysDot"/>
            <a:tailEnd type="triangle" w="sm" len="med"/>
          </a:ln>
        </p:spPr>
        <p:style>
          <a:lnRef idx="1">
            <a:schemeClr val="accent1"/>
          </a:lnRef>
          <a:fillRef idx="0">
            <a:schemeClr val="accent1"/>
          </a:fillRef>
          <a:effectRef idx="0">
            <a:schemeClr val="accent1"/>
          </a:effectRef>
          <a:fontRef idx="minor">
            <a:schemeClr val="tx1"/>
          </a:fontRef>
        </p:style>
      </p:cxnSp>
      <p:cxnSp>
        <p:nvCxnSpPr>
          <p:cNvPr id="150" name="直接箭头连接符 149">
            <a:extLst>
              <a:ext uri="{FF2B5EF4-FFF2-40B4-BE49-F238E27FC236}">
                <a16:creationId xmlns:a16="http://schemas.microsoft.com/office/drawing/2014/main" id="{16A86527-4816-2ED8-DA17-D94CE9625D6F}"/>
              </a:ext>
            </a:extLst>
          </p:cNvPr>
          <p:cNvCxnSpPr>
            <a:stCxn id="178" idx="6"/>
            <a:endCxn id="176" idx="2"/>
          </p:cNvCxnSpPr>
          <p:nvPr/>
        </p:nvCxnSpPr>
        <p:spPr>
          <a:xfrm>
            <a:off x="9624258" y="5670513"/>
            <a:ext cx="335192" cy="249535"/>
          </a:xfrm>
          <a:prstGeom prst="straightConnector1">
            <a:avLst/>
          </a:prstGeom>
          <a:gradFill>
            <a:gsLst>
              <a:gs pos="0">
                <a:schemeClr val="bg1"/>
              </a:gs>
              <a:gs pos="49000">
                <a:srgbClr val="F2DCDB"/>
              </a:gs>
              <a:gs pos="100000">
                <a:srgbClr val="F49090"/>
              </a:gs>
            </a:gsLst>
            <a:lin ang="5400000" scaled="1"/>
          </a:gradFill>
          <a:ln w="12700">
            <a:solidFill>
              <a:srgbClr val="632523"/>
            </a:solidFill>
            <a:prstDash val="sysDot"/>
            <a:tailEnd type="triangle" w="sm" len="med"/>
          </a:ln>
        </p:spPr>
        <p:style>
          <a:lnRef idx="1">
            <a:schemeClr val="accent1"/>
          </a:lnRef>
          <a:fillRef idx="0">
            <a:schemeClr val="accent1"/>
          </a:fillRef>
          <a:effectRef idx="0">
            <a:schemeClr val="accent1"/>
          </a:effectRef>
          <a:fontRef idx="minor">
            <a:schemeClr val="tx1"/>
          </a:fontRef>
        </p:style>
      </p:cxnSp>
      <p:cxnSp>
        <p:nvCxnSpPr>
          <p:cNvPr id="151" name="直接箭头连接符 150">
            <a:extLst>
              <a:ext uri="{FF2B5EF4-FFF2-40B4-BE49-F238E27FC236}">
                <a16:creationId xmlns:a16="http://schemas.microsoft.com/office/drawing/2014/main" id="{06C0EA3B-A22A-54E9-536E-5CE00BA95B85}"/>
              </a:ext>
            </a:extLst>
          </p:cNvPr>
          <p:cNvCxnSpPr>
            <a:stCxn id="178" idx="6"/>
            <a:endCxn id="177" idx="2"/>
          </p:cNvCxnSpPr>
          <p:nvPr/>
        </p:nvCxnSpPr>
        <p:spPr>
          <a:xfrm>
            <a:off x="9624258" y="5670513"/>
            <a:ext cx="335192" cy="732384"/>
          </a:xfrm>
          <a:prstGeom prst="straightConnector1">
            <a:avLst/>
          </a:prstGeom>
          <a:gradFill>
            <a:gsLst>
              <a:gs pos="0">
                <a:schemeClr val="bg1"/>
              </a:gs>
              <a:gs pos="49000">
                <a:srgbClr val="F2DCDB"/>
              </a:gs>
              <a:gs pos="100000">
                <a:srgbClr val="F49090"/>
              </a:gs>
            </a:gsLst>
            <a:lin ang="5400000" scaled="1"/>
          </a:gradFill>
          <a:ln w="12700">
            <a:solidFill>
              <a:srgbClr val="632523"/>
            </a:solidFill>
            <a:prstDash val="sysDot"/>
            <a:tailEnd type="triangle" w="sm" len="med"/>
          </a:ln>
        </p:spPr>
        <p:style>
          <a:lnRef idx="1">
            <a:schemeClr val="accent1"/>
          </a:lnRef>
          <a:fillRef idx="0">
            <a:schemeClr val="accent1"/>
          </a:fillRef>
          <a:effectRef idx="0">
            <a:schemeClr val="accent1"/>
          </a:effectRef>
          <a:fontRef idx="minor">
            <a:schemeClr val="tx1"/>
          </a:fontRef>
        </p:style>
      </p:cxnSp>
      <p:cxnSp>
        <p:nvCxnSpPr>
          <p:cNvPr id="152" name="直接箭头连接符 151">
            <a:extLst>
              <a:ext uri="{FF2B5EF4-FFF2-40B4-BE49-F238E27FC236}">
                <a16:creationId xmlns:a16="http://schemas.microsoft.com/office/drawing/2014/main" id="{9E07931F-DCAF-5A0B-5627-CECD67A38D23}"/>
              </a:ext>
            </a:extLst>
          </p:cNvPr>
          <p:cNvCxnSpPr>
            <a:stCxn id="179" idx="6"/>
            <a:endCxn id="175" idx="2"/>
          </p:cNvCxnSpPr>
          <p:nvPr/>
        </p:nvCxnSpPr>
        <p:spPr>
          <a:xfrm flipV="1">
            <a:off x="9624258" y="5437198"/>
            <a:ext cx="335192" cy="732383"/>
          </a:xfrm>
          <a:prstGeom prst="straightConnector1">
            <a:avLst/>
          </a:prstGeom>
          <a:gradFill>
            <a:gsLst>
              <a:gs pos="0">
                <a:schemeClr val="bg1"/>
              </a:gs>
              <a:gs pos="49000">
                <a:srgbClr val="F2DCDB"/>
              </a:gs>
              <a:gs pos="100000">
                <a:srgbClr val="F49090"/>
              </a:gs>
            </a:gsLst>
            <a:lin ang="5400000" scaled="1"/>
          </a:gradFill>
          <a:ln w="12700">
            <a:solidFill>
              <a:srgbClr val="632523"/>
            </a:solidFill>
            <a:prstDash val="sysDot"/>
            <a:tailEnd type="triangle" w="sm" len="med"/>
          </a:ln>
        </p:spPr>
        <p:style>
          <a:lnRef idx="1">
            <a:schemeClr val="accent1"/>
          </a:lnRef>
          <a:fillRef idx="0">
            <a:schemeClr val="accent1"/>
          </a:fillRef>
          <a:effectRef idx="0">
            <a:schemeClr val="accent1"/>
          </a:effectRef>
          <a:fontRef idx="minor">
            <a:schemeClr val="tx1"/>
          </a:fontRef>
        </p:style>
      </p:cxnSp>
      <p:cxnSp>
        <p:nvCxnSpPr>
          <p:cNvPr id="153" name="直接箭头连接符 152">
            <a:extLst>
              <a:ext uri="{FF2B5EF4-FFF2-40B4-BE49-F238E27FC236}">
                <a16:creationId xmlns:a16="http://schemas.microsoft.com/office/drawing/2014/main" id="{825AFF92-7489-999A-E2D8-6FBD6C00DAD3}"/>
              </a:ext>
            </a:extLst>
          </p:cNvPr>
          <p:cNvCxnSpPr>
            <a:stCxn id="179" idx="6"/>
            <a:endCxn id="176" idx="2"/>
          </p:cNvCxnSpPr>
          <p:nvPr/>
        </p:nvCxnSpPr>
        <p:spPr>
          <a:xfrm flipV="1">
            <a:off x="9624258" y="5920048"/>
            <a:ext cx="335192" cy="249533"/>
          </a:xfrm>
          <a:prstGeom prst="straightConnector1">
            <a:avLst/>
          </a:prstGeom>
          <a:gradFill>
            <a:gsLst>
              <a:gs pos="0">
                <a:schemeClr val="bg1"/>
              </a:gs>
              <a:gs pos="49000">
                <a:srgbClr val="F2DCDB"/>
              </a:gs>
              <a:gs pos="100000">
                <a:srgbClr val="F49090"/>
              </a:gs>
            </a:gsLst>
            <a:lin ang="5400000" scaled="1"/>
          </a:gradFill>
          <a:ln w="12700">
            <a:solidFill>
              <a:srgbClr val="632523"/>
            </a:solidFill>
            <a:prstDash val="sysDot"/>
            <a:tailEnd type="triangle" w="sm" len="med"/>
          </a:ln>
        </p:spPr>
        <p:style>
          <a:lnRef idx="1">
            <a:schemeClr val="accent1"/>
          </a:lnRef>
          <a:fillRef idx="0">
            <a:schemeClr val="accent1"/>
          </a:fillRef>
          <a:effectRef idx="0">
            <a:schemeClr val="accent1"/>
          </a:effectRef>
          <a:fontRef idx="minor">
            <a:schemeClr val="tx1"/>
          </a:fontRef>
        </p:style>
      </p:cxnSp>
      <p:cxnSp>
        <p:nvCxnSpPr>
          <p:cNvPr id="154" name="直接箭头连接符 153">
            <a:extLst>
              <a:ext uri="{FF2B5EF4-FFF2-40B4-BE49-F238E27FC236}">
                <a16:creationId xmlns:a16="http://schemas.microsoft.com/office/drawing/2014/main" id="{EC8C8F6F-5870-E318-2794-0B29FE2FCB43}"/>
              </a:ext>
            </a:extLst>
          </p:cNvPr>
          <p:cNvCxnSpPr>
            <a:stCxn id="179" idx="6"/>
            <a:endCxn id="177" idx="2"/>
          </p:cNvCxnSpPr>
          <p:nvPr/>
        </p:nvCxnSpPr>
        <p:spPr>
          <a:xfrm>
            <a:off x="9624258" y="6169581"/>
            <a:ext cx="335192" cy="233316"/>
          </a:xfrm>
          <a:prstGeom prst="straightConnector1">
            <a:avLst/>
          </a:prstGeom>
          <a:gradFill>
            <a:gsLst>
              <a:gs pos="0">
                <a:schemeClr val="bg1"/>
              </a:gs>
              <a:gs pos="49000">
                <a:srgbClr val="F2DCDB"/>
              </a:gs>
              <a:gs pos="100000">
                <a:srgbClr val="F49090"/>
              </a:gs>
            </a:gsLst>
            <a:lin ang="5400000" scaled="1"/>
          </a:gradFill>
          <a:ln w="12700">
            <a:solidFill>
              <a:srgbClr val="632523"/>
            </a:solidFill>
            <a:prstDash val="sysDot"/>
            <a:tailEnd type="triangle" w="sm" len="med"/>
          </a:ln>
        </p:spPr>
        <p:style>
          <a:lnRef idx="1">
            <a:schemeClr val="accent1"/>
          </a:lnRef>
          <a:fillRef idx="0">
            <a:schemeClr val="accent1"/>
          </a:fillRef>
          <a:effectRef idx="0">
            <a:schemeClr val="accent1"/>
          </a:effectRef>
          <a:fontRef idx="minor">
            <a:schemeClr val="tx1"/>
          </a:fontRef>
        </p:style>
      </p:cxnSp>
      <p:cxnSp>
        <p:nvCxnSpPr>
          <p:cNvPr id="155" name="直接箭头连接符 154">
            <a:extLst>
              <a:ext uri="{FF2B5EF4-FFF2-40B4-BE49-F238E27FC236}">
                <a16:creationId xmlns:a16="http://schemas.microsoft.com/office/drawing/2014/main" id="{74405590-BF5F-DFCE-E5E9-ED1427FBBB40}"/>
              </a:ext>
            </a:extLst>
          </p:cNvPr>
          <p:cNvCxnSpPr>
            <a:stCxn id="175" idx="6"/>
            <a:endCxn id="172" idx="2"/>
          </p:cNvCxnSpPr>
          <p:nvPr/>
        </p:nvCxnSpPr>
        <p:spPr>
          <a:xfrm>
            <a:off x="10247450" y="5437198"/>
            <a:ext cx="335192" cy="0"/>
          </a:xfrm>
          <a:prstGeom prst="straightConnector1">
            <a:avLst/>
          </a:prstGeom>
          <a:gradFill>
            <a:gsLst>
              <a:gs pos="0">
                <a:schemeClr val="bg1"/>
              </a:gs>
              <a:gs pos="49000">
                <a:srgbClr val="F2DCDB"/>
              </a:gs>
              <a:gs pos="100000">
                <a:srgbClr val="F49090"/>
              </a:gs>
            </a:gsLst>
            <a:lin ang="5400000" scaled="1"/>
          </a:gradFill>
          <a:ln w="12700">
            <a:solidFill>
              <a:srgbClr val="632523"/>
            </a:solidFill>
            <a:tailEnd type="triangle" w="sm" len="med"/>
          </a:ln>
        </p:spPr>
        <p:style>
          <a:lnRef idx="1">
            <a:schemeClr val="accent1"/>
          </a:lnRef>
          <a:fillRef idx="0">
            <a:schemeClr val="accent1"/>
          </a:fillRef>
          <a:effectRef idx="0">
            <a:schemeClr val="accent1"/>
          </a:effectRef>
          <a:fontRef idx="minor">
            <a:schemeClr val="tx1"/>
          </a:fontRef>
        </p:style>
      </p:cxnSp>
      <p:cxnSp>
        <p:nvCxnSpPr>
          <p:cNvPr id="156" name="直接箭头连接符 155">
            <a:extLst>
              <a:ext uri="{FF2B5EF4-FFF2-40B4-BE49-F238E27FC236}">
                <a16:creationId xmlns:a16="http://schemas.microsoft.com/office/drawing/2014/main" id="{6C838F45-722E-1E99-B420-E4EBCEF2637A}"/>
              </a:ext>
            </a:extLst>
          </p:cNvPr>
          <p:cNvCxnSpPr>
            <a:stCxn id="176" idx="6"/>
            <a:endCxn id="173" idx="2"/>
          </p:cNvCxnSpPr>
          <p:nvPr/>
        </p:nvCxnSpPr>
        <p:spPr>
          <a:xfrm>
            <a:off x="10247450" y="5920048"/>
            <a:ext cx="335192" cy="0"/>
          </a:xfrm>
          <a:prstGeom prst="straightConnector1">
            <a:avLst/>
          </a:prstGeom>
          <a:gradFill>
            <a:gsLst>
              <a:gs pos="0">
                <a:schemeClr val="bg1"/>
              </a:gs>
              <a:gs pos="49000">
                <a:srgbClr val="F2DCDB"/>
              </a:gs>
              <a:gs pos="100000">
                <a:srgbClr val="F49090"/>
              </a:gs>
            </a:gsLst>
            <a:lin ang="5400000" scaled="1"/>
          </a:gradFill>
          <a:ln w="12700">
            <a:solidFill>
              <a:srgbClr val="632523"/>
            </a:solidFill>
            <a:tailEnd type="triangle" w="sm" len="med"/>
          </a:ln>
        </p:spPr>
        <p:style>
          <a:lnRef idx="1">
            <a:schemeClr val="accent1"/>
          </a:lnRef>
          <a:fillRef idx="0">
            <a:schemeClr val="accent1"/>
          </a:fillRef>
          <a:effectRef idx="0">
            <a:schemeClr val="accent1"/>
          </a:effectRef>
          <a:fontRef idx="minor">
            <a:schemeClr val="tx1"/>
          </a:fontRef>
        </p:style>
      </p:cxnSp>
      <p:cxnSp>
        <p:nvCxnSpPr>
          <p:cNvPr id="157" name="直接箭头连接符 156">
            <a:extLst>
              <a:ext uri="{FF2B5EF4-FFF2-40B4-BE49-F238E27FC236}">
                <a16:creationId xmlns:a16="http://schemas.microsoft.com/office/drawing/2014/main" id="{1E22BA83-B3C3-E787-46B7-2298728F5A39}"/>
              </a:ext>
            </a:extLst>
          </p:cNvPr>
          <p:cNvCxnSpPr>
            <a:stCxn id="177" idx="6"/>
            <a:endCxn id="174" idx="2"/>
          </p:cNvCxnSpPr>
          <p:nvPr/>
        </p:nvCxnSpPr>
        <p:spPr>
          <a:xfrm>
            <a:off x="10247450" y="6402897"/>
            <a:ext cx="335192" cy="0"/>
          </a:xfrm>
          <a:prstGeom prst="straightConnector1">
            <a:avLst/>
          </a:prstGeom>
          <a:gradFill>
            <a:gsLst>
              <a:gs pos="0">
                <a:schemeClr val="bg1"/>
              </a:gs>
              <a:gs pos="49000">
                <a:srgbClr val="F2DCDB"/>
              </a:gs>
              <a:gs pos="100000">
                <a:srgbClr val="F49090"/>
              </a:gs>
            </a:gsLst>
            <a:lin ang="5400000" scaled="1"/>
          </a:gradFill>
          <a:ln w="12700">
            <a:solidFill>
              <a:srgbClr val="632523"/>
            </a:solidFill>
            <a:tailEnd type="triangle" w="sm" len="med"/>
          </a:ln>
        </p:spPr>
        <p:style>
          <a:lnRef idx="1">
            <a:schemeClr val="accent1"/>
          </a:lnRef>
          <a:fillRef idx="0">
            <a:schemeClr val="accent1"/>
          </a:fillRef>
          <a:effectRef idx="0">
            <a:schemeClr val="accent1"/>
          </a:effectRef>
          <a:fontRef idx="minor">
            <a:schemeClr val="tx1"/>
          </a:fontRef>
        </p:style>
      </p:cxnSp>
      <p:cxnSp>
        <p:nvCxnSpPr>
          <p:cNvPr id="158" name="直接箭头连接符 157">
            <a:extLst>
              <a:ext uri="{FF2B5EF4-FFF2-40B4-BE49-F238E27FC236}">
                <a16:creationId xmlns:a16="http://schemas.microsoft.com/office/drawing/2014/main" id="{78388074-0B0D-9202-DA43-9E27BD65642D}"/>
              </a:ext>
            </a:extLst>
          </p:cNvPr>
          <p:cNvCxnSpPr>
            <a:stCxn id="175" idx="6"/>
            <a:endCxn id="173" idx="2"/>
          </p:cNvCxnSpPr>
          <p:nvPr/>
        </p:nvCxnSpPr>
        <p:spPr>
          <a:xfrm>
            <a:off x="10247450" y="5437198"/>
            <a:ext cx="335192" cy="482850"/>
          </a:xfrm>
          <a:prstGeom prst="straightConnector1">
            <a:avLst/>
          </a:prstGeom>
          <a:gradFill>
            <a:gsLst>
              <a:gs pos="0">
                <a:schemeClr val="bg1"/>
              </a:gs>
              <a:gs pos="49000">
                <a:srgbClr val="F2DCDB"/>
              </a:gs>
              <a:gs pos="100000">
                <a:srgbClr val="F49090"/>
              </a:gs>
            </a:gsLst>
            <a:lin ang="5400000" scaled="1"/>
          </a:gradFill>
          <a:ln w="12700">
            <a:solidFill>
              <a:srgbClr val="632523"/>
            </a:solidFill>
            <a:tailEnd type="triangle" w="sm" len="med"/>
          </a:ln>
        </p:spPr>
        <p:style>
          <a:lnRef idx="1">
            <a:schemeClr val="accent1"/>
          </a:lnRef>
          <a:fillRef idx="0">
            <a:schemeClr val="accent1"/>
          </a:fillRef>
          <a:effectRef idx="0">
            <a:schemeClr val="accent1"/>
          </a:effectRef>
          <a:fontRef idx="minor">
            <a:schemeClr val="tx1"/>
          </a:fontRef>
        </p:style>
      </p:cxnSp>
      <p:cxnSp>
        <p:nvCxnSpPr>
          <p:cNvPr id="159" name="直接箭头连接符 158">
            <a:extLst>
              <a:ext uri="{FF2B5EF4-FFF2-40B4-BE49-F238E27FC236}">
                <a16:creationId xmlns:a16="http://schemas.microsoft.com/office/drawing/2014/main" id="{B6DABDEE-8DC7-9E11-7E06-B9E4DF957177}"/>
              </a:ext>
            </a:extLst>
          </p:cNvPr>
          <p:cNvCxnSpPr>
            <a:stCxn id="175" idx="6"/>
            <a:endCxn id="174" idx="2"/>
          </p:cNvCxnSpPr>
          <p:nvPr/>
        </p:nvCxnSpPr>
        <p:spPr>
          <a:xfrm>
            <a:off x="10247450" y="5437198"/>
            <a:ext cx="335192" cy="965699"/>
          </a:xfrm>
          <a:prstGeom prst="straightConnector1">
            <a:avLst/>
          </a:prstGeom>
          <a:gradFill>
            <a:gsLst>
              <a:gs pos="0">
                <a:schemeClr val="bg1"/>
              </a:gs>
              <a:gs pos="49000">
                <a:srgbClr val="F2DCDB"/>
              </a:gs>
              <a:gs pos="100000">
                <a:srgbClr val="F49090"/>
              </a:gs>
            </a:gsLst>
            <a:lin ang="5400000" scaled="1"/>
          </a:gradFill>
          <a:ln w="12700">
            <a:solidFill>
              <a:srgbClr val="632523"/>
            </a:solidFill>
            <a:tailEnd type="triangle" w="sm" len="med"/>
          </a:ln>
        </p:spPr>
        <p:style>
          <a:lnRef idx="1">
            <a:schemeClr val="accent1"/>
          </a:lnRef>
          <a:fillRef idx="0">
            <a:schemeClr val="accent1"/>
          </a:fillRef>
          <a:effectRef idx="0">
            <a:schemeClr val="accent1"/>
          </a:effectRef>
          <a:fontRef idx="minor">
            <a:schemeClr val="tx1"/>
          </a:fontRef>
        </p:style>
      </p:cxnSp>
      <p:cxnSp>
        <p:nvCxnSpPr>
          <p:cNvPr id="160" name="直接箭头连接符 159">
            <a:extLst>
              <a:ext uri="{FF2B5EF4-FFF2-40B4-BE49-F238E27FC236}">
                <a16:creationId xmlns:a16="http://schemas.microsoft.com/office/drawing/2014/main" id="{1D3F7619-2117-612A-1C6B-358864ACB8EB}"/>
              </a:ext>
            </a:extLst>
          </p:cNvPr>
          <p:cNvCxnSpPr>
            <a:stCxn id="176" idx="6"/>
            <a:endCxn id="172" idx="2"/>
          </p:cNvCxnSpPr>
          <p:nvPr/>
        </p:nvCxnSpPr>
        <p:spPr>
          <a:xfrm flipV="1">
            <a:off x="10247450" y="5437198"/>
            <a:ext cx="335192" cy="482850"/>
          </a:xfrm>
          <a:prstGeom prst="straightConnector1">
            <a:avLst/>
          </a:prstGeom>
          <a:gradFill>
            <a:gsLst>
              <a:gs pos="0">
                <a:schemeClr val="bg1"/>
              </a:gs>
              <a:gs pos="49000">
                <a:srgbClr val="F2DCDB"/>
              </a:gs>
              <a:gs pos="100000">
                <a:srgbClr val="F49090"/>
              </a:gs>
            </a:gsLst>
            <a:lin ang="5400000" scaled="1"/>
          </a:gradFill>
          <a:ln w="12700">
            <a:solidFill>
              <a:srgbClr val="632523"/>
            </a:solidFill>
            <a:tailEnd type="triangle" w="sm" len="med"/>
          </a:ln>
        </p:spPr>
        <p:style>
          <a:lnRef idx="1">
            <a:schemeClr val="accent1"/>
          </a:lnRef>
          <a:fillRef idx="0">
            <a:schemeClr val="accent1"/>
          </a:fillRef>
          <a:effectRef idx="0">
            <a:schemeClr val="accent1"/>
          </a:effectRef>
          <a:fontRef idx="minor">
            <a:schemeClr val="tx1"/>
          </a:fontRef>
        </p:style>
      </p:cxnSp>
      <p:cxnSp>
        <p:nvCxnSpPr>
          <p:cNvPr id="161" name="直接箭头连接符 160">
            <a:extLst>
              <a:ext uri="{FF2B5EF4-FFF2-40B4-BE49-F238E27FC236}">
                <a16:creationId xmlns:a16="http://schemas.microsoft.com/office/drawing/2014/main" id="{072AD78E-FABB-7CD1-2D42-FC007C8FC051}"/>
              </a:ext>
            </a:extLst>
          </p:cNvPr>
          <p:cNvCxnSpPr>
            <a:cxnSpLocks/>
            <a:stCxn id="176" idx="6"/>
            <a:endCxn id="174" idx="2"/>
          </p:cNvCxnSpPr>
          <p:nvPr/>
        </p:nvCxnSpPr>
        <p:spPr>
          <a:xfrm>
            <a:off x="10247450" y="5920048"/>
            <a:ext cx="335192" cy="482849"/>
          </a:xfrm>
          <a:prstGeom prst="straightConnector1">
            <a:avLst/>
          </a:prstGeom>
          <a:gradFill>
            <a:gsLst>
              <a:gs pos="0">
                <a:schemeClr val="bg1"/>
              </a:gs>
              <a:gs pos="49000">
                <a:srgbClr val="F2DCDB"/>
              </a:gs>
              <a:gs pos="100000">
                <a:srgbClr val="F49090"/>
              </a:gs>
            </a:gsLst>
            <a:lin ang="5400000" scaled="1"/>
          </a:gradFill>
          <a:ln w="12700">
            <a:solidFill>
              <a:srgbClr val="632523"/>
            </a:solidFill>
            <a:tailEnd type="triangle" w="sm" len="med"/>
          </a:ln>
        </p:spPr>
        <p:style>
          <a:lnRef idx="1">
            <a:schemeClr val="accent1"/>
          </a:lnRef>
          <a:fillRef idx="0">
            <a:schemeClr val="accent1"/>
          </a:fillRef>
          <a:effectRef idx="0">
            <a:schemeClr val="accent1"/>
          </a:effectRef>
          <a:fontRef idx="minor">
            <a:schemeClr val="tx1"/>
          </a:fontRef>
        </p:style>
      </p:cxnSp>
      <p:cxnSp>
        <p:nvCxnSpPr>
          <p:cNvPr id="162" name="直接箭头连接符 161">
            <a:extLst>
              <a:ext uri="{FF2B5EF4-FFF2-40B4-BE49-F238E27FC236}">
                <a16:creationId xmlns:a16="http://schemas.microsoft.com/office/drawing/2014/main" id="{434ADDED-C64C-C3CB-92A2-EE70329BFE5B}"/>
              </a:ext>
            </a:extLst>
          </p:cNvPr>
          <p:cNvCxnSpPr>
            <a:stCxn id="177" idx="6"/>
            <a:endCxn id="173" idx="2"/>
          </p:cNvCxnSpPr>
          <p:nvPr/>
        </p:nvCxnSpPr>
        <p:spPr>
          <a:xfrm flipV="1">
            <a:off x="10247450" y="5920048"/>
            <a:ext cx="335192" cy="482849"/>
          </a:xfrm>
          <a:prstGeom prst="straightConnector1">
            <a:avLst/>
          </a:prstGeom>
          <a:gradFill>
            <a:gsLst>
              <a:gs pos="0">
                <a:schemeClr val="bg1"/>
              </a:gs>
              <a:gs pos="49000">
                <a:srgbClr val="F2DCDB"/>
              </a:gs>
              <a:gs pos="100000">
                <a:srgbClr val="F49090"/>
              </a:gs>
            </a:gsLst>
            <a:lin ang="5400000" scaled="1"/>
          </a:gradFill>
          <a:ln w="12700">
            <a:solidFill>
              <a:srgbClr val="632523"/>
            </a:solidFill>
            <a:tailEnd type="triangle" w="sm" len="med"/>
          </a:ln>
        </p:spPr>
        <p:style>
          <a:lnRef idx="1">
            <a:schemeClr val="accent1"/>
          </a:lnRef>
          <a:fillRef idx="0">
            <a:schemeClr val="accent1"/>
          </a:fillRef>
          <a:effectRef idx="0">
            <a:schemeClr val="accent1"/>
          </a:effectRef>
          <a:fontRef idx="minor">
            <a:schemeClr val="tx1"/>
          </a:fontRef>
        </p:style>
      </p:cxnSp>
      <p:cxnSp>
        <p:nvCxnSpPr>
          <p:cNvPr id="163" name="直接箭头连接符 162">
            <a:extLst>
              <a:ext uri="{FF2B5EF4-FFF2-40B4-BE49-F238E27FC236}">
                <a16:creationId xmlns:a16="http://schemas.microsoft.com/office/drawing/2014/main" id="{A62CBEFA-516F-A1EE-A256-04F83DBC832C}"/>
              </a:ext>
            </a:extLst>
          </p:cNvPr>
          <p:cNvCxnSpPr>
            <a:stCxn id="177" idx="6"/>
            <a:endCxn id="172" idx="2"/>
          </p:cNvCxnSpPr>
          <p:nvPr/>
        </p:nvCxnSpPr>
        <p:spPr>
          <a:xfrm flipV="1">
            <a:off x="10247450" y="5437198"/>
            <a:ext cx="335192" cy="965699"/>
          </a:xfrm>
          <a:prstGeom prst="straightConnector1">
            <a:avLst/>
          </a:prstGeom>
          <a:gradFill>
            <a:gsLst>
              <a:gs pos="0">
                <a:schemeClr val="bg1"/>
              </a:gs>
              <a:gs pos="49000">
                <a:srgbClr val="F2DCDB"/>
              </a:gs>
              <a:gs pos="100000">
                <a:srgbClr val="F49090"/>
              </a:gs>
            </a:gsLst>
            <a:lin ang="5400000" scaled="1"/>
          </a:gradFill>
          <a:ln w="12700">
            <a:solidFill>
              <a:srgbClr val="632523"/>
            </a:solidFill>
            <a:tailEnd type="triangle" w="sm" len="med"/>
          </a:ln>
        </p:spPr>
        <p:style>
          <a:lnRef idx="1">
            <a:schemeClr val="accent1"/>
          </a:lnRef>
          <a:fillRef idx="0">
            <a:schemeClr val="accent1"/>
          </a:fillRef>
          <a:effectRef idx="0">
            <a:schemeClr val="accent1"/>
          </a:effectRef>
          <a:fontRef idx="minor">
            <a:schemeClr val="tx1"/>
          </a:fontRef>
        </p:style>
      </p:cxnSp>
      <p:cxnSp>
        <p:nvCxnSpPr>
          <p:cNvPr id="164" name="直接箭头连接符 163">
            <a:extLst>
              <a:ext uri="{FF2B5EF4-FFF2-40B4-BE49-F238E27FC236}">
                <a16:creationId xmlns:a16="http://schemas.microsoft.com/office/drawing/2014/main" id="{322FA40B-0F64-ABB6-4F4C-68C92F83E2B3}"/>
              </a:ext>
            </a:extLst>
          </p:cNvPr>
          <p:cNvCxnSpPr>
            <a:stCxn id="172" idx="6"/>
            <a:endCxn id="170" idx="2"/>
          </p:cNvCxnSpPr>
          <p:nvPr/>
        </p:nvCxnSpPr>
        <p:spPr>
          <a:xfrm>
            <a:off x="10870642" y="5437198"/>
            <a:ext cx="335193" cy="233315"/>
          </a:xfrm>
          <a:prstGeom prst="straightConnector1">
            <a:avLst/>
          </a:prstGeom>
          <a:gradFill>
            <a:gsLst>
              <a:gs pos="0">
                <a:schemeClr val="bg1"/>
              </a:gs>
              <a:gs pos="49000">
                <a:srgbClr val="F2DCDB"/>
              </a:gs>
              <a:gs pos="100000">
                <a:srgbClr val="F49090"/>
              </a:gs>
            </a:gsLst>
            <a:lin ang="5400000" scaled="1"/>
          </a:gradFill>
          <a:ln w="12700">
            <a:solidFill>
              <a:srgbClr val="632523"/>
            </a:solidFill>
            <a:tailEnd type="triangle" w="sm" len="med"/>
          </a:ln>
        </p:spPr>
        <p:style>
          <a:lnRef idx="1">
            <a:schemeClr val="accent1"/>
          </a:lnRef>
          <a:fillRef idx="0">
            <a:schemeClr val="accent1"/>
          </a:fillRef>
          <a:effectRef idx="0">
            <a:schemeClr val="accent1"/>
          </a:effectRef>
          <a:fontRef idx="minor">
            <a:schemeClr val="tx1"/>
          </a:fontRef>
        </p:style>
      </p:cxnSp>
      <p:cxnSp>
        <p:nvCxnSpPr>
          <p:cNvPr id="165" name="直接箭头连接符 164">
            <a:extLst>
              <a:ext uri="{FF2B5EF4-FFF2-40B4-BE49-F238E27FC236}">
                <a16:creationId xmlns:a16="http://schemas.microsoft.com/office/drawing/2014/main" id="{3387AFDD-B61C-87BC-A3B4-FBFFFDC44161}"/>
              </a:ext>
            </a:extLst>
          </p:cNvPr>
          <p:cNvCxnSpPr>
            <a:stCxn id="173" idx="6"/>
            <a:endCxn id="170" idx="2"/>
          </p:cNvCxnSpPr>
          <p:nvPr/>
        </p:nvCxnSpPr>
        <p:spPr>
          <a:xfrm flipV="1">
            <a:off x="10870642" y="5670513"/>
            <a:ext cx="335193" cy="249535"/>
          </a:xfrm>
          <a:prstGeom prst="straightConnector1">
            <a:avLst/>
          </a:prstGeom>
          <a:gradFill>
            <a:gsLst>
              <a:gs pos="0">
                <a:schemeClr val="bg1"/>
              </a:gs>
              <a:gs pos="49000">
                <a:srgbClr val="F2DCDB"/>
              </a:gs>
              <a:gs pos="100000">
                <a:srgbClr val="F49090"/>
              </a:gs>
            </a:gsLst>
            <a:lin ang="5400000" scaled="1"/>
          </a:gradFill>
          <a:ln w="12700">
            <a:solidFill>
              <a:srgbClr val="632523"/>
            </a:solidFill>
            <a:tailEnd type="triangle" w="sm" len="med"/>
          </a:ln>
        </p:spPr>
        <p:style>
          <a:lnRef idx="1">
            <a:schemeClr val="accent1"/>
          </a:lnRef>
          <a:fillRef idx="0">
            <a:schemeClr val="accent1"/>
          </a:fillRef>
          <a:effectRef idx="0">
            <a:schemeClr val="accent1"/>
          </a:effectRef>
          <a:fontRef idx="minor">
            <a:schemeClr val="tx1"/>
          </a:fontRef>
        </p:style>
      </p:cxnSp>
      <p:cxnSp>
        <p:nvCxnSpPr>
          <p:cNvPr id="166" name="直接箭头连接符 165">
            <a:extLst>
              <a:ext uri="{FF2B5EF4-FFF2-40B4-BE49-F238E27FC236}">
                <a16:creationId xmlns:a16="http://schemas.microsoft.com/office/drawing/2014/main" id="{C31DF3DE-EA38-DE24-97E9-734F579048CE}"/>
              </a:ext>
            </a:extLst>
          </p:cNvPr>
          <p:cNvCxnSpPr>
            <a:stCxn id="174" idx="6"/>
            <a:endCxn id="170" idx="2"/>
          </p:cNvCxnSpPr>
          <p:nvPr/>
        </p:nvCxnSpPr>
        <p:spPr>
          <a:xfrm flipV="1">
            <a:off x="10870642" y="5670513"/>
            <a:ext cx="335193" cy="732384"/>
          </a:xfrm>
          <a:prstGeom prst="straightConnector1">
            <a:avLst/>
          </a:prstGeom>
          <a:gradFill>
            <a:gsLst>
              <a:gs pos="0">
                <a:schemeClr val="bg1"/>
              </a:gs>
              <a:gs pos="49000">
                <a:srgbClr val="F2DCDB"/>
              </a:gs>
              <a:gs pos="100000">
                <a:srgbClr val="F49090"/>
              </a:gs>
            </a:gsLst>
            <a:lin ang="5400000" scaled="1"/>
          </a:gradFill>
          <a:ln w="12700">
            <a:solidFill>
              <a:srgbClr val="632523"/>
            </a:solidFill>
            <a:tailEnd type="triangle" w="sm" len="med"/>
          </a:ln>
        </p:spPr>
        <p:style>
          <a:lnRef idx="1">
            <a:schemeClr val="accent1"/>
          </a:lnRef>
          <a:fillRef idx="0">
            <a:schemeClr val="accent1"/>
          </a:fillRef>
          <a:effectRef idx="0">
            <a:schemeClr val="accent1"/>
          </a:effectRef>
          <a:fontRef idx="minor">
            <a:schemeClr val="tx1"/>
          </a:fontRef>
        </p:style>
      </p:cxnSp>
      <p:cxnSp>
        <p:nvCxnSpPr>
          <p:cNvPr id="167" name="直接箭头连接符 166">
            <a:extLst>
              <a:ext uri="{FF2B5EF4-FFF2-40B4-BE49-F238E27FC236}">
                <a16:creationId xmlns:a16="http://schemas.microsoft.com/office/drawing/2014/main" id="{A2C4CA69-FBE7-2E1E-0E12-9BFDCD4D3B6A}"/>
              </a:ext>
            </a:extLst>
          </p:cNvPr>
          <p:cNvCxnSpPr>
            <a:stCxn id="172" idx="6"/>
            <a:endCxn id="171" idx="2"/>
          </p:cNvCxnSpPr>
          <p:nvPr/>
        </p:nvCxnSpPr>
        <p:spPr>
          <a:xfrm>
            <a:off x="10870642" y="5437198"/>
            <a:ext cx="335193" cy="732383"/>
          </a:xfrm>
          <a:prstGeom prst="straightConnector1">
            <a:avLst/>
          </a:prstGeom>
          <a:gradFill>
            <a:gsLst>
              <a:gs pos="0">
                <a:schemeClr val="bg1"/>
              </a:gs>
              <a:gs pos="49000">
                <a:srgbClr val="F2DCDB"/>
              </a:gs>
              <a:gs pos="100000">
                <a:srgbClr val="F49090"/>
              </a:gs>
            </a:gsLst>
            <a:lin ang="5400000" scaled="1"/>
          </a:gradFill>
          <a:ln w="12700">
            <a:solidFill>
              <a:srgbClr val="632523"/>
            </a:solidFill>
            <a:tailEnd type="triangle" w="sm" len="med"/>
          </a:ln>
        </p:spPr>
        <p:style>
          <a:lnRef idx="1">
            <a:schemeClr val="accent1"/>
          </a:lnRef>
          <a:fillRef idx="0">
            <a:schemeClr val="accent1"/>
          </a:fillRef>
          <a:effectRef idx="0">
            <a:schemeClr val="accent1"/>
          </a:effectRef>
          <a:fontRef idx="minor">
            <a:schemeClr val="tx1"/>
          </a:fontRef>
        </p:style>
      </p:cxnSp>
      <p:cxnSp>
        <p:nvCxnSpPr>
          <p:cNvPr id="168" name="直接箭头连接符 167">
            <a:extLst>
              <a:ext uri="{FF2B5EF4-FFF2-40B4-BE49-F238E27FC236}">
                <a16:creationId xmlns:a16="http://schemas.microsoft.com/office/drawing/2014/main" id="{450A19A6-FCCF-A787-6B12-1E28BCCCB23E}"/>
              </a:ext>
            </a:extLst>
          </p:cNvPr>
          <p:cNvCxnSpPr>
            <a:stCxn id="173" idx="6"/>
            <a:endCxn id="171" idx="2"/>
          </p:cNvCxnSpPr>
          <p:nvPr/>
        </p:nvCxnSpPr>
        <p:spPr>
          <a:xfrm>
            <a:off x="10870642" y="5920048"/>
            <a:ext cx="335193" cy="249533"/>
          </a:xfrm>
          <a:prstGeom prst="straightConnector1">
            <a:avLst/>
          </a:prstGeom>
          <a:gradFill>
            <a:gsLst>
              <a:gs pos="0">
                <a:schemeClr val="bg1"/>
              </a:gs>
              <a:gs pos="49000">
                <a:srgbClr val="F2DCDB"/>
              </a:gs>
              <a:gs pos="100000">
                <a:srgbClr val="F49090"/>
              </a:gs>
            </a:gsLst>
            <a:lin ang="5400000" scaled="1"/>
          </a:gradFill>
          <a:ln w="12700">
            <a:solidFill>
              <a:srgbClr val="632523"/>
            </a:solidFill>
            <a:tailEnd type="triangle" w="sm" len="med"/>
          </a:ln>
        </p:spPr>
        <p:style>
          <a:lnRef idx="1">
            <a:schemeClr val="accent1"/>
          </a:lnRef>
          <a:fillRef idx="0">
            <a:schemeClr val="accent1"/>
          </a:fillRef>
          <a:effectRef idx="0">
            <a:schemeClr val="accent1"/>
          </a:effectRef>
          <a:fontRef idx="minor">
            <a:schemeClr val="tx1"/>
          </a:fontRef>
        </p:style>
      </p:cxnSp>
      <p:cxnSp>
        <p:nvCxnSpPr>
          <p:cNvPr id="169" name="直接箭头连接符 168">
            <a:extLst>
              <a:ext uri="{FF2B5EF4-FFF2-40B4-BE49-F238E27FC236}">
                <a16:creationId xmlns:a16="http://schemas.microsoft.com/office/drawing/2014/main" id="{FC9C538B-700D-B27A-E4DD-A88E4F177ACC}"/>
              </a:ext>
            </a:extLst>
          </p:cNvPr>
          <p:cNvCxnSpPr>
            <a:stCxn id="174" idx="6"/>
            <a:endCxn id="171" idx="2"/>
          </p:cNvCxnSpPr>
          <p:nvPr/>
        </p:nvCxnSpPr>
        <p:spPr>
          <a:xfrm flipV="1">
            <a:off x="10870642" y="6169581"/>
            <a:ext cx="335193" cy="233316"/>
          </a:xfrm>
          <a:prstGeom prst="straightConnector1">
            <a:avLst/>
          </a:prstGeom>
          <a:gradFill>
            <a:gsLst>
              <a:gs pos="0">
                <a:schemeClr val="bg1"/>
              </a:gs>
              <a:gs pos="49000">
                <a:srgbClr val="F2DCDB"/>
              </a:gs>
              <a:gs pos="100000">
                <a:srgbClr val="F49090"/>
              </a:gs>
            </a:gsLst>
            <a:lin ang="5400000" scaled="1"/>
          </a:gradFill>
          <a:ln w="12700">
            <a:solidFill>
              <a:srgbClr val="632523"/>
            </a:solidFill>
            <a:tailEnd type="triangle" w="sm" len="med"/>
          </a:ln>
        </p:spPr>
        <p:style>
          <a:lnRef idx="1">
            <a:schemeClr val="accent1"/>
          </a:lnRef>
          <a:fillRef idx="0">
            <a:schemeClr val="accent1"/>
          </a:fillRef>
          <a:effectRef idx="0">
            <a:schemeClr val="accent1"/>
          </a:effectRef>
          <a:fontRef idx="minor">
            <a:schemeClr val="tx1"/>
          </a:fontRef>
        </p:style>
      </p:cxnSp>
      <p:sp>
        <p:nvSpPr>
          <p:cNvPr id="180" name="矩形 179">
            <a:extLst>
              <a:ext uri="{FF2B5EF4-FFF2-40B4-BE49-F238E27FC236}">
                <a16:creationId xmlns:a16="http://schemas.microsoft.com/office/drawing/2014/main" id="{CF0477E2-4B53-8B11-38D8-68BD2205EDB6}"/>
              </a:ext>
            </a:extLst>
          </p:cNvPr>
          <p:cNvSpPr/>
          <p:nvPr/>
        </p:nvSpPr>
        <p:spPr>
          <a:xfrm>
            <a:off x="4932792" y="4474952"/>
            <a:ext cx="1039816" cy="317102"/>
          </a:xfrm>
          <a:prstGeom prst="rect">
            <a:avLst/>
          </a:prstGeom>
          <a:solidFill>
            <a:schemeClr val="bg1"/>
          </a:solidFill>
          <a:ln w="19050">
            <a:solidFill>
              <a:srgbClr val="203864"/>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rgbClr val="203864"/>
                </a:solidFill>
                <a:latin typeface="微软雅黑" panose="020B0503020204020204" pitchFamily="34" charset="-122"/>
                <a:ea typeface="微软雅黑" panose="020B0503020204020204" pitchFamily="34" charset="-122"/>
              </a:rPr>
              <a:t>Node 2</a:t>
            </a:r>
            <a:endParaRPr lang="zh-CN" altLang="en-US" b="1" dirty="0">
              <a:solidFill>
                <a:srgbClr val="203864"/>
              </a:solidFill>
              <a:latin typeface="微软雅黑" panose="020B0503020204020204" pitchFamily="34" charset="-122"/>
              <a:ea typeface="微软雅黑" panose="020B0503020204020204" pitchFamily="34" charset="-122"/>
            </a:endParaRPr>
          </a:p>
        </p:txBody>
      </p:sp>
      <p:sp>
        <p:nvSpPr>
          <p:cNvPr id="182" name="矩形 181">
            <a:extLst>
              <a:ext uri="{FF2B5EF4-FFF2-40B4-BE49-F238E27FC236}">
                <a16:creationId xmlns:a16="http://schemas.microsoft.com/office/drawing/2014/main" id="{23D5242D-D360-14A4-D476-F03EC9BA69C1}"/>
              </a:ext>
            </a:extLst>
          </p:cNvPr>
          <p:cNvSpPr/>
          <p:nvPr/>
        </p:nvSpPr>
        <p:spPr>
          <a:xfrm>
            <a:off x="4932792" y="5802829"/>
            <a:ext cx="1039816" cy="317102"/>
          </a:xfrm>
          <a:prstGeom prst="rect">
            <a:avLst/>
          </a:prstGeom>
          <a:solidFill>
            <a:schemeClr val="bg1"/>
          </a:solidFill>
          <a:ln w="19050">
            <a:solidFill>
              <a:srgbClr val="C00000"/>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rgbClr val="C00000"/>
                </a:solidFill>
                <a:latin typeface="微软雅黑" panose="020B0503020204020204" pitchFamily="34" charset="-122"/>
                <a:ea typeface="微软雅黑" panose="020B0503020204020204" pitchFamily="34" charset="-122"/>
              </a:rPr>
              <a:t>Node 4</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190" name="箭头: 右 189">
            <a:extLst>
              <a:ext uri="{FF2B5EF4-FFF2-40B4-BE49-F238E27FC236}">
                <a16:creationId xmlns:a16="http://schemas.microsoft.com/office/drawing/2014/main" id="{A09E5423-2EBB-0929-9830-090D2281A109}"/>
              </a:ext>
            </a:extLst>
          </p:cNvPr>
          <p:cNvSpPr/>
          <p:nvPr/>
        </p:nvSpPr>
        <p:spPr>
          <a:xfrm>
            <a:off x="5176475" y="3461946"/>
            <a:ext cx="552450" cy="244257"/>
          </a:xfrm>
          <a:prstGeom prst="rightArrow">
            <a:avLst/>
          </a:prstGeom>
          <a:gradFill flip="none" rotWithShape="1">
            <a:gsLst>
              <a:gs pos="0">
                <a:schemeClr val="accent6">
                  <a:lumMod val="40000"/>
                  <a:lumOff val="60000"/>
                  <a:tint val="66000"/>
                  <a:satMod val="160000"/>
                </a:schemeClr>
              </a:gs>
              <a:gs pos="50000">
                <a:schemeClr val="accent6">
                  <a:lumMod val="40000"/>
                  <a:lumOff val="60000"/>
                  <a:tint val="44500"/>
                  <a:satMod val="160000"/>
                </a:schemeClr>
              </a:gs>
              <a:gs pos="100000">
                <a:schemeClr val="accent6">
                  <a:lumMod val="40000"/>
                  <a:lumOff val="60000"/>
                  <a:tint val="23500"/>
                  <a:satMod val="160000"/>
                </a:schemeClr>
              </a:gs>
            </a:gsLst>
            <a:lin ang="0" scaled="1"/>
            <a:tileRect/>
          </a:gradFill>
          <a:ln w="19050">
            <a:solidFill>
              <a:schemeClr val="accent6">
                <a:lumMod val="50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92" name="文本框 191">
                <a:extLst>
                  <a:ext uri="{FF2B5EF4-FFF2-40B4-BE49-F238E27FC236}">
                    <a16:creationId xmlns:a16="http://schemas.microsoft.com/office/drawing/2014/main" id="{F025AB85-CF63-8676-F553-B2F39E07B33F}"/>
                  </a:ext>
                </a:extLst>
              </p:cNvPr>
              <p:cNvSpPr txBox="1"/>
              <p:nvPr/>
            </p:nvSpPr>
            <p:spPr>
              <a:xfrm>
                <a:off x="4807148" y="3780377"/>
                <a:ext cx="1288850" cy="33926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1400" b="1" i="1" smtClean="0">
                              <a:solidFill>
                                <a:schemeClr val="accent6">
                                  <a:lumMod val="50000"/>
                                </a:schemeClr>
                              </a:solidFill>
                              <a:latin typeface="Cambria Math" panose="02040503050406030204" pitchFamily="18" charset="0"/>
                            </a:rPr>
                          </m:ctrlPr>
                        </m:sSubPr>
                        <m:e>
                          <m:r>
                            <a:rPr lang="en-US" altLang="zh-CN" sz="1400" b="1">
                              <a:solidFill>
                                <a:schemeClr val="accent6">
                                  <a:lumMod val="50000"/>
                                </a:schemeClr>
                              </a:solidFill>
                              <a:latin typeface="Cambria Math" panose="02040503050406030204" pitchFamily="18" charset="0"/>
                            </a:rPr>
                            <m:t>𝐱</m:t>
                          </m:r>
                        </m:e>
                        <m:sub>
                          <m:r>
                            <a:rPr lang="en-US" altLang="zh-CN" sz="1400" b="1" i="1" smtClean="0">
                              <a:solidFill>
                                <a:schemeClr val="accent6">
                                  <a:lumMod val="50000"/>
                                </a:schemeClr>
                              </a:solidFill>
                              <a:latin typeface="Cambria Math" panose="02040503050406030204" pitchFamily="18" charset="0"/>
                            </a:rPr>
                            <m:t>𝑰</m:t>
                          </m:r>
                        </m:sub>
                      </m:sSub>
                      <m:r>
                        <a:rPr lang="en-US" altLang="zh-CN" sz="1400" b="1" i="1" smtClean="0">
                          <a:solidFill>
                            <a:schemeClr val="accent6">
                              <a:lumMod val="50000"/>
                            </a:schemeClr>
                          </a:solidFill>
                          <a:latin typeface="Cambria Math" panose="02040503050406030204" pitchFamily="18" charset="0"/>
                          <a:ea typeface="Cambria Math" panose="02040503050406030204" pitchFamily="18" charset="0"/>
                        </a:rPr>
                        <m:t>∈</m:t>
                      </m:r>
                      <m:d>
                        <m:dPr>
                          <m:begChr m:val="["/>
                          <m:endChr m:val="]"/>
                          <m:ctrlPr>
                            <a:rPr lang="en-US" altLang="zh-CN" sz="1400" b="1" i="1" smtClean="0">
                              <a:solidFill>
                                <a:schemeClr val="accent6">
                                  <a:lumMod val="50000"/>
                                </a:schemeClr>
                              </a:solidFill>
                              <a:latin typeface="Cambria Math" panose="02040503050406030204" pitchFamily="18" charset="0"/>
                              <a:ea typeface="Cambria Math" panose="02040503050406030204" pitchFamily="18" charset="0"/>
                            </a:rPr>
                          </m:ctrlPr>
                        </m:dPr>
                        <m:e>
                          <m:sSubSup>
                            <m:sSubSupPr>
                              <m:ctrlPr>
                                <a:rPr lang="en-US" altLang="zh-CN" sz="1400" b="1" i="1" smtClean="0">
                                  <a:solidFill>
                                    <a:schemeClr val="accent6">
                                      <a:lumMod val="50000"/>
                                    </a:schemeClr>
                                  </a:solidFill>
                                  <a:latin typeface="Cambria Math" panose="02040503050406030204" pitchFamily="18" charset="0"/>
                                  <a:ea typeface="Cambria Math" panose="02040503050406030204" pitchFamily="18" charset="0"/>
                                </a:rPr>
                              </m:ctrlPr>
                            </m:sSubSupPr>
                            <m:e>
                              <m:r>
                                <a:rPr lang="en-US" altLang="zh-CN" sz="1400" b="1" i="0" smtClean="0">
                                  <a:solidFill>
                                    <a:schemeClr val="accent6">
                                      <a:lumMod val="50000"/>
                                    </a:schemeClr>
                                  </a:solidFill>
                                  <a:latin typeface="Cambria Math" panose="02040503050406030204" pitchFamily="18" charset="0"/>
                                  <a:ea typeface="Cambria Math" panose="02040503050406030204" pitchFamily="18" charset="0"/>
                                </a:rPr>
                                <m:t>𝐱</m:t>
                              </m:r>
                            </m:e>
                            <m:sub>
                              <m:r>
                                <a:rPr lang="en-US" altLang="zh-CN" sz="1400" b="1" i="1" smtClean="0">
                                  <a:solidFill>
                                    <a:schemeClr val="accent6">
                                      <a:lumMod val="50000"/>
                                    </a:schemeClr>
                                  </a:solidFill>
                                  <a:latin typeface="Cambria Math" panose="02040503050406030204" pitchFamily="18" charset="0"/>
                                  <a:ea typeface="Cambria Math" panose="02040503050406030204" pitchFamily="18" charset="0"/>
                                </a:rPr>
                                <m:t>𝑰</m:t>
                              </m:r>
                            </m:sub>
                            <m:sup>
                              <m:r>
                                <a:rPr lang="en-US" altLang="zh-CN" sz="1400" b="1" i="1" smtClean="0">
                                  <a:solidFill>
                                    <a:schemeClr val="accent6">
                                      <a:lumMod val="50000"/>
                                    </a:schemeClr>
                                  </a:solidFill>
                                  <a:latin typeface="Cambria Math" panose="02040503050406030204" pitchFamily="18" charset="0"/>
                                  <a:ea typeface="Cambria Math" panose="02040503050406030204" pitchFamily="18" charset="0"/>
                                </a:rPr>
                                <m:t>𝒍𝒃</m:t>
                              </m:r>
                            </m:sup>
                          </m:sSubSup>
                          <m:r>
                            <a:rPr lang="en-US" altLang="zh-CN" sz="1400" b="1" i="1" smtClean="0">
                              <a:solidFill>
                                <a:schemeClr val="accent6">
                                  <a:lumMod val="50000"/>
                                </a:schemeClr>
                              </a:solidFill>
                              <a:latin typeface="Cambria Math" panose="02040503050406030204" pitchFamily="18" charset="0"/>
                              <a:ea typeface="Cambria Math" panose="02040503050406030204" pitchFamily="18" charset="0"/>
                            </a:rPr>
                            <m:t>,</m:t>
                          </m:r>
                          <m:sSubSup>
                            <m:sSubSupPr>
                              <m:ctrlPr>
                                <a:rPr lang="en-US" altLang="zh-CN" sz="1400" b="1" i="1">
                                  <a:solidFill>
                                    <a:schemeClr val="accent6">
                                      <a:lumMod val="50000"/>
                                    </a:schemeClr>
                                  </a:solidFill>
                                  <a:latin typeface="Cambria Math" panose="02040503050406030204" pitchFamily="18" charset="0"/>
                                  <a:ea typeface="Cambria Math" panose="02040503050406030204" pitchFamily="18" charset="0"/>
                                </a:rPr>
                              </m:ctrlPr>
                            </m:sSubSupPr>
                            <m:e>
                              <m:r>
                                <a:rPr lang="en-US" altLang="zh-CN" sz="1400" b="1">
                                  <a:solidFill>
                                    <a:schemeClr val="accent6">
                                      <a:lumMod val="50000"/>
                                    </a:schemeClr>
                                  </a:solidFill>
                                  <a:latin typeface="Cambria Math" panose="02040503050406030204" pitchFamily="18" charset="0"/>
                                  <a:ea typeface="Cambria Math" panose="02040503050406030204" pitchFamily="18" charset="0"/>
                                </a:rPr>
                                <m:t>𝐱</m:t>
                              </m:r>
                            </m:e>
                            <m:sub>
                              <m:r>
                                <a:rPr lang="en-US" altLang="zh-CN" sz="1400" b="1" i="1">
                                  <a:solidFill>
                                    <a:schemeClr val="accent6">
                                      <a:lumMod val="50000"/>
                                    </a:schemeClr>
                                  </a:solidFill>
                                  <a:latin typeface="Cambria Math" panose="02040503050406030204" pitchFamily="18" charset="0"/>
                                  <a:ea typeface="Cambria Math" panose="02040503050406030204" pitchFamily="18" charset="0"/>
                                </a:rPr>
                                <m:t>𝑰</m:t>
                              </m:r>
                            </m:sub>
                            <m:sup>
                              <m:r>
                                <a:rPr lang="en-US" altLang="zh-CN" sz="1400" b="1" i="1" smtClean="0">
                                  <a:solidFill>
                                    <a:schemeClr val="accent6">
                                      <a:lumMod val="50000"/>
                                    </a:schemeClr>
                                  </a:solidFill>
                                  <a:latin typeface="Cambria Math" panose="02040503050406030204" pitchFamily="18" charset="0"/>
                                  <a:ea typeface="Cambria Math" panose="02040503050406030204" pitchFamily="18" charset="0"/>
                                </a:rPr>
                                <m:t>𝒖</m:t>
                              </m:r>
                              <m:r>
                                <a:rPr lang="en-US" altLang="zh-CN" sz="1400" b="1" i="1">
                                  <a:solidFill>
                                    <a:schemeClr val="accent6">
                                      <a:lumMod val="50000"/>
                                    </a:schemeClr>
                                  </a:solidFill>
                                  <a:latin typeface="Cambria Math" panose="02040503050406030204" pitchFamily="18" charset="0"/>
                                  <a:ea typeface="Cambria Math" panose="02040503050406030204" pitchFamily="18" charset="0"/>
                                </a:rPr>
                                <m:t>𝒃</m:t>
                              </m:r>
                            </m:sup>
                          </m:sSubSup>
                        </m:e>
                      </m:d>
                    </m:oMath>
                  </m:oMathPara>
                </a14:m>
                <a:endParaRPr lang="zh-CN" altLang="en-US" sz="1400" dirty="0">
                  <a:solidFill>
                    <a:schemeClr val="accent6">
                      <a:lumMod val="50000"/>
                    </a:schemeClr>
                  </a:solidFill>
                </a:endParaRPr>
              </a:p>
            </p:txBody>
          </p:sp>
        </mc:Choice>
        <mc:Fallback xmlns="">
          <p:sp>
            <p:nvSpPr>
              <p:cNvPr id="192" name="文本框 191">
                <a:extLst>
                  <a:ext uri="{FF2B5EF4-FFF2-40B4-BE49-F238E27FC236}">
                    <a16:creationId xmlns:a16="http://schemas.microsoft.com/office/drawing/2014/main" id="{F025AB85-CF63-8676-F553-B2F39E07B33F}"/>
                  </a:ext>
                </a:extLst>
              </p:cNvPr>
              <p:cNvSpPr txBox="1">
                <a:spLocks noRot="1" noChangeAspect="1" noMove="1" noResize="1" noEditPoints="1" noAdjustHandles="1" noChangeArrowheads="1" noChangeShapeType="1" noTextEdit="1"/>
              </p:cNvSpPr>
              <p:nvPr/>
            </p:nvSpPr>
            <p:spPr>
              <a:xfrm>
                <a:off x="4807148" y="3780377"/>
                <a:ext cx="1288850" cy="339260"/>
              </a:xfrm>
              <a:prstGeom prst="rect">
                <a:avLst/>
              </a:prstGeom>
              <a:blipFill>
                <a:blip r:embed="rId7"/>
                <a:stretch>
                  <a:fillRect/>
                </a:stretch>
              </a:blipFill>
            </p:spPr>
            <p:txBody>
              <a:bodyPr/>
              <a:lstStyle/>
              <a:p>
                <a:r>
                  <a:rPr lang="zh-CN" altLang="en-US">
                    <a:noFill/>
                  </a:rPr>
                  <a:t> </a:t>
                </a:r>
              </a:p>
            </p:txBody>
          </p:sp>
        </mc:Fallback>
      </mc:AlternateContent>
      <p:sp>
        <p:nvSpPr>
          <p:cNvPr id="193" name="箭头: 右 192">
            <a:extLst>
              <a:ext uri="{FF2B5EF4-FFF2-40B4-BE49-F238E27FC236}">
                <a16:creationId xmlns:a16="http://schemas.microsoft.com/office/drawing/2014/main" id="{DE64FBEB-7F4C-98ED-BC08-1C5A1F414E47}"/>
              </a:ext>
            </a:extLst>
          </p:cNvPr>
          <p:cNvSpPr/>
          <p:nvPr/>
        </p:nvSpPr>
        <p:spPr>
          <a:xfrm>
            <a:off x="6628808" y="4563003"/>
            <a:ext cx="552450" cy="244257"/>
          </a:xfrm>
          <a:prstGeom prst="rightArrow">
            <a:avLst/>
          </a:prstGeom>
          <a:gradFill flip="none" rotWithShape="1">
            <a:gsLst>
              <a:gs pos="0">
                <a:schemeClr val="accent1">
                  <a:lumMod val="60000"/>
                  <a:lumOff val="40000"/>
                  <a:tint val="66000"/>
                  <a:satMod val="160000"/>
                </a:schemeClr>
              </a:gs>
              <a:gs pos="50000">
                <a:schemeClr val="accent1">
                  <a:lumMod val="60000"/>
                  <a:lumOff val="40000"/>
                  <a:tint val="44500"/>
                  <a:satMod val="160000"/>
                </a:schemeClr>
              </a:gs>
              <a:gs pos="100000">
                <a:schemeClr val="accent1">
                  <a:lumMod val="60000"/>
                  <a:lumOff val="40000"/>
                  <a:tint val="23500"/>
                  <a:satMod val="160000"/>
                </a:schemeClr>
              </a:gs>
            </a:gsLst>
            <a:lin ang="0" scaled="1"/>
            <a:tileRect/>
          </a:gradFill>
          <a:ln w="19050">
            <a:solidFill>
              <a:srgbClr val="203864"/>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94" name="文本框 193">
                <a:extLst>
                  <a:ext uri="{FF2B5EF4-FFF2-40B4-BE49-F238E27FC236}">
                    <a16:creationId xmlns:a16="http://schemas.microsoft.com/office/drawing/2014/main" id="{956874C4-F281-2A83-9270-4330DB9DFBCC}"/>
                  </a:ext>
                </a:extLst>
              </p:cNvPr>
              <p:cNvSpPr txBox="1"/>
              <p:nvPr/>
            </p:nvSpPr>
            <p:spPr>
              <a:xfrm>
                <a:off x="6287481" y="4823223"/>
                <a:ext cx="1288850" cy="33926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1400" b="1" i="1" smtClean="0">
                              <a:solidFill>
                                <a:srgbClr val="203864"/>
                              </a:solidFill>
                              <a:latin typeface="Cambria Math" panose="02040503050406030204" pitchFamily="18" charset="0"/>
                            </a:rPr>
                          </m:ctrlPr>
                        </m:sSubPr>
                        <m:e>
                          <m:r>
                            <a:rPr lang="en-US" altLang="zh-CN" sz="1400" b="1">
                              <a:solidFill>
                                <a:srgbClr val="203864"/>
                              </a:solidFill>
                              <a:latin typeface="Cambria Math" panose="02040503050406030204" pitchFamily="18" charset="0"/>
                            </a:rPr>
                            <m:t>𝐱</m:t>
                          </m:r>
                        </m:e>
                        <m:sub>
                          <m:r>
                            <a:rPr lang="en-US" altLang="zh-CN" sz="1400" b="1" i="1" smtClean="0">
                              <a:solidFill>
                                <a:srgbClr val="203864"/>
                              </a:solidFill>
                              <a:latin typeface="Cambria Math" panose="02040503050406030204" pitchFamily="18" charset="0"/>
                            </a:rPr>
                            <m:t>𝑰</m:t>
                          </m:r>
                        </m:sub>
                      </m:sSub>
                      <m:r>
                        <a:rPr lang="en-US" altLang="zh-CN" sz="1400" b="1" i="1" smtClean="0">
                          <a:solidFill>
                            <a:srgbClr val="203864"/>
                          </a:solidFill>
                          <a:latin typeface="Cambria Math" panose="02040503050406030204" pitchFamily="18" charset="0"/>
                          <a:ea typeface="Cambria Math" panose="02040503050406030204" pitchFamily="18" charset="0"/>
                        </a:rPr>
                        <m:t>∈</m:t>
                      </m:r>
                      <m:d>
                        <m:dPr>
                          <m:begChr m:val="["/>
                          <m:endChr m:val="]"/>
                          <m:ctrlPr>
                            <a:rPr lang="en-US" altLang="zh-CN" sz="1400" b="1" i="1" smtClean="0">
                              <a:solidFill>
                                <a:srgbClr val="203864"/>
                              </a:solidFill>
                              <a:latin typeface="Cambria Math" panose="02040503050406030204" pitchFamily="18" charset="0"/>
                              <a:ea typeface="Cambria Math" panose="02040503050406030204" pitchFamily="18" charset="0"/>
                            </a:rPr>
                          </m:ctrlPr>
                        </m:dPr>
                        <m:e>
                          <m:sSubSup>
                            <m:sSubSupPr>
                              <m:ctrlPr>
                                <a:rPr lang="en-US" altLang="zh-CN" sz="1400" b="1" i="1" smtClean="0">
                                  <a:solidFill>
                                    <a:srgbClr val="203864"/>
                                  </a:solidFill>
                                  <a:latin typeface="Cambria Math" panose="02040503050406030204" pitchFamily="18" charset="0"/>
                                  <a:ea typeface="Cambria Math" panose="02040503050406030204" pitchFamily="18" charset="0"/>
                                </a:rPr>
                              </m:ctrlPr>
                            </m:sSubSupPr>
                            <m:e>
                              <m:r>
                                <a:rPr lang="en-US" altLang="zh-CN" sz="1400" b="1" i="0" smtClean="0">
                                  <a:solidFill>
                                    <a:srgbClr val="203864"/>
                                  </a:solidFill>
                                  <a:latin typeface="Cambria Math" panose="02040503050406030204" pitchFamily="18" charset="0"/>
                                  <a:ea typeface="Cambria Math" panose="02040503050406030204" pitchFamily="18" charset="0"/>
                                </a:rPr>
                                <m:t>𝐱</m:t>
                              </m:r>
                            </m:e>
                            <m:sub>
                              <m:r>
                                <a:rPr lang="en-US" altLang="zh-CN" sz="1400" b="1" i="1" smtClean="0">
                                  <a:solidFill>
                                    <a:srgbClr val="203864"/>
                                  </a:solidFill>
                                  <a:latin typeface="Cambria Math" panose="02040503050406030204" pitchFamily="18" charset="0"/>
                                  <a:ea typeface="Cambria Math" panose="02040503050406030204" pitchFamily="18" charset="0"/>
                                </a:rPr>
                                <m:t>𝑰</m:t>
                              </m:r>
                            </m:sub>
                            <m:sup>
                              <m:r>
                                <a:rPr lang="en-US" altLang="zh-CN" sz="1400" b="1" i="1" smtClean="0">
                                  <a:solidFill>
                                    <a:srgbClr val="203864"/>
                                  </a:solidFill>
                                  <a:latin typeface="Cambria Math" panose="02040503050406030204" pitchFamily="18" charset="0"/>
                                  <a:ea typeface="Cambria Math" panose="02040503050406030204" pitchFamily="18" charset="0"/>
                                </a:rPr>
                                <m:t>𝒍𝒃</m:t>
                              </m:r>
                            </m:sup>
                          </m:sSubSup>
                          <m:r>
                            <a:rPr lang="en-US" altLang="zh-CN" sz="1400" b="1" i="1" smtClean="0">
                              <a:solidFill>
                                <a:srgbClr val="203864"/>
                              </a:solidFill>
                              <a:latin typeface="Cambria Math" panose="02040503050406030204" pitchFamily="18" charset="0"/>
                              <a:ea typeface="Cambria Math" panose="02040503050406030204" pitchFamily="18" charset="0"/>
                            </a:rPr>
                            <m:t>,</m:t>
                          </m:r>
                          <m:sSubSup>
                            <m:sSubSupPr>
                              <m:ctrlPr>
                                <a:rPr lang="en-US" altLang="zh-CN" sz="1400" b="1" i="1">
                                  <a:solidFill>
                                    <a:srgbClr val="203864"/>
                                  </a:solidFill>
                                  <a:latin typeface="Cambria Math" panose="02040503050406030204" pitchFamily="18" charset="0"/>
                                  <a:ea typeface="Cambria Math" panose="02040503050406030204" pitchFamily="18" charset="0"/>
                                </a:rPr>
                              </m:ctrlPr>
                            </m:sSubSupPr>
                            <m:e>
                              <m:r>
                                <a:rPr lang="en-US" altLang="zh-CN" sz="1400" b="1">
                                  <a:solidFill>
                                    <a:srgbClr val="203864"/>
                                  </a:solidFill>
                                  <a:latin typeface="Cambria Math" panose="02040503050406030204" pitchFamily="18" charset="0"/>
                                  <a:ea typeface="Cambria Math" panose="02040503050406030204" pitchFamily="18" charset="0"/>
                                </a:rPr>
                                <m:t>𝐱</m:t>
                              </m:r>
                            </m:e>
                            <m:sub>
                              <m:r>
                                <a:rPr lang="en-US" altLang="zh-CN" sz="1400" b="1" i="1">
                                  <a:solidFill>
                                    <a:srgbClr val="203864"/>
                                  </a:solidFill>
                                  <a:latin typeface="Cambria Math" panose="02040503050406030204" pitchFamily="18" charset="0"/>
                                  <a:ea typeface="Cambria Math" panose="02040503050406030204" pitchFamily="18" charset="0"/>
                                </a:rPr>
                                <m:t>𝑰</m:t>
                              </m:r>
                            </m:sub>
                            <m:sup>
                              <m:r>
                                <a:rPr lang="en-US" altLang="zh-CN" sz="1400" b="1" i="1" smtClean="0">
                                  <a:solidFill>
                                    <a:srgbClr val="203864"/>
                                  </a:solidFill>
                                  <a:latin typeface="Cambria Math" panose="02040503050406030204" pitchFamily="18" charset="0"/>
                                  <a:ea typeface="Cambria Math" panose="02040503050406030204" pitchFamily="18" charset="0"/>
                                </a:rPr>
                                <m:t>𝒖</m:t>
                              </m:r>
                              <m:r>
                                <a:rPr lang="en-US" altLang="zh-CN" sz="1400" b="1" i="1">
                                  <a:solidFill>
                                    <a:srgbClr val="203864"/>
                                  </a:solidFill>
                                  <a:latin typeface="Cambria Math" panose="02040503050406030204" pitchFamily="18" charset="0"/>
                                  <a:ea typeface="Cambria Math" panose="02040503050406030204" pitchFamily="18" charset="0"/>
                                </a:rPr>
                                <m:t>𝒃</m:t>
                              </m:r>
                            </m:sup>
                          </m:sSubSup>
                        </m:e>
                      </m:d>
                    </m:oMath>
                  </m:oMathPara>
                </a14:m>
                <a:endParaRPr lang="zh-CN" altLang="en-US" sz="1400" dirty="0">
                  <a:solidFill>
                    <a:srgbClr val="203864"/>
                  </a:solidFill>
                </a:endParaRPr>
              </a:p>
            </p:txBody>
          </p:sp>
        </mc:Choice>
        <mc:Fallback xmlns="">
          <p:sp>
            <p:nvSpPr>
              <p:cNvPr id="194" name="文本框 193">
                <a:extLst>
                  <a:ext uri="{FF2B5EF4-FFF2-40B4-BE49-F238E27FC236}">
                    <a16:creationId xmlns:a16="http://schemas.microsoft.com/office/drawing/2014/main" id="{956874C4-F281-2A83-9270-4330DB9DFBCC}"/>
                  </a:ext>
                </a:extLst>
              </p:cNvPr>
              <p:cNvSpPr txBox="1">
                <a:spLocks noRot="1" noChangeAspect="1" noMove="1" noResize="1" noEditPoints="1" noAdjustHandles="1" noChangeArrowheads="1" noChangeShapeType="1" noTextEdit="1"/>
              </p:cNvSpPr>
              <p:nvPr/>
            </p:nvSpPr>
            <p:spPr>
              <a:xfrm>
                <a:off x="6287481" y="4823223"/>
                <a:ext cx="1288850" cy="339260"/>
              </a:xfrm>
              <a:prstGeom prst="rect">
                <a:avLst/>
              </a:prstGeom>
              <a:blipFill>
                <a:blip r:embed="rId8"/>
                <a:stretch>
                  <a:fillRect/>
                </a:stretch>
              </a:blipFill>
            </p:spPr>
            <p:txBody>
              <a:bodyPr/>
              <a:lstStyle/>
              <a:p>
                <a:r>
                  <a:rPr lang="zh-CN" altLang="en-US">
                    <a:noFill/>
                  </a:rPr>
                  <a:t> </a:t>
                </a:r>
              </a:p>
            </p:txBody>
          </p:sp>
        </mc:Fallback>
      </mc:AlternateContent>
      <p:sp>
        <p:nvSpPr>
          <p:cNvPr id="195" name="任意多边形: 形状 194">
            <a:extLst>
              <a:ext uri="{FF2B5EF4-FFF2-40B4-BE49-F238E27FC236}">
                <a16:creationId xmlns:a16="http://schemas.microsoft.com/office/drawing/2014/main" id="{55FB59A6-3737-426E-3DBC-A105A7113EF9}"/>
              </a:ext>
            </a:extLst>
          </p:cNvPr>
          <p:cNvSpPr/>
          <p:nvPr/>
        </p:nvSpPr>
        <p:spPr>
          <a:xfrm>
            <a:off x="6673850" y="4057650"/>
            <a:ext cx="1454150" cy="365584"/>
          </a:xfrm>
          <a:custGeom>
            <a:avLst/>
            <a:gdLst>
              <a:gd name="connsiteX0" fmla="*/ 0 w 1454150"/>
              <a:gd name="connsiteY0" fmla="*/ 0 h 365584"/>
              <a:gd name="connsiteX1" fmla="*/ 488950 w 1454150"/>
              <a:gd name="connsiteY1" fmla="*/ 361950 h 365584"/>
              <a:gd name="connsiteX2" fmla="*/ 1117600 w 1454150"/>
              <a:gd name="connsiteY2" fmla="*/ 190500 h 365584"/>
              <a:gd name="connsiteX3" fmla="*/ 1454150 w 1454150"/>
              <a:gd name="connsiteY3" fmla="*/ 260350 h 365584"/>
              <a:gd name="connsiteX4" fmla="*/ 1454150 w 1454150"/>
              <a:gd name="connsiteY4" fmla="*/ 260350 h 3655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4150" h="365584">
                <a:moveTo>
                  <a:pt x="0" y="0"/>
                </a:moveTo>
                <a:cubicBezTo>
                  <a:pt x="151341" y="165100"/>
                  <a:pt x="302683" y="330200"/>
                  <a:pt x="488950" y="361950"/>
                </a:cubicBezTo>
                <a:cubicBezTo>
                  <a:pt x="675217" y="393700"/>
                  <a:pt x="956733" y="207433"/>
                  <a:pt x="1117600" y="190500"/>
                </a:cubicBezTo>
                <a:cubicBezTo>
                  <a:pt x="1278467" y="173567"/>
                  <a:pt x="1454150" y="260350"/>
                  <a:pt x="1454150" y="260350"/>
                </a:cubicBezTo>
                <a:lnTo>
                  <a:pt x="1454150" y="260350"/>
                </a:lnTo>
              </a:path>
            </a:pathLst>
          </a:custGeom>
          <a:noFill/>
          <a:ln w="38100">
            <a:solidFill>
              <a:schemeClr val="accent6">
                <a:lumMod val="50000"/>
              </a:schemeClr>
            </a:solidFill>
            <a:prstDash val="dash"/>
            <a:headEnd type="none" w="med" len="med"/>
            <a:tailEnd type="arrow"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96" name="文本框 195">
                <a:extLst>
                  <a:ext uri="{FF2B5EF4-FFF2-40B4-BE49-F238E27FC236}">
                    <a16:creationId xmlns:a16="http://schemas.microsoft.com/office/drawing/2014/main" id="{3EE8221F-BE58-C038-14EA-66B3A986805D}"/>
                  </a:ext>
                </a:extLst>
              </p:cNvPr>
              <p:cNvSpPr txBox="1"/>
              <p:nvPr/>
            </p:nvSpPr>
            <p:spPr>
              <a:xfrm>
                <a:off x="6357229" y="5191967"/>
                <a:ext cx="1149354"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b="1" i="1" smtClean="0">
                              <a:solidFill>
                                <a:srgbClr val="203864"/>
                              </a:solidFill>
                              <a:latin typeface="Cambria Math" panose="02040503050406030204" pitchFamily="18" charset="0"/>
                            </a:rPr>
                          </m:ctrlPr>
                        </m:sSubPr>
                        <m:e>
                          <m:r>
                            <a:rPr lang="en-US" altLang="zh-CN" sz="1400" b="1" i="0">
                              <a:solidFill>
                                <a:srgbClr val="203864"/>
                              </a:solidFill>
                              <a:latin typeface="Cambria Math" panose="02040503050406030204" pitchFamily="18" charset="0"/>
                            </a:rPr>
                            <m:t>𝐰</m:t>
                          </m:r>
                        </m:e>
                        <m:sub>
                          <m:r>
                            <a:rPr lang="en-US" altLang="zh-CN" sz="1400" b="1" i="0" smtClean="0">
                              <a:solidFill>
                                <a:srgbClr val="203864"/>
                              </a:solidFill>
                              <a:latin typeface="Cambria Math" panose="02040503050406030204" pitchFamily="18" charset="0"/>
                            </a:rPr>
                            <m:t>𝟏</m:t>
                          </m:r>
                        </m:sub>
                      </m:sSub>
                      <m:sSub>
                        <m:sSubPr>
                          <m:ctrlPr>
                            <a:rPr lang="en-US" altLang="zh-CN" sz="1400" b="1" i="1">
                              <a:solidFill>
                                <a:srgbClr val="203864"/>
                              </a:solidFill>
                              <a:latin typeface="Cambria Math" panose="02040503050406030204" pitchFamily="18" charset="0"/>
                            </a:rPr>
                          </m:ctrlPr>
                        </m:sSubPr>
                        <m:e>
                          <m:r>
                            <a:rPr lang="en-US" altLang="zh-CN" sz="1400" b="1">
                              <a:solidFill>
                                <a:srgbClr val="203864"/>
                              </a:solidFill>
                              <a:latin typeface="Cambria Math" panose="02040503050406030204" pitchFamily="18" charset="0"/>
                            </a:rPr>
                            <m:t>𝐱</m:t>
                          </m:r>
                        </m:e>
                        <m:sub>
                          <m:r>
                            <a:rPr lang="en-US" altLang="zh-CN" sz="1400" b="1" i="1">
                              <a:solidFill>
                                <a:srgbClr val="203864"/>
                              </a:solidFill>
                              <a:latin typeface="Cambria Math" panose="02040503050406030204" pitchFamily="18" charset="0"/>
                            </a:rPr>
                            <m:t>𝑰</m:t>
                          </m:r>
                        </m:sub>
                      </m:sSub>
                      <m:r>
                        <a:rPr lang="en-US" altLang="zh-CN" sz="1400" b="1" i="1" smtClean="0">
                          <a:solidFill>
                            <a:srgbClr val="203864"/>
                          </a:solidFill>
                          <a:latin typeface="Cambria Math" panose="02040503050406030204" pitchFamily="18" charset="0"/>
                        </a:rPr>
                        <m:t>+</m:t>
                      </m:r>
                      <m:sSub>
                        <m:sSubPr>
                          <m:ctrlPr>
                            <a:rPr lang="en-US" altLang="zh-CN" sz="1400" b="1" i="1" smtClean="0">
                              <a:solidFill>
                                <a:srgbClr val="203864"/>
                              </a:solidFill>
                              <a:latin typeface="Cambria Math" panose="02040503050406030204" pitchFamily="18" charset="0"/>
                            </a:rPr>
                          </m:ctrlPr>
                        </m:sSubPr>
                        <m:e>
                          <m:r>
                            <a:rPr lang="en-US" altLang="zh-CN" sz="1400" b="1" i="0">
                              <a:solidFill>
                                <a:srgbClr val="203864"/>
                              </a:solidFill>
                              <a:latin typeface="Cambria Math" panose="02040503050406030204" pitchFamily="18" charset="0"/>
                            </a:rPr>
                            <m:t>𝐭</m:t>
                          </m:r>
                        </m:e>
                        <m:sub>
                          <m:r>
                            <a:rPr lang="en-US" altLang="zh-CN" sz="1400" b="1" i="1">
                              <a:solidFill>
                                <a:srgbClr val="203864"/>
                              </a:solidFill>
                              <a:latin typeface="Cambria Math" panose="02040503050406030204" pitchFamily="18" charset="0"/>
                            </a:rPr>
                            <m:t>𝟏</m:t>
                          </m:r>
                        </m:sub>
                      </m:sSub>
                      <m:r>
                        <a:rPr lang="en-US" altLang="zh-CN" sz="1400" b="1" i="1" smtClean="0">
                          <a:solidFill>
                            <a:srgbClr val="203864"/>
                          </a:solidFill>
                          <a:latin typeface="Cambria Math" panose="02040503050406030204" pitchFamily="18" charset="0"/>
                          <a:ea typeface="Cambria Math" panose="02040503050406030204" pitchFamily="18" charset="0"/>
                        </a:rPr>
                        <m:t>&gt;</m:t>
                      </m:r>
                      <m:r>
                        <a:rPr lang="en-US" altLang="zh-CN" sz="1400" b="1" i="1" smtClean="0">
                          <a:solidFill>
                            <a:srgbClr val="203864"/>
                          </a:solidFill>
                          <a:latin typeface="Cambria Math" panose="02040503050406030204" pitchFamily="18" charset="0"/>
                          <a:ea typeface="Cambria Math" panose="02040503050406030204" pitchFamily="18" charset="0"/>
                        </a:rPr>
                        <m:t>𝟎</m:t>
                      </m:r>
                    </m:oMath>
                  </m:oMathPara>
                </a14:m>
                <a:endParaRPr lang="zh-CN" altLang="en-US" sz="1400" b="1" dirty="0">
                  <a:solidFill>
                    <a:srgbClr val="203864"/>
                  </a:solidFill>
                </a:endParaRPr>
              </a:p>
            </p:txBody>
          </p:sp>
        </mc:Choice>
        <mc:Fallback xmlns="">
          <p:sp>
            <p:nvSpPr>
              <p:cNvPr id="196" name="文本框 195">
                <a:extLst>
                  <a:ext uri="{FF2B5EF4-FFF2-40B4-BE49-F238E27FC236}">
                    <a16:creationId xmlns:a16="http://schemas.microsoft.com/office/drawing/2014/main" id="{3EE8221F-BE58-C038-14EA-66B3A986805D}"/>
                  </a:ext>
                </a:extLst>
              </p:cNvPr>
              <p:cNvSpPr txBox="1">
                <a:spLocks noRot="1" noChangeAspect="1" noMove="1" noResize="1" noEditPoints="1" noAdjustHandles="1" noChangeArrowheads="1" noChangeShapeType="1" noTextEdit="1"/>
              </p:cNvSpPr>
              <p:nvPr/>
            </p:nvSpPr>
            <p:spPr>
              <a:xfrm>
                <a:off x="6357229" y="5191967"/>
                <a:ext cx="1149354" cy="215444"/>
              </a:xfrm>
              <a:prstGeom prst="rect">
                <a:avLst/>
              </a:prstGeom>
              <a:blipFill>
                <a:blip r:embed="rId9"/>
                <a:stretch>
                  <a:fillRect l="-2128" r="-3191" b="-14286"/>
                </a:stretch>
              </a:blipFill>
            </p:spPr>
            <p:txBody>
              <a:bodyPr/>
              <a:lstStyle/>
              <a:p>
                <a:r>
                  <a:rPr lang="zh-CN" altLang="en-US">
                    <a:noFill/>
                  </a:rPr>
                  <a:t> </a:t>
                </a:r>
              </a:p>
            </p:txBody>
          </p:sp>
        </mc:Fallback>
      </mc:AlternateContent>
      <p:sp>
        <p:nvSpPr>
          <p:cNvPr id="197" name="任意多边形: 形状 196">
            <a:extLst>
              <a:ext uri="{FF2B5EF4-FFF2-40B4-BE49-F238E27FC236}">
                <a16:creationId xmlns:a16="http://schemas.microsoft.com/office/drawing/2014/main" id="{59E09F55-C6DE-B18C-E737-AE42027A3E19}"/>
              </a:ext>
            </a:extLst>
          </p:cNvPr>
          <p:cNvSpPr/>
          <p:nvPr/>
        </p:nvSpPr>
        <p:spPr>
          <a:xfrm>
            <a:off x="8170106" y="5238789"/>
            <a:ext cx="1454150" cy="365584"/>
          </a:xfrm>
          <a:custGeom>
            <a:avLst/>
            <a:gdLst>
              <a:gd name="connsiteX0" fmla="*/ 0 w 1454150"/>
              <a:gd name="connsiteY0" fmla="*/ 0 h 365584"/>
              <a:gd name="connsiteX1" fmla="*/ 488950 w 1454150"/>
              <a:gd name="connsiteY1" fmla="*/ 361950 h 365584"/>
              <a:gd name="connsiteX2" fmla="*/ 1117600 w 1454150"/>
              <a:gd name="connsiteY2" fmla="*/ 190500 h 365584"/>
              <a:gd name="connsiteX3" fmla="*/ 1454150 w 1454150"/>
              <a:gd name="connsiteY3" fmla="*/ 260350 h 365584"/>
              <a:gd name="connsiteX4" fmla="*/ 1454150 w 1454150"/>
              <a:gd name="connsiteY4" fmla="*/ 260350 h 3655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4150" h="365584">
                <a:moveTo>
                  <a:pt x="0" y="0"/>
                </a:moveTo>
                <a:cubicBezTo>
                  <a:pt x="151341" y="165100"/>
                  <a:pt x="302683" y="330200"/>
                  <a:pt x="488950" y="361950"/>
                </a:cubicBezTo>
                <a:cubicBezTo>
                  <a:pt x="675217" y="393700"/>
                  <a:pt x="956733" y="207433"/>
                  <a:pt x="1117600" y="190500"/>
                </a:cubicBezTo>
                <a:cubicBezTo>
                  <a:pt x="1278467" y="173567"/>
                  <a:pt x="1454150" y="260350"/>
                  <a:pt x="1454150" y="260350"/>
                </a:cubicBezTo>
                <a:lnTo>
                  <a:pt x="1454150" y="260350"/>
                </a:lnTo>
              </a:path>
            </a:pathLst>
          </a:custGeom>
          <a:noFill/>
          <a:ln w="38100">
            <a:solidFill>
              <a:srgbClr val="203864"/>
            </a:solidFill>
            <a:prstDash val="dash"/>
            <a:headEnd type="none" w="med" len="med"/>
            <a:tailEnd type="arrow"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8" name="箭头: 右 197">
            <a:extLst>
              <a:ext uri="{FF2B5EF4-FFF2-40B4-BE49-F238E27FC236}">
                <a16:creationId xmlns:a16="http://schemas.microsoft.com/office/drawing/2014/main" id="{C0E215C9-6254-09FD-F51F-55CAC0EDAB15}"/>
              </a:ext>
            </a:extLst>
          </p:cNvPr>
          <p:cNvSpPr/>
          <p:nvPr/>
        </p:nvSpPr>
        <p:spPr>
          <a:xfrm>
            <a:off x="7455130" y="5587215"/>
            <a:ext cx="552450" cy="244257"/>
          </a:xfrm>
          <a:prstGeom prst="rightArrow">
            <a:avLst/>
          </a:prstGeom>
          <a:gradFill flip="none" rotWithShape="1">
            <a:gsLst>
              <a:gs pos="0">
                <a:srgbClr val="F49090">
                  <a:tint val="66000"/>
                  <a:satMod val="160000"/>
                </a:srgbClr>
              </a:gs>
              <a:gs pos="50000">
                <a:srgbClr val="F49090">
                  <a:tint val="44500"/>
                  <a:satMod val="160000"/>
                </a:srgbClr>
              </a:gs>
              <a:gs pos="100000">
                <a:srgbClr val="F49090">
                  <a:tint val="23500"/>
                  <a:satMod val="160000"/>
                </a:srgbClr>
              </a:gs>
            </a:gsLst>
            <a:lin ang="0" scaled="1"/>
            <a:tileRect/>
          </a:gradFill>
          <a:ln w="19050">
            <a:solidFill>
              <a:srgbClr val="632523"/>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99" name="文本框 198">
                <a:extLst>
                  <a:ext uri="{FF2B5EF4-FFF2-40B4-BE49-F238E27FC236}">
                    <a16:creationId xmlns:a16="http://schemas.microsoft.com/office/drawing/2014/main" id="{A2B91D61-8CB1-38DE-56DF-15468708AB24}"/>
                  </a:ext>
                </a:extLst>
              </p:cNvPr>
              <p:cNvSpPr txBox="1"/>
              <p:nvPr/>
            </p:nvSpPr>
            <p:spPr>
              <a:xfrm>
                <a:off x="7102018" y="5802829"/>
                <a:ext cx="1288850" cy="33926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1400" b="1" i="1" smtClean="0">
                              <a:solidFill>
                                <a:srgbClr val="C00000"/>
                              </a:solidFill>
                              <a:latin typeface="Cambria Math" panose="02040503050406030204" pitchFamily="18" charset="0"/>
                            </a:rPr>
                          </m:ctrlPr>
                        </m:sSubPr>
                        <m:e>
                          <m:r>
                            <a:rPr lang="en-US" altLang="zh-CN" sz="1400" b="1">
                              <a:solidFill>
                                <a:srgbClr val="C00000"/>
                              </a:solidFill>
                              <a:latin typeface="Cambria Math" panose="02040503050406030204" pitchFamily="18" charset="0"/>
                            </a:rPr>
                            <m:t>𝐱</m:t>
                          </m:r>
                        </m:e>
                        <m:sub>
                          <m:r>
                            <a:rPr lang="en-US" altLang="zh-CN" sz="1400" b="1" i="1" smtClean="0">
                              <a:solidFill>
                                <a:srgbClr val="C00000"/>
                              </a:solidFill>
                              <a:latin typeface="Cambria Math" panose="02040503050406030204" pitchFamily="18" charset="0"/>
                            </a:rPr>
                            <m:t>𝑰</m:t>
                          </m:r>
                        </m:sub>
                      </m:sSub>
                      <m:r>
                        <a:rPr lang="en-US" altLang="zh-CN" sz="1400" b="1" i="1" smtClean="0">
                          <a:solidFill>
                            <a:srgbClr val="C00000"/>
                          </a:solidFill>
                          <a:latin typeface="Cambria Math" panose="02040503050406030204" pitchFamily="18" charset="0"/>
                          <a:ea typeface="Cambria Math" panose="02040503050406030204" pitchFamily="18" charset="0"/>
                        </a:rPr>
                        <m:t>∈</m:t>
                      </m:r>
                      <m:d>
                        <m:dPr>
                          <m:begChr m:val="["/>
                          <m:endChr m:val="]"/>
                          <m:ctrlPr>
                            <a:rPr lang="en-US" altLang="zh-CN" sz="1400" b="1" i="1" smtClean="0">
                              <a:solidFill>
                                <a:srgbClr val="C00000"/>
                              </a:solidFill>
                              <a:latin typeface="Cambria Math" panose="02040503050406030204" pitchFamily="18" charset="0"/>
                              <a:ea typeface="Cambria Math" panose="02040503050406030204" pitchFamily="18" charset="0"/>
                            </a:rPr>
                          </m:ctrlPr>
                        </m:dPr>
                        <m:e>
                          <m:sSubSup>
                            <m:sSubSupPr>
                              <m:ctrlPr>
                                <a:rPr lang="en-US" altLang="zh-CN" sz="1400" b="1" i="1" smtClean="0">
                                  <a:solidFill>
                                    <a:srgbClr val="C00000"/>
                                  </a:solidFill>
                                  <a:latin typeface="Cambria Math" panose="02040503050406030204" pitchFamily="18" charset="0"/>
                                  <a:ea typeface="Cambria Math" panose="02040503050406030204" pitchFamily="18" charset="0"/>
                                </a:rPr>
                              </m:ctrlPr>
                            </m:sSubSupPr>
                            <m:e>
                              <m:r>
                                <a:rPr lang="en-US" altLang="zh-CN" sz="1400" b="1" i="0" smtClean="0">
                                  <a:solidFill>
                                    <a:srgbClr val="C00000"/>
                                  </a:solidFill>
                                  <a:latin typeface="Cambria Math" panose="02040503050406030204" pitchFamily="18" charset="0"/>
                                  <a:ea typeface="Cambria Math" panose="02040503050406030204" pitchFamily="18" charset="0"/>
                                </a:rPr>
                                <m:t>𝐱</m:t>
                              </m:r>
                            </m:e>
                            <m:sub>
                              <m:r>
                                <a:rPr lang="en-US" altLang="zh-CN" sz="1400" b="1" i="1" smtClean="0">
                                  <a:solidFill>
                                    <a:srgbClr val="C00000"/>
                                  </a:solidFill>
                                  <a:latin typeface="Cambria Math" panose="02040503050406030204" pitchFamily="18" charset="0"/>
                                  <a:ea typeface="Cambria Math" panose="02040503050406030204" pitchFamily="18" charset="0"/>
                                </a:rPr>
                                <m:t>𝑰</m:t>
                              </m:r>
                            </m:sub>
                            <m:sup>
                              <m:r>
                                <a:rPr lang="en-US" altLang="zh-CN" sz="1400" b="1" i="1" smtClean="0">
                                  <a:solidFill>
                                    <a:srgbClr val="C00000"/>
                                  </a:solidFill>
                                  <a:latin typeface="Cambria Math" panose="02040503050406030204" pitchFamily="18" charset="0"/>
                                  <a:ea typeface="Cambria Math" panose="02040503050406030204" pitchFamily="18" charset="0"/>
                                </a:rPr>
                                <m:t>𝒍𝒃</m:t>
                              </m:r>
                            </m:sup>
                          </m:sSubSup>
                          <m:r>
                            <a:rPr lang="en-US" altLang="zh-CN" sz="1400" b="1" i="1" smtClean="0">
                              <a:solidFill>
                                <a:srgbClr val="C00000"/>
                              </a:solidFill>
                              <a:latin typeface="Cambria Math" panose="02040503050406030204" pitchFamily="18" charset="0"/>
                              <a:ea typeface="Cambria Math" panose="02040503050406030204" pitchFamily="18" charset="0"/>
                            </a:rPr>
                            <m:t>,</m:t>
                          </m:r>
                          <m:sSubSup>
                            <m:sSubSupPr>
                              <m:ctrlPr>
                                <a:rPr lang="en-US" altLang="zh-CN" sz="1400" b="1" i="1">
                                  <a:solidFill>
                                    <a:srgbClr val="C00000"/>
                                  </a:solidFill>
                                  <a:latin typeface="Cambria Math" panose="02040503050406030204" pitchFamily="18" charset="0"/>
                                  <a:ea typeface="Cambria Math" panose="02040503050406030204" pitchFamily="18" charset="0"/>
                                </a:rPr>
                              </m:ctrlPr>
                            </m:sSubSupPr>
                            <m:e>
                              <m:r>
                                <a:rPr lang="en-US" altLang="zh-CN" sz="1400" b="1">
                                  <a:solidFill>
                                    <a:srgbClr val="C00000"/>
                                  </a:solidFill>
                                  <a:latin typeface="Cambria Math" panose="02040503050406030204" pitchFamily="18" charset="0"/>
                                  <a:ea typeface="Cambria Math" panose="02040503050406030204" pitchFamily="18" charset="0"/>
                                </a:rPr>
                                <m:t>𝐱</m:t>
                              </m:r>
                            </m:e>
                            <m:sub>
                              <m:r>
                                <a:rPr lang="en-US" altLang="zh-CN" sz="1400" b="1" i="1">
                                  <a:solidFill>
                                    <a:srgbClr val="C00000"/>
                                  </a:solidFill>
                                  <a:latin typeface="Cambria Math" panose="02040503050406030204" pitchFamily="18" charset="0"/>
                                  <a:ea typeface="Cambria Math" panose="02040503050406030204" pitchFamily="18" charset="0"/>
                                </a:rPr>
                                <m:t>𝑰</m:t>
                              </m:r>
                            </m:sub>
                            <m:sup>
                              <m:r>
                                <a:rPr lang="en-US" altLang="zh-CN" sz="1400" b="1" i="1" smtClean="0">
                                  <a:solidFill>
                                    <a:srgbClr val="C00000"/>
                                  </a:solidFill>
                                  <a:latin typeface="Cambria Math" panose="02040503050406030204" pitchFamily="18" charset="0"/>
                                  <a:ea typeface="Cambria Math" panose="02040503050406030204" pitchFamily="18" charset="0"/>
                                </a:rPr>
                                <m:t>𝒖</m:t>
                              </m:r>
                              <m:r>
                                <a:rPr lang="en-US" altLang="zh-CN" sz="1400" b="1" i="1">
                                  <a:solidFill>
                                    <a:srgbClr val="C00000"/>
                                  </a:solidFill>
                                  <a:latin typeface="Cambria Math" panose="02040503050406030204" pitchFamily="18" charset="0"/>
                                  <a:ea typeface="Cambria Math" panose="02040503050406030204" pitchFamily="18" charset="0"/>
                                </a:rPr>
                                <m:t>𝒃</m:t>
                              </m:r>
                            </m:sup>
                          </m:sSubSup>
                        </m:e>
                      </m:d>
                    </m:oMath>
                  </m:oMathPara>
                </a14:m>
                <a:endParaRPr lang="zh-CN" altLang="en-US" sz="1400" dirty="0">
                  <a:solidFill>
                    <a:srgbClr val="C00000"/>
                  </a:solidFill>
                </a:endParaRPr>
              </a:p>
            </p:txBody>
          </p:sp>
        </mc:Choice>
        <mc:Fallback xmlns="">
          <p:sp>
            <p:nvSpPr>
              <p:cNvPr id="199" name="文本框 198">
                <a:extLst>
                  <a:ext uri="{FF2B5EF4-FFF2-40B4-BE49-F238E27FC236}">
                    <a16:creationId xmlns:a16="http://schemas.microsoft.com/office/drawing/2014/main" id="{A2B91D61-8CB1-38DE-56DF-15468708AB24}"/>
                  </a:ext>
                </a:extLst>
              </p:cNvPr>
              <p:cNvSpPr txBox="1">
                <a:spLocks noRot="1" noChangeAspect="1" noMove="1" noResize="1" noEditPoints="1" noAdjustHandles="1" noChangeArrowheads="1" noChangeShapeType="1" noTextEdit="1"/>
              </p:cNvSpPr>
              <p:nvPr/>
            </p:nvSpPr>
            <p:spPr>
              <a:xfrm>
                <a:off x="7102018" y="5802829"/>
                <a:ext cx="1288850" cy="339260"/>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0" name="文本框 199">
                <a:extLst>
                  <a:ext uri="{FF2B5EF4-FFF2-40B4-BE49-F238E27FC236}">
                    <a16:creationId xmlns:a16="http://schemas.microsoft.com/office/drawing/2014/main" id="{844610B4-5A2D-9D79-B84F-2DC815D2A917}"/>
                  </a:ext>
                </a:extLst>
              </p:cNvPr>
              <p:cNvSpPr txBox="1"/>
              <p:nvPr/>
            </p:nvSpPr>
            <p:spPr>
              <a:xfrm>
                <a:off x="7171766" y="6146136"/>
                <a:ext cx="1149354"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b="1" i="1" smtClean="0">
                              <a:solidFill>
                                <a:srgbClr val="C00000"/>
                              </a:solidFill>
                              <a:latin typeface="Cambria Math" panose="02040503050406030204" pitchFamily="18" charset="0"/>
                            </a:rPr>
                          </m:ctrlPr>
                        </m:sSubPr>
                        <m:e>
                          <m:r>
                            <a:rPr lang="en-US" altLang="zh-CN" sz="1400" b="1" i="0">
                              <a:solidFill>
                                <a:srgbClr val="C00000"/>
                              </a:solidFill>
                              <a:latin typeface="Cambria Math" panose="02040503050406030204" pitchFamily="18" charset="0"/>
                            </a:rPr>
                            <m:t>𝐰</m:t>
                          </m:r>
                        </m:e>
                        <m:sub>
                          <m:r>
                            <a:rPr lang="en-US" altLang="zh-CN" sz="1400" b="1" i="0" smtClean="0">
                              <a:solidFill>
                                <a:srgbClr val="C00000"/>
                              </a:solidFill>
                              <a:latin typeface="Cambria Math" panose="02040503050406030204" pitchFamily="18" charset="0"/>
                            </a:rPr>
                            <m:t>𝟏</m:t>
                          </m:r>
                        </m:sub>
                      </m:sSub>
                      <m:sSub>
                        <m:sSubPr>
                          <m:ctrlPr>
                            <a:rPr lang="en-US" altLang="zh-CN" sz="1400" b="1" i="1">
                              <a:solidFill>
                                <a:srgbClr val="C00000"/>
                              </a:solidFill>
                              <a:latin typeface="Cambria Math" panose="02040503050406030204" pitchFamily="18" charset="0"/>
                            </a:rPr>
                          </m:ctrlPr>
                        </m:sSubPr>
                        <m:e>
                          <m:r>
                            <a:rPr lang="en-US" altLang="zh-CN" sz="1400" b="1">
                              <a:solidFill>
                                <a:srgbClr val="C00000"/>
                              </a:solidFill>
                              <a:latin typeface="Cambria Math" panose="02040503050406030204" pitchFamily="18" charset="0"/>
                            </a:rPr>
                            <m:t>𝐱</m:t>
                          </m:r>
                        </m:e>
                        <m:sub>
                          <m:r>
                            <a:rPr lang="en-US" altLang="zh-CN" sz="1400" b="1" i="1">
                              <a:solidFill>
                                <a:srgbClr val="C00000"/>
                              </a:solidFill>
                              <a:latin typeface="Cambria Math" panose="02040503050406030204" pitchFamily="18" charset="0"/>
                            </a:rPr>
                            <m:t>𝑰</m:t>
                          </m:r>
                        </m:sub>
                      </m:sSub>
                      <m:r>
                        <a:rPr lang="en-US" altLang="zh-CN" sz="1400" b="1" i="1" smtClean="0">
                          <a:solidFill>
                            <a:srgbClr val="C00000"/>
                          </a:solidFill>
                          <a:latin typeface="Cambria Math" panose="02040503050406030204" pitchFamily="18" charset="0"/>
                        </a:rPr>
                        <m:t>+</m:t>
                      </m:r>
                      <m:sSub>
                        <m:sSubPr>
                          <m:ctrlPr>
                            <a:rPr lang="en-US" altLang="zh-CN" sz="1400" b="1" i="1" smtClean="0">
                              <a:solidFill>
                                <a:srgbClr val="C00000"/>
                              </a:solidFill>
                              <a:latin typeface="Cambria Math" panose="02040503050406030204" pitchFamily="18" charset="0"/>
                            </a:rPr>
                          </m:ctrlPr>
                        </m:sSubPr>
                        <m:e>
                          <m:r>
                            <a:rPr lang="en-US" altLang="zh-CN" sz="1400" b="1" i="0">
                              <a:solidFill>
                                <a:srgbClr val="C00000"/>
                              </a:solidFill>
                              <a:latin typeface="Cambria Math" panose="02040503050406030204" pitchFamily="18" charset="0"/>
                            </a:rPr>
                            <m:t>𝐭</m:t>
                          </m:r>
                        </m:e>
                        <m:sub>
                          <m:r>
                            <a:rPr lang="en-US" altLang="zh-CN" sz="1400" b="1" i="1">
                              <a:solidFill>
                                <a:srgbClr val="C00000"/>
                              </a:solidFill>
                              <a:latin typeface="Cambria Math" panose="02040503050406030204" pitchFamily="18" charset="0"/>
                            </a:rPr>
                            <m:t>𝟏</m:t>
                          </m:r>
                        </m:sub>
                      </m:sSub>
                      <m:r>
                        <a:rPr lang="en-US" altLang="zh-CN" sz="1400" b="1" i="1" smtClean="0">
                          <a:solidFill>
                            <a:srgbClr val="C00000"/>
                          </a:solidFill>
                          <a:latin typeface="Cambria Math" panose="02040503050406030204" pitchFamily="18" charset="0"/>
                          <a:ea typeface="Cambria Math" panose="02040503050406030204" pitchFamily="18" charset="0"/>
                        </a:rPr>
                        <m:t>&gt;</m:t>
                      </m:r>
                      <m:r>
                        <a:rPr lang="en-US" altLang="zh-CN" sz="1400" b="1" i="1" smtClean="0">
                          <a:solidFill>
                            <a:srgbClr val="C00000"/>
                          </a:solidFill>
                          <a:latin typeface="Cambria Math" panose="02040503050406030204" pitchFamily="18" charset="0"/>
                          <a:ea typeface="Cambria Math" panose="02040503050406030204" pitchFamily="18" charset="0"/>
                        </a:rPr>
                        <m:t>𝟎</m:t>
                      </m:r>
                    </m:oMath>
                  </m:oMathPara>
                </a14:m>
                <a:endParaRPr lang="zh-CN" altLang="en-US" sz="1400" b="1" dirty="0">
                  <a:solidFill>
                    <a:srgbClr val="C00000"/>
                  </a:solidFill>
                </a:endParaRPr>
              </a:p>
            </p:txBody>
          </p:sp>
        </mc:Choice>
        <mc:Fallback xmlns="">
          <p:sp>
            <p:nvSpPr>
              <p:cNvPr id="200" name="文本框 199">
                <a:extLst>
                  <a:ext uri="{FF2B5EF4-FFF2-40B4-BE49-F238E27FC236}">
                    <a16:creationId xmlns:a16="http://schemas.microsoft.com/office/drawing/2014/main" id="{844610B4-5A2D-9D79-B84F-2DC815D2A917}"/>
                  </a:ext>
                </a:extLst>
              </p:cNvPr>
              <p:cNvSpPr txBox="1">
                <a:spLocks noRot="1" noChangeAspect="1" noMove="1" noResize="1" noEditPoints="1" noAdjustHandles="1" noChangeArrowheads="1" noChangeShapeType="1" noTextEdit="1"/>
              </p:cNvSpPr>
              <p:nvPr/>
            </p:nvSpPr>
            <p:spPr>
              <a:xfrm>
                <a:off x="7171766" y="6146136"/>
                <a:ext cx="1149354" cy="215444"/>
              </a:xfrm>
              <a:prstGeom prst="rect">
                <a:avLst/>
              </a:prstGeom>
              <a:blipFill>
                <a:blip r:embed="rId11"/>
                <a:stretch>
                  <a:fillRect l="-1587" r="-2646" b="-1388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1" name="文本框 200">
                <a:extLst>
                  <a:ext uri="{FF2B5EF4-FFF2-40B4-BE49-F238E27FC236}">
                    <a16:creationId xmlns:a16="http://schemas.microsoft.com/office/drawing/2014/main" id="{A88FE205-2B5D-FC7C-0674-D429DFA41473}"/>
                  </a:ext>
                </a:extLst>
              </p:cNvPr>
              <p:cNvSpPr txBox="1"/>
              <p:nvPr/>
            </p:nvSpPr>
            <p:spPr>
              <a:xfrm>
                <a:off x="7171766" y="6395511"/>
                <a:ext cx="1149354"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b="1" i="1" smtClean="0">
                              <a:solidFill>
                                <a:srgbClr val="C00000"/>
                              </a:solidFill>
                              <a:latin typeface="Cambria Math" panose="02040503050406030204" pitchFamily="18" charset="0"/>
                            </a:rPr>
                          </m:ctrlPr>
                        </m:sSubPr>
                        <m:e>
                          <m:r>
                            <a:rPr lang="en-US" altLang="zh-CN" sz="1400" b="1" i="0">
                              <a:solidFill>
                                <a:srgbClr val="C00000"/>
                              </a:solidFill>
                              <a:latin typeface="Cambria Math" panose="02040503050406030204" pitchFamily="18" charset="0"/>
                            </a:rPr>
                            <m:t>𝐰</m:t>
                          </m:r>
                        </m:e>
                        <m:sub>
                          <m:r>
                            <a:rPr lang="en-US" altLang="zh-CN" sz="1400" b="1" i="0" smtClean="0">
                              <a:solidFill>
                                <a:srgbClr val="C00000"/>
                              </a:solidFill>
                              <a:latin typeface="Cambria Math" panose="02040503050406030204" pitchFamily="18" charset="0"/>
                            </a:rPr>
                            <m:t>𝟐</m:t>
                          </m:r>
                        </m:sub>
                      </m:sSub>
                      <m:sSub>
                        <m:sSubPr>
                          <m:ctrlPr>
                            <a:rPr lang="en-US" altLang="zh-CN" sz="1400" b="1" i="1">
                              <a:solidFill>
                                <a:srgbClr val="C00000"/>
                              </a:solidFill>
                              <a:latin typeface="Cambria Math" panose="02040503050406030204" pitchFamily="18" charset="0"/>
                            </a:rPr>
                          </m:ctrlPr>
                        </m:sSubPr>
                        <m:e>
                          <m:r>
                            <a:rPr lang="en-US" altLang="zh-CN" sz="1400" b="1">
                              <a:solidFill>
                                <a:srgbClr val="C00000"/>
                              </a:solidFill>
                              <a:latin typeface="Cambria Math" panose="02040503050406030204" pitchFamily="18" charset="0"/>
                            </a:rPr>
                            <m:t>𝐱</m:t>
                          </m:r>
                        </m:e>
                        <m:sub>
                          <m:r>
                            <a:rPr lang="en-US" altLang="zh-CN" sz="1400" b="1" i="1">
                              <a:solidFill>
                                <a:srgbClr val="C00000"/>
                              </a:solidFill>
                              <a:latin typeface="Cambria Math" panose="02040503050406030204" pitchFamily="18" charset="0"/>
                            </a:rPr>
                            <m:t>𝑰</m:t>
                          </m:r>
                        </m:sub>
                      </m:sSub>
                      <m:r>
                        <a:rPr lang="en-US" altLang="zh-CN" sz="1400" b="1" i="1" smtClean="0">
                          <a:solidFill>
                            <a:srgbClr val="C00000"/>
                          </a:solidFill>
                          <a:latin typeface="Cambria Math" panose="02040503050406030204" pitchFamily="18" charset="0"/>
                        </a:rPr>
                        <m:t>+</m:t>
                      </m:r>
                      <m:sSub>
                        <m:sSubPr>
                          <m:ctrlPr>
                            <a:rPr lang="en-US" altLang="zh-CN" sz="1400" b="1" i="1" smtClean="0">
                              <a:solidFill>
                                <a:srgbClr val="C00000"/>
                              </a:solidFill>
                              <a:latin typeface="Cambria Math" panose="02040503050406030204" pitchFamily="18" charset="0"/>
                            </a:rPr>
                          </m:ctrlPr>
                        </m:sSubPr>
                        <m:e>
                          <m:r>
                            <a:rPr lang="en-US" altLang="zh-CN" sz="1400" b="1" i="0">
                              <a:solidFill>
                                <a:srgbClr val="C00000"/>
                              </a:solidFill>
                              <a:latin typeface="Cambria Math" panose="02040503050406030204" pitchFamily="18" charset="0"/>
                            </a:rPr>
                            <m:t>𝐭</m:t>
                          </m:r>
                        </m:e>
                        <m:sub>
                          <m:r>
                            <a:rPr lang="en-US" altLang="zh-CN" sz="1400" b="1" i="1" smtClean="0">
                              <a:solidFill>
                                <a:srgbClr val="C00000"/>
                              </a:solidFill>
                              <a:latin typeface="Cambria Math" panose="02040503050406030204" pitchFamily="18" charset="0"/>
                            </a:rPr>
                            <m:t>𝟐</m:t>
                          </m:r>
                        </m:sub>
                      </m:sSub>
                      <m:r>
                        <a:rPr lang="en-US" altLang="zh-CN" sz="1400" b="1" i="1" smtClean="0">
                          <a:solidFill>
                            <a:srgbClr val="C00000"/>
                          </a:solidFill>
                          <a:latin typeface="Cambria Math" panose="02040503050406030204" pitchFamily="18" charset="0"/>
                          <a:ea typeface="Cambria Math" panose="02040503050406030204" pitchFamily="18" charset="0"/>
                        </a:rPr>
                        <m:t>&gt;</m:t>
                      </m:r>
                      <m:r>
                        <a:rPr lang="en-US" altLang="zh-CN" sz="1400" b="1" i="1" smtClean="0">
                          <a:solidFill>
                            <a:srgbClr val="C00000"/>
                          </a:solidFill>
                          <a:latin typeface="Cambria Math" panose="02040503050406030204" pitchFamily="18" charset="0"/>
                          <a:ea typeface="Cambria Math" panose="02040503050406030204" pitchFamily="18" charset="0"/>
                        </a:rPr>
                        <m:t>𝟎</m:t>
                      </m:r>
                    </m:oMath>
                  </m:oMathPara>
                </a14:m>
                <a:endParaRPr lang="zh-CN" altLang="en-US" sz="1400" b="1" dirty="0">
                  <a:solidFill>
                    <a:srgbClr val="C00000"/>
                  </a:solidFill>
                </a:endParaRPr>
              </a:p>
            </p:txBody>
          </p:sp>
        </mc:Choice>
        <mc:Fallback xmlns="">
          <p:sp>
            <p:nvSpPr>
              <p:cNvPr id="201" name="文本框 200">
                <a:extLst>
                  <a:ext uri="{FF2B5EF4-FFF2-40B4-BE49-F238E27FC236}">
                    <a16:creationId xmlns:a16="http://schemas.microsoft.com/office/drawing/2014/main" id="{A88FE205-2B5D-FC7C-0674-D429DFA41473}"/>
                  </a:ext>
                </a:extLst>
              </p:cNvPr>
              <p:cNvSpPr txBox="1">
                <a:spLocks noRot="1" noChangeAspect="1" noMove="1" noResize="1" noEditPoints="1" noAdjustHandles="1" noChangeArrowheads="1" noChangeShapeType="1" noTextEdit="1"/>
              </p:cNvSpPr>
              <p:nvPr/>
            </p:nvSpPr>
            <p:spPr>
              <a:xfrm>
                <a:off x="7171766" y="6395511"/>
                <a:ext cx="1149354" cy="215444"/>
              </a:xfrm>
              <a:prstGeom prst="rect">
                <a:avLst/>
              </a:prstGeom>
              <a:blipFill>
                <a:blip r:embed="rId12"/>
                <a:stretch>
                  <a:fillRect l="-1587" r="-2646" b="-17143"/>
                </a:stretch>
              </a:blipFill>
            </p:spPr>
            <p:txBody>
              <a:bodyPr/>
              <a:lstStyle/>
              <a:p>
                <a:r>
                  <a:rPr lang="zh-CN" altLang="en-US">
                    <a:noFill/>
                  </a:rPr>
                  <a:t> </a:t>
                </a:r>
              </a:p>
            </p:txBody>
          </p:sp>
        </mc:Fallback>
      </mc:AlternateContent>
      <p:pic>
        <p:nvPicPr>
          <p:cNvPr id="203" name="图形 202">
            <a:extLst>
              <a:ext uri="{FF2B5EF4-FFF2-40B4-BE49-F238E27FC236}">
                <a16:creationId xmlns:a16="http://schemas.microsoft.com/office/drawing/2014/main" id="{401869EF-2508-2CDA-3B60-CF6660673FA7}"/>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6490591" y="2855499"/>
            <a:ext cx="276433" cy="276433"/>
          </a:xfrm>
          <a:prstGeom prst="rect">
            <a:avLst/>
          </a:prstGeom>
        </p:spPr>
      </p:pic>
      <p:pic>
        <p:nvPicPr>
          <p:cNvPr id="205" name="图形 204">
            <a:extLst>
              <a:ext uri="{FF2B5EF4-FFF2-40B4-BE49-F238E27FC236}">
                <a16:creationId xmlns:a16="http://schemas.microsoft.com/office/drawing/2014/main" id="{43A52A79-DCD2-ED80-8C8D-0940206DCE00}"/>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9423804" y="4018217"/>
            <a:ext cx="276433" cy="276433"/>
          </a:xfrm>
          <a:prstGeom prst="rect">
            <a:avLst/>
          </a:prstGeom>
        </p:spPr>
      </p:pic>
      <p:pic>
        <p:nvPicPr>
          <p:cNvPr id="207" name="图形 206">
            <a:extLst>
              <a:ext uri="{FF2B5EF4-FFF2-40B4-BE49-F238E27FC236}">
                <a16:creationId xmlns:a16="http://schemas.microsoft.com/office/drawing/2014/main" id="{394288DA-9349-4515-E1C8-A29269FF669F}"/>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0964501" y="5216009"/>
            <a:ext cx="276433" cy="276433"/>
          </a:xfrm>
          <a:prstGeom prst="rect">
            <a:avLst/>
          </a:prstGeom>
        </p:spPr>
      </p:pic>
      <p:pic>
        <p:nvPicPr>
          <p:cNvPr id="209" name="图形 208">
            <a:extLst>
              <a:ext uri="{FF2B5EF4-FFF2-40B4-BE49-F238E27FC236}">
                <a16:creationId xmlns:a16="http://schemas.microsoft.com/office/drawing/2014/main" id="{7F2B596B-9438-7349-7BC0-D275BD18149C}"/>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9620365" y="5225340"/>
            <a:ext cx="295783" cy="276433"/>
          </a:xfrm>
          <a:prstGeom prst="rect">
            <a:avLst/>
          </a:prstGeom>
        </p:spPr>
      </p:pic>
      <p:pic>
        <p:nvPicPr>
          <p:cNvPr id="211" name="图形 210">
            <a:extLst>
              <a:ext uri="{FF2B5EF4-FFF2-40B4-BE49-F238E27FC236}">
                <a16:creationId xmlns:a16="http://schemas.microsoft.com/office/drawing/2014/main" id="{C7D5DC5E-8240-159E-E9B6-CABA384F0C8F}"/>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8087909" y="4052514"/>
            <a:ext cx="295783" cy="276433"/>
          </a:xfrm>
          <a:prstGeom prst="rect">
            <a:avLst/>
          </a:prstGeom>
        </p:spPr>
      </p:pic>
      <p:pic>
        <p:nvPicPr>
          <p:cNvPr id="212" name="图形 211">
            <a:extLst>
              <a:ext uri="{FF2B5EF4-FFF2-40B4-BE49-F238E27FC236}">
                <a16:creationId xmlns:a16="http://schemas.microsoft.com/office/drawing/2014/main" id="{A821FA1E-E27A-A609-CBF4-61E52DAF81B0}"/>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8708247" y="3919433"/>
            <a:ext cx="276433" cy="276433"/>
          </a:xfrm>
          <a:prstGeom prst="rect">
            <a:avLst/>
          </a:prstGeom>
        </p:spPr>
      </p:pic>
      <p:pic>
        <p:nvPicPr>
          <p:cNvPr id="213" name="图形 212">
            <a:extLst>
              <a:ext uri="{FF2B5EF4-FFF2-40B4-BE49-F238E27FC236}">
                <a16:creationId xmlns:a16="http://schemas.microsoft.com/office/drawing/2014/main" id="{6173333C-2808-3032-7C13-5277EE308B56}"/>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171766" y="2794601"/>
            <a:ext cx="276433" cy="276433"/>
          </a:xfrm>
          <a:prstGeom prst="rect">
            <a:avLst/>
          </a:prstGeom>
        </p:spPr>
      </p:pic>
      <p:pic>
        <p:nvPicPr>
          <p:cNvPr id="214" name="图形 213">
            <a:extLst>
              <a:ext uri="{FF2B5EF4-FFF2-40B4-BE49-F238E27FC236}">
                <a16:creationId xmlns:a16="http://schemas.microsoft.com/office/drawing/2014/main" id="{C897E8C9-97D8-D3A2-47F1-862372D7E9C5}"/>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822482" y="2898840"/>
            <a:ext cx="276433" cy="276433"/>
          </a:xfrm>
          <a:prstGeom prst="rect">
            <a:avLst/>
          </a:prstGeom>
        </p:spPr>
      </p:pic>
      <p:pic>
        <p:nvPicPr>
          <p:cNvPr id="215" name="图形 214">
            <a:extLst>
              <a:ext uri="{FF2B5EF4-FFF2-40B4-BE49-F238E27FC236}">
                <a16:creationId xmlns:a16="http://schemas.microsoft.com/office/drawing/2014/main" id="{7D82F267-8E3E-9011-406C-DDA8B6A89228}"/>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0276829" y="5053750"/>
            <a:ext cx="276433" cy="276433"/>
          </a:xfrm>
          <a:prstGeom prst="rect">
            <a:avLst/>
          </a:prstGeom>
        </p:spPr>
      </p:pic>
    </p:spTree>
    <p:extLst>
      <p:ext uri="{BB962C8B-B14F-4D97-AF65-F5344CB8AC3E}">
        <p14:creationId xmlns:p14="http://schemas.microsoft.com/office/powerpoint/2010/main" val="42518471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6D9BCB-8FD8-9DB0-6EDF-E18532B21C30}"/>
            </a:ext>
          </a:extLst>
        </p:cNvPr>
        <p:cNvGrpSpPr/>
        <p:nvPr/>
      </p:nvGrpSpPr>
      <p:grpSpPr>
        <a:xfrm>
          <a:off x="0" y="0"/>
          <a:ext cx="0" cy="0"/>
          <a:chOff x="0" y="0"/>
          <a:chExt cx="0" cy="0"/>
        </a:xfrm>
      </p:grpSpPr>
      <p:sp>
        <p:nvSpPr>
          <p:cNvPr id="46" name="矩形 45">
            <a:extLst>
              <a:ext uri="{FF2B5EF4-FFF2-40B4-BE49-F238E27FC236}">
                <a16:creationId xmlns:a16="http://schemas.microsoft.com/office/drawing/2014/main" id="{D9535FC9-BE01-8EE7-4B84-264CE30EE208}"/>
              </a:ext>
            </a:extLst>
          </p:cNvPr>
          <p:cNvSpPr/>
          <p:nvPr/>
        </p:nvSpPr>
        <p:spPr>
          <a:xfrm>
            <a:off x="335594" y="1861228"/>
            <a:ext cx="11520809" cy="4799922"/>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E2524309-429F-DA68-EFEF-88D10E760BA2}"/>
              </a:ext>
            </a:extLst>
          </p:cNvPr>
          <p:cNvSpPr/>
          <p:nvPr/>
        </p:nvSpPr>
        <p:spPr>
          <a:xfrm>
            <a:off x="0" y="-2834"/>
            <a:ext cx="12192000" cy="792000"/>
          </a:xfrm>
          <a:prstGeom prst="rect">
            <a:avLst/>
          </a:prstGeom>
          <a:solidFill>
            <a:srgbClr val="194A9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latin typeface="微软雅黑" panose="020B0503020204020204" pitchFamily="34" charset="-122"/>
                <a:ea typeface="微软雅黑" panose="020B0503020204020204" pitchFamily="34" charset="-122"/>
              </a:rPr>
              <a:t>3.4</a:t>
            </a:r>
            <a:r>
              <a:rPr lang="zh-CN" altLang="en-US" sz="3200" b="1" dirty="0">
                <a:latin typeface="微软雅黑" panose="020B0503020204020204" pitchFamily="34" charset="-122"/>
                <a:ea typeface="微软雅黑" panose="020B0503020204020204" pitchFamily="34" charset="-122"/>
              </a:rPr>
              <a:t> </a:t>
            </a:r>
            <a:r>
              <a:rPr lang="en-US" altLang="zh-CN" sz="3200" b="1" dirty="0">
                <a:latin typeface="微软雅黑" panose="020B0503020204020204" pitchFamily="34" charset="-122"/>
                <a:ea typeface="微软雅黑" panose="020B0503020204020204" pitchFamily="34" charset="-122"/>
              </a:rPr>
              <a:t>NUT GO branch method</a:t>
            </a:r>
            <a:endParaRPr lang="zh-CN" altLang="en-US" sz="2880" b="1" dirty="0">
              <a:latin typeface="微软雅黑" panose="020B0503020204020204" pitchFamily="34" charset="-122"/>
              <a:ea typeface="微软雅黑" panose="020B0503020204020204" pitchFamily="34" charset="-122"/>
            </a:endParaRPr>
          </a:p>
        </p:txBody>
      </p:sp>
      <p:sp>
        <p:nvSpPr>
          <p:cNvPr id="47" name="矩形 46">
            <a:extLst>
              <a:ext uri="{FF2B5EF4-FFF2-40B4-BE49-F238E27FC236}">
                <a16:creationId xmlns:a16="http://schemas.microsoft.com/office/drawing/2014/main" id="{85B2193C-B221-AB23-31E5-39E1A171935D}"/>
              </a:ext>
            </a:extLst>
          </p:cNvPr>
          <p:cNvSpPr/>
          <p:nvPr/>
        </p:nvSpPr>
        <p:spPr>
          <a:xfrm>
            <a:off x="335596" y="1861228"/>
            <a:ext cx="11520809" cy="877136"/>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a:extLst>
              <a:ext uri="{FF2B5EF4-FFF2-40B4-BE49-F238E27FC236}">
                <a16:creationId xmlns:a16="http://schemas.microsoft.com/office/drawing/2014/main" id="{4E2F6C63-A443-1707-4163-FC63C3831270}"/>
              </a:ext>
            </a:extLst>
          </p:cNvPr>
          <p:cNvSpPr/>
          <p:nvPr/>
        </p:nvSpPr>
        <p:spPr>
          <a:xfrm>
            <a:off x="2474947" y="1993884"/>
            <a:ext cx="1620000" cy="396000"/>
          </a:xfrm>
          <a:prstGeom prst="rect">
            <a:avLst/>
          </a:prstGeom>
          <a:solidFill>
            <a:srgbClr val="F2DCDB">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rgbClr val="C00000"/>
                </a:solidFill>
                <a:latin typeface="微软雅黑" panose="020B0503020204020204" pitchFamily="34" charset="-122"/>
                <a:ea typeface="微软雅黑" panose="020B0503020204020204" pitchFamily="34" charset="-122"/>
              </a:rPr>
              <a:t>分支</a:t>
            </a:r>
          </a:p>
        </p:txBody>
      </p:sp>
      <p:sp>
        <p:nvSpPr>
          <p:cNvPr id="49" name="矩形 48">
            <a:extLst>
              <a:ext uri="{FF2B5EF4-FFF2-40B4-BE49-F238E27FC236}">
                <a16:creationId xmlns:a16="http://schemas.microsoft.com/office/drawing/2014/main" id="{B36717FB-CFFF-F592-9281-A5FDA02F2FBC}"/>
              </a:ext>
            </a:extLst>
          </p:cNvPr>
          <p:cNvSpPr/>
          <p:nvPr/>
        </p:nvSpPr>
        <p:spPr>
          <a:xfrm>
            <a:off x="4902019" y="1993884"/>
            <a:ext cx="1620000" cy="396000"/>
          </a:xfrm>
          <a:prstGeom prst="rect">
            <a:avLst/>
          </a:prstGeom>
          <a:solidFill>
            <a:srgbClr val="DAE3F3">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rgbClr val="002060"/>
                </a:solidFill>
                <a:latin typeface="微软雅黑" panose="020B0503020204020204" pitchFamily="34" charset="-122"/>
                <a:ea typeface="微软雅黑" panose="020B0503020204020204" pitchFamily="34" charset="-122"/>
              </a:rPr>
              <a:t>构建凸下界</a:t>
            </a:r>
          </a:p>
        </p:txBody>
      </p:sp>
      <p:sp>
        <p:nvSpPr>
          <p:cNvPr id="50" name="矩形 49">
            <a:extLst>
              <a:ext uri="{FF2B5EF4-FFF2-40B4-BE49-F238E27FC236}">
                <a16:creationId xmlns:a16="http://schemas.microsoft.com/office/drawing/2014/main" id="{49B1C309-61F7-5D6B-B86F-CFD6D3298777}"/>
              </a:ext>
            </a:extLst>
          </p:cNvPr>
          <p:cNvSpPr/>
          <p:nvPr/>
        </p:nvSpPr>
        <p:spPr>
          <a:xfrm>
            <a:off x="7329091" y="1993884"/>
            <a:ext cx="1620000" cy="396000"/>
          </a:xfrm>
          <a:prstGeom prst="rect">
            <a:avLst/>
          </a:prstGeom>
          <a:solidFill>
            <a:schemeClr val="accent1">
              <a:lumMod val="20000"/>
              <a:lumOff val="8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accent1">
                    <a:lumMod val="50000"/>
                  </a:schemeClr>
                </a:solidFill>
                <a:latin typeface="微软雅黑" panose="020B0503020204020204" pitchFamily="34" charset="-122"/>
                <a:ea typeface="微软雅黑" panose="020B0503020204020204" pitchFamily="34" charset="-122"/>
              </a:rPr>
              <a:t>优化上下界</a:t>
            </a:r>
          </a:p>
        </p:txBody>
      </p:sp>
      <p:sp>
        <p:nvSpPr>
          <p:cNvPr id="51" name="矩形 50">
            <a:extLst>
              <a:ext uri="{FF2B5EF4-FFF2-40B4-BE49-F238E27FC236}">
                <a16:creationId xmlns:a16="http://schemas.microsoft.com/office/drawing/2014/main" id="{9B609625-314F-0DA2-B4C9-07F869F48917}"/>
              </a:ext>
            </a:extLst>
          </p:cNvPr>
          <p:cNvSpPr/>
          <p:nvPr/>
        </p:nvSpPr>
        <p:spPr>
          <a:xfrm>
            <a:off x="9756165" y="1993884"/>
            <a:ext cx="1620000" cy="396000"/>
          </a:xfrm>
          <a:prstGeom prst="rect">
            <a:avLst/>
          </a:prstGeom>
          <a:solidFill>
            <a:schemeClr val="accent5">
              <a:lumMod val="20000"/>
              <a:lumOff val="8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accent1">
                    <a:lumMod val="50000"/>
                  </a:schemeClr>
                </a:solidFill>
                <a:latin typeface="微软雅黑" panose="020B0503020204020204" pitchFamily="34" charset="-122"/>
                <a:ea typeface="微软雅黑" panose="020B0503020204020204" pitchFamily="34" charset="-122"/>
              </a:rPr>
              <a:t>剪枝</a:t>
            </a:r>
          </a:p>
        </p:txBody>
      </p:sp>
      <p:sp>
        <p:nvSpPr>
          <p:cNvPr id="52" name="等腰三角形 51">
            <a:extLst>
              <a:ext uri="{FF2B5EF4-FFF2-40B4-BE49-F238E27FC236}">
                <a16:creationId xmlns:a16="http://schemas.microsoft.com/office/drawing/2014/main" id="{107920D2-6976-8FDD-E3E0-4CDA45C36454}"/>
              </a:ext>
            </a:extLst>
          </p:cNvPr>
          <p:cNvSpPr/>
          <p:nvPr/>
        </p:nvSpPr>
        <p:spPr>
          <a:xfrm rot="5400000">
            <a:off x="4318984" y="2122799"/>
            <a:ext cx="358998" cy="138170"/>
          </a:xfrm>
          <a:prstGeom prst="triangle">
            <a:avLst>
              <a:gd name="adj" fmla="val 50015"/>
            </a:avLst>
          </a:prstGeom>
          <a:gradFill>
            <a:gsLst>
              <a:gs pos="0">
                <a:schemeClr val="accent5">
                  <a:lumMod val="20000"/>
                  <a:lumOff val="80000"/>
                </a:schemeClr>
              </a:gs>
              <a:gs pos="26000">
                <a:schemeClr val="accent1">
                  <a:lumMod val="20000"/>
                  <a:lumOff val="80000"/>
                </a:schemeClr>
              </a:gs>
              <a:gs pos="100000">
                <a:srgbClr val="F2F2F2"/>
              </a:gs>
            </a:gsLst>
            <a:lin ang="5400000" scaled="0"/>
          </a:gra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just"/>
            <a:endParaRPr lang="zh-CN" altLang="en-US" sz="2400" b="1" dirty="0">
              <a:solidFill>
                <a:schemeClr val="tx1"/>
              </a:solidFill>
            </a:endParaRPr>
          </a:p>
        </p:txBody>
      </p:sp>
      <p:cxnSp>
        <p:nvCxnSpPr>
          <p:cNvPr id="53" name="连接符: 肘形 52">
            <a:extLst>
              <a:ext uri="{FF2B5EF4-FFF2-40B4-BE49-F238E27FC236}">
                <a16:creationId xmlns:a16="http://schemas.microsoft.com/office/drawing/2014/main" id="{D88E3BC4-DB09-2D42-F96E-6BB5D78E363F}"/>
              </a:ext>
            </a:extLst>
          </p:cNvPr>
          <p:cNvCxnSpPr>
            <a:cxnSpLocks/>
            <a:stCxn id="51" idx="2"/>
            <a:endCxn id="48" idx="2"/>
          </p:cNvCxnSpPr>
          <p:nvPr/>
        </p:nvCxnSpPr>
        <p:spPr>
          <a:xfrm rot="5400000">
            <a:off x="6925556" y="-1250725"/>
            <a:ext cx="12700" cy="7281218"/>
          </a:xfrm>
          <a:prstGeom prst="bentConnector3">
            <a:avLst>
              <a:gd name="adj1" fmla="val 1800000"/>
            </a:avLst>
          </a:prstGeom>
          <a:ln w="28575">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4" name="等腰三角形 53">
            <a:extLst>
              <a:ext uri="{FF2B5EF4-FFF2-40B4-BE49-F238E27FC236}">
                <a16:creationId xmlns:a16="http://schemas.microsoft.com/office/drawing/2014/main" id="{A0AA97DB-84F5-5546-CC35-3A926D75B1A6}"/>
              </a:ext>
            </a:extLst>
          </p:cNvPr>
          <p:cNvSpPr/>
          <p:nvPr/>
        </p:nvSpPr>
        <p:spPr>
          <a:xfrm rot="5400000">
            <a:off x="6746056" y="2122799"/>
            <a:ext cx="358998" cy="138170"/>
          </a:xfrm>
          <a:prstGeom prst="triangle">
            <a:avLst>
              <a:gd name="adj" fmla="val 50015"/>
            </a:avLst>
          </a:prstGeom>
          <a:gradFill>
            <a:gsLst>
              <a:gs pos="0">
                <a:schemeClr val="accent5">
                  <a:lumMod val="20000"/>
                  <a:lumOff val="80000"/>
                </a:schemeClr>
              </a:gs>
              <a:gs pos="26000">
                <a:schemeClr val="accent1">
                  <a:lumMod val="20000"/>
                  <a:lumOff val="80000"/>
                </a:schemeClr>
              </a:gs>
              <a:gs pos="100000">
                <a:srgbClr val="F2F2F2"/>
              </a:gs>
            </a:gsLst>
            <a:lin ang="5400000" scaled="0"/>
          </a:gra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just"/>
            <a:endParaRPr lang="zh-CN" altLang="en-US" sz="2400" b="1" dirty="0">
              <a:solidFill>
                <a:schemeClr val="tx1"/>
              </a:solidFill>
            </a:endParaRPr>
          </a:p>
        </p:txBody>
      </p:sp>
      <p:sp>
        <p:nvSpPr>
          <p:cNvPr id="55" name="等腰三角形 54">
            <a:extLst>
              <a:ext uri="{FF2B5EF4-FFF2-40B4-BE49-F238E27FC236}">
                <a16:creationId xmlns:a16="http://schemas.microsoft.com/office/drawing/2014/main" id="{128BB182-3946-87F1-8B3E-2D303E46DF4F}"/>
              </a:ext>
            </a:extLst>
          </p:cNvPr>
          <p:cNvSpPr/>
          <p:nvPr/>
        </p:nvSpPr>
        <p:spPr>
          <a:xfrm rot="5400000">
            <a:off x="9173128" y="2122799"/>
            <a:ext cx="358998" cy="138170"/>
          </a:xfrm>
          <a:prstGeom prst="triangle">
            <a:avLst>
              <a:gd name="adj" fmla="val 50015"/>
            </a:avLst>
          </a:prstGeom>
          <a:gradFill>
            <a:gsLst>
              <a:gs pos="0">
                <a:schemeClr val="accent5">
                  <a:lumMod val="20000"/>
                  <a:lumOff val="80000"/>
                </a:schemeClr>
              </a:gs>
              <a:gs pos="26000">
                <a:schemeClr val="accent1">
                  <a:lumMod val="20000"/>
                  <a:lumOff val="80000"/>
                </a:schemeClr>
              </a:gs>
              <a:gs pos="100000">
                <a:srgbClr val="F2F2F2"/>
              </a:gs>
            </a:gsLst>
            <a:lin ang="5400000" scaled="0"/>
          </a:gra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just"/>
            <a:endParaRPr lang="zh-CN" altLang="en-US" sz="2400" b="1" dirty="0">
              <a:solidFill>
                <a:schemeClr val="tx1"/>
              </a:solidFill>
            </a:endParaRPr>
          </a:p>
        </p:txBody>
      </p:sp>
      <p:sp>
        <p:nvSpPr>
          <p:cNvPr id="56" name="矩形 55">
            <a:extLst>
              <a:ext uri="{FF2B5EF4-FFF2-40B4-BE49-F238E27FC236}">
                <a16:creationId xmlns:a16="http://schemas.microsoft.com/office/drawing/2014/main" id="{C0F35556-6629-D6EF-9581-495A002F98A6}"/>
              </a:ext>
            </a:extLst>
          </p:cNvPr>
          <p:cNvSpPr/>
          <p:nvPr/>
        </p:nvSpPr>
        <p:spPr>
          <a:xfrm>
            <a:off x="335595" y="1854377"/>
            <a:ext cx="1801403" cy="882425"/>
          </a:xfrm>
          <a:prstGeom prst="rect">
            <a:avLst/>
          </a:prstGeom>
          <a:solidFill>
            <a:srgbClr val="194A9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20000"/>
              </a:lnSpc>
            </a:pPr>
            <a:r>
              <a:rPr lang="zh-CN" altLang="en-US" b="1" dirty="0">
                <a:latin typeface="微软雅黑" panose="020B0503020204020204" pitchFamily="34" charset="-122"/>
                <a:ea typeface="微软雅黑" panose="020B0503020204020204" pitchFamily="34" charset="-122"/>
              </a:rPr>
              <a:t>分支定界</a:t>
            </a:r>
            <a:endParaRPr lang="en-US" altLang="zh-CN" b="1" dirty="0">
              <a:latin typeface="微软雅黑" panose="020B0503020204020204" pitchFamily="34" charset="-122"/>
              <a:ea typeface="微软雅黑" panose="020B0503020204020204" pitchFamily="34" charset="-122"/>
            </a:endParaRPr>
          </a:p>
          <a:p>
            <a:pPr algn="ctr">
              <a:lnSpc>
                <a:spcPct val="120000"/>
              </a:lnSpc>
            </a:pPr>
            <a:r>
              <a:rPr lang="zh-CN" altLang="en-US" b="1" dirty="0">
                <a:latin typeface="微软雅黑" panose="020B0503020204020204" pitchFamily="34" charset="-122"/>
                <a:ea typeface="微软雅黑" panose="020B0503020204020204" pitchFamily="34" charset="-122"/>
              </a:rPr>
              <a:t>流程简图</a:t>
            </a:r>
          </a:p>
        </p:txBody>
      </p:sp>
      <p:sp>
        <p:nvSpPr>
          <p:cNvPr id="22" name="矩形 21">
            <a:extLst>
              <a:ext uri="{FF2B5EF4-FFF2-40B4-BE49-F238E27FC236}">
                <a16:creationId xmlns:a16="http://schemas.microsoft.com/office/drawing/2014/main" id="{85767AF4-A3A2-843A-4BAC-E626E44D2D64}"/>
              </a:ext>
            </a:extLst>
          </p:cNvPr>
          <p:cNvSpPr/>
          <p:nvPr/>
        </p:nvSpPr>
        <p:spPr>
          <a:xfrm>
            <a:off x="335595" y="971550"/>
            <a:ext cx="11520809" cy="677636"/>
          </a:xfrm>
          <a:prstGeom prst="rect">
            <a:avLst/>
          </a:prstGeom>
          <a:solidFill>
            <a:srgbClr val="194A96"/>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200" b="1" dirty="0">
                <a:solidFill>
                  <a:srgbClr val="FFFF00"/>
                </a:solidFill>
                <a:latin typeface="微软雅黑" panose="020B0503020204020204" pitchFamily="34" charset="-122"/>
                <a:ea typeface="微软雅黑" panose="020B0503020204020204" pitchFamily="34" charset="-122"/>
              </a:rPr>
              <a:t>基于凸包的超平面分支策略</a:t>
            </a:r>
          </a:p>
        </p:txBody>
      </p:sp>
      <p:sp>
        <p:nvSpPr>
          <p:cNvPr id="16" name="文本框 15">
            <a:extLst>
              <a:ext uri="{FF2B5EF4-FFF2-40B4-BE49-F238E27FC236}">
                <a16:creationId xmlns:a16="http://schemas.microsoft.com/office/drawing/2014/main" id="{9A863ACB-DE29-0451-7C5A-3F839F3ACAE9}"/>
              </a:ext>
            </a:extLst>
          </p:cNvPr>
          <p:cNvSpPr txBox="1"/>
          <p:nvPr/>
        </p:nvSpPr>
        <p:spPr>
          <a:xfrm>
            <a:off x="1078305" y="2612936"/>
            <a:ext cx="1956687" cy="662554"/>
          </a:xfrm>
          <a:prstGeom prst="rect">
            <a:avLst/>
          </a:prstGeom>
          <a:noFill/>
          <a:ln>
            <a:noFill/>
          </a:ln>
          <a:effectLst>
            <a:outerShdw blurRad="50800" dist="38100" dir="2700000" algn="tl" rotWithShape="0">
              <a:prstClr val="black">
                <a:alpha val="40000"/>
              </a:prstClr>
            </a:outerShdw>
          </a:effectLst>
        </p:spPr>
        <p:txBody>
          <a:bodyPr wrap="square" rtlCol="0" anchor="ctr">
            <a:spAutoFit/>
          </a:bodyPr>
          <a:lstStyle/>
          <a:p>
            <a:pPr algn="ctr">
              <a:lnSpc>
                <a:spcPct val="150000"/>
              </a:lnSpc>
            </a:pPr>
            <a:r>
              <a:rPr lang="zh-CN" altLang="en-US" sz="2800" b="1" dirty="0">
                <a:ln w="0">
                  <a:solidFill>
                    <a:schemeClr val="bg1"/>
                  </a:solidFill>
                </a:ln>
                <a:solidFill>
                  <a:schemeClr val="accent1">
                    <a:lumMod val="50000"/>
                  </a:schemeClr>
                </a:solidFill>
                <a:effectLst>
                  <a:glow rad="101600">
                    <a:schemeClr val="bg1"/>
                  </a:glow>
                </a:effectLst>
                <a:latin typeface="微软雅黑" panose="020B0503020204020204" pitchFamily="34" charset="-122"/>
                <a:ea typeface="微软雅黑" panose="020B0503020204020204" pitchFamily="34" charset="-122"/>
              </a:rPr>
              <a:t>如何构建</a:t>
            </a:r>
            <a:endParaRPr lang="en-US" altLang="zh-CN" sz="2800" b="1" dirty="0">
              <a:ln w="0">
                <a:solidFill>
                  <a:schemeClr val="bg1"/>
                </a:solidFill>
              </a:ln>
              <a:solidFill>
                <a:schemeClr val="accent1">
                  <a:lumMod val="50000"/>
                </a:schemeClr>
              </a:solidFill>
              <a:effectLst>
                <a:glow rad="101600">
                  <a:schemeClr val="bg1"/>
                </a:glow>
              </a:effectLst>
              <a:latin typeface="微软雅黑" panose="020B0503020204020204" pitchFamily="34" charset="-122"/>
              <a:ea typeface="微软雅黑" panose="020B0503020204020204" pitchFamily="34" charset="-122"/>
            </a:endParaRPr>
          </a:p>
        </p:txBody>
      </p:sp>
      <p:grpSp>
        <p:nvGrpSpPr>
          <p:cNvPr id="25" name="组合 24">
            <a:extLst>
              <a:ext uri="{FF2B5EF4-FFF2-40B4-BE49-F238E27FC236}">
                <a16:creationId xmlns:a16="http://schemas.microsoft.com/office/drawing/2014/main" id="{03ABCED8-ADE0-8859-2245-91233EA0B101}"/>
              </a:ext>
            </a:extLst>
          </p:cNvPr>
          <p:cNvGrpSpPr/>
          <p:nvPr/>
        </p:nvGrpSpPr>
        <p:grpSpPr>
          <a:xfrm>
            <a:off x="6469392" y="5343789"/>
            <a:ext cx="2175933" cy="1055494"/>
            <a:chOff x="9307294" y="3865224"/>
            <a:chExt cx="2175933" cy="1055494"/>
          </a:xfrm>
        </p:grpSpPr>
        <p:sp>
          <p:nvSpPr>
            <p:cNvPr id="26" name="任意多边形: 形状 25">
              <a:extLst>
                <a:ext uri="{FF2B5EF4-FFF2-40B4-BE49-F238E27FC236}">
                  <a16:creationId xmlns:a16="http://schemas.microsoft.com/office/drawing/2014/main" id="{7AFBB74F-C816-3DE2-A036-C8F3CD7CDC1D}"/>
                </a:ext>
              </a:extLst>
            </p:cNvPr>
            <p:cNvSpPr/>
            <p:nvPr/>
          </p:nvSpPr>
          <p:spPr>
            <a:xfrm>
              <a:off x="9394466" y="4114800"/>
              <a:ext cx="2019631" cy="578595"/>
            </a:xfrm>
            <a:custGeom>
              <a:avLst/>
              <a:gdLst>
                <a:gd name="connsiteX0" fmla="*/ 0 w 2019631"/>
                <a:gd name="connsiteY0" fmla="*/ 11927 h 578595"/>
                <a:gd name="connsiteX1" fmla="*/ 230588 w 2019631"/>
                <a:gd name="connsiteY1" fmla="*/ 326003 h 578595"/>
                <a:gd name="connsiteX2" fmla="*/ 532737 w 2019631"/>
                <a:gd name="connsiteY2" fmla="*/ 568518 h 578595"/>
                <a:gd name="connsiteX3" fmla="*/ 842838 w 2019631"/>
                <a:gd name="connsiteY3" fmla="*/ 381663 h 578595"/>
                <a:gd name="connsiteX4" fmla="*/ 1041621 w 2019631"/>
                <a:gd name="connsiteY4" fmla="*/ 39757 h 578595"/>
                <a:gd name="connsiteX5" fmla="*/ 1335819 w 2019631"/>
                <a:gd name="connsiteY5" fmla="*/ 341906 h 578595"/>
                <a:gd name="connsiteX6" fmla="*/ 1447137 w 2019631"/>
                <a:gd name="connsiteY6" fmla="*/ 508883 h 578595"/>
                <a:gd name="connsiteX7" fmla="*/ 1645920 w 2019631"/>
                <a:gd name="connsiteY7" fmla="*/ 576470 h 578595"/>
                <a:gd name="connsiteX8" fmla="*/ 1852654 w 2019631"/>
                <a:gd name="connsiteY8" fmla="*/ 437322 h 578595"/>
                <a:gd name="connsiteX9" fmla="*/ 2019631 w 2019631"/>
                <a:gd name="connsiteY9" fmla="*/ 0 h 578595"/>
                <a:gd name="connsiteX10" fmla="*/ 2019631 w 2019631"/>
                <a:gd name="connsiteY10" fmla="*/ 0 h 578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19631" h="578595">
                  <a:moveTo>
                    <a:pt x="0" y="11927"/>
                  </a:moveTo>
                  <a:cubicBezTo>
                    <a:pt x="70899" y="122582"/>
                    <a:pt x="141799" y="233238"/>
                    <a:pt x="230588" y="326003"/>
                  </a:cubicBezTo>
                  <a:cubicBezTo>
                    <a:pt x="319378" y="418768"/>
                    <a:pt x="430695" y="559241"/>
                    <a:pt x="532737" y="568518"/>
                  </a:cubicBezTo>
                  <a:cubicBezTo>
                    <a:pt x="634779" y="577795"/>
                    <a:pt x="758024" y="469790"/>
                    <a:pt x="842838" y="381663"/>
                  </a:cubicBezTo>
                  <a:cubicBezTo>
                    <a:pt x="927652" y="293536"/>
                    <a:pt x="959458" y="46383"/>
                    <a:pt x="1041621" y="39757"/>
                  </a:cubicBezTo>
                  <a:cubicBezTo>
                    <a:pt x="1123784" y="33131"/>
                    <a:pt x="1268233" y="263718"/>
                    <a:pt x="1335819" y="341906"/>
                  </a:cubicBezTo>
                  <a:cubicBezTo>
                    <a:pt x="1403405" y="420094"/>
                    <a:pt x="1395454" y="469789"/>
                    <a:pt x="1447137" y="508883"/>
                  </a:cubicBezTo>
                  <a:cubicBezTo>
                    <a:pt x="1498821" y="547977"/>
                    <a:pt x="1578334" y="588397"/>
                    <a:pt x="1645920" y="576470"/>
                  </a:cubicBezTo>
                  <a:cubicBezTo>
                    <a:pt x="1713506" y="564543"/>
                    <a:pt x="1790369" y="533400"/>
                    <a:pt x="1852654" y="437322"/>
                  </a:cubicBezTo>
                  <a:cubicBezTo>
                    <a:pt x="1914939" y="341244"/>
                    <a:pt x="2019631" y="0"/>
                    <a:pt x="2019631" y="0"/>
                  </a:cubicBezTo>
                  <a:lnTo>
                    <a:pt x="2019631" y="0"/>
                  </a:lnTo>
                </a:path>
              </a:pathLst>
            </a:custGeom>
            <a:noFill/>
            <a:ln w="25400" cap="flat" cmpd="sng" algn="ctr">
              <a:solidFill>
                <a:schemeClr val="accent1">
                  <a:lumMod val="60000"/>
                  <a:lumOff val="40000"/>
                </a:schemeClr>
              </a:solidFill>
              <a:prstDash val="sysDot"/>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panose="020F0502020204030204"/>
                <a:cs typeface="+mn-cs"/>
              </a:endParaRPr>
            </a:p>
          </p:txBody>
        </p:sp>
        <p:cxnSp>
          <p:nvCxnSpPr>
            <p:cNvPr id="27" name="直接连接符 26">
              <a:extLst>
                <a:ext uri="{FF2B5EF4-FFF2-40B4-BE49-F238E27FC236}">
                  <a16:creationId xmlns:a16="http://schemas.microsoft.com/office/drawing/2014/main" id="{AD72FDDE-12AE-0916-DA82-B007D1C59FEB}"/>
                </a:ext>
              </a:extLst>
            </p:cNvPr>
            <p:cNvCxnSpPr>
              <a:cxnSpLocks/>
              <a:stCxn id="45" idx="5"/>
              <a:endCxn id="66" idx="2"/>
            </p:cNvCxnSpPr>
            <p:nvPr/>
          </p:nvCxnSpPr>
          <p:spPr>
            <a:xfrm>
              <a:off x="10575154" y="4276487"/>
              <a:ext cx="127100" cy="151534"/>
            </a:xfrm>
            <a:prstGeom prst="line">
              <a:avLst/>
            </a:prstGeom>
            <a:noFill/>
            <a:ln w="19050" cap="flat" cmpd="sng" algn="ctr">
              <a:solidFill>
                <a:srgbClr val="F79646">
                  <a:lumMod val="75000"/>
                </a:srgbClr>
              </a:solidFill>
              <a:prstDash val="solid"/>
            </a:ln>
            <a:effectLst/>
          </p:spPr>
        </p:cxnSp>
        <p:cxnSp>
          <p:nvCxnSpPr>
            <p:cNvPr id="28" name="直接连接符 27">
              <a:extLst>
                <a:ext uri="{FF2B5EF4-FFF2-40B4-BE49-F238E27FC236}">
                  <a16:creationId xmlns:a16="http://schemas.microsoft.com/office/drawing/2014/main" id="{DB68813F-0F66-ECDB-C206-790934F1B3AD}"/>
                </a:ext>
              </a:extLst>
            </p:cNvPr>
            <p:cNvCxnSpPr>
              <a:stCxn id="66" idx="4"/>
              <a:endCxn id="71" idx="1"/>
            </p:cNvCxnSpPr>
            <p:nvPr/>
          </p:nvCxnSpPr>
          <p:spPr>
            <a:xfrm>
              <a:off x="10725114" y="4451944"/>
              <a:ext cx="108117" cy="130472"/>
            </a:xfrm>
            <a:prstGeom prst="line">
              <a:avLst/>
            </a:prstGeom>
            <a:noFill/>
            <a:ln w="19050" cap="flat" cmpd="sng" algn="ctr">
              <a:solidFill>
                <a:srgbClr val="F79646">
                  <a:lumMod val="75000"/>
                </a:srgbClr>
              </a:solidFill>
              <a:prstDash val="solid"/>
            </a:ln>
            <a:effectLst/>
          </p:spPr>
        </p:cxnSp>
        <p:cxnSp>
          <p:nvCxnSpPr>
            <p:cNvPr id="29" name="直接连接符 28">
              <a:extLst>
                <a:ext uri="{FF2B5EF4-FFF2-40B4-BE49-F238E27FC236}">
                  <a16:creationId xmlns:a16="http://schemas.microsoft.com/office/drawing/2014/main" id="{B3A7847C-C75A-5D08-CE8F-B12EFC2E9465}"/>
                </a:ext>
              </a:extLst>
            </p:cNvPr>
            <p:cNvCxnSpPr>
              <a:stCxn id="71" idx="5"/>
              <a:endCxn id="43" idx="2"/>
            </p:cNvCxnSpPr>
            <p:nvPr/>
          </p:nvCxnSpPr>
          <p:spPr>
            <a:xfrm>
              <a:off x="10865560" y="4616249"/>
              <a:ext cx="174421" cy="76253"/>
            </a:xfrm>
            <a:prstGeom prst="line">
              <a:avLst/>
            </a:prstGeom>
            <a:noFill/>
            <a:ln w="19050" cap="flat" cmpd="sng" algn="ctr">
              <a:solidFill>
                <a:srgbClr val="F79646">
                  <a:lumMod val="75000"/>
                </a:srgbClr>
              </a:solidFill>
              <a:prstDash val="solid"/>
            </a:ln>
            <a:effectLst/>
          </p:spPr>
        </p:cxnSp>
        <p:cxnSp>
          <p:nvCxnSpPr>
            <p:cNvPr id="30" name="直接连接符 29">
              <a:extLst>
                <a:ext uri="{FF2B5EF4-FFF2-40B4-BE49-F238E27FC236}">
                  <a16:creationId xmlns:a16="http://schemas.microsoft.com/office/drawing/2014/main" id="{DE63587F-D544-7F5C-50EC-CAB5927C2707}"/>
                </a:ext>
              </a:extLst>
            </p:cNvPr>
            <p:cNvCxnSpPr>
              <a:stCxn id="69" idx="3"/>
              <a:endCxn id="43" idx="6"/>
            </p:cNvCxnSpPr>
            <p:nvPr/>
          </p:nvCxnSpPr>
          <p:spPr>
            <a:xfrm flipH="1">
              <a:off x="11085700" y="4573792"/>
              <a:ext cx="136749" cy="118710"/>
            </a:xfrm>
            <a:prstGeom prst="line">
              <a:avLst/>
            </a:prstGeom>
            <a:noFill/>
            <a:ln w="19050" cap="flat" cmpd="sng" algn="ctr">
              <a:solidFill>
                <a:srgbClr val="F79646">
                  <a:lumMod val="75000"/>
                </a:srgbClr>
              </a:solidFill>
              <a:prstDash val="solid"/>
            </a:ln>
            <a:effectLst/>
          </p:spPr>
        </p:cxnSp>
        <p:cxnSp>
          <p:nvCxnSpPr>
            <p:cNvPr id="31" name="直接连接符 30">
              <a:extLst>
                <a:ext uri="{FF2B5EF4-FFF2-40B4-BE49-F238E27FC236}">
                  <a16:creationId xmlns:a16="http://schemas.microsoft.com/office/drawing/2014/main" id="{CA10D03E-5A95-F8AC-5AEF-3AFAA1B9D0FD}"/>
                </a:ext>
              </a:extLst>
            </p:cNvPr>
            <p:cNvCxnSpPr>
              <a:stCxn id="41" idx="4"/>
              <a:endCxn id="69" idx="7"/>
            </p:cNvCxnSpPr>
            <p:nvPr/>
          </p:nvCxnSpPr>
          <p:spPr>
            <a:xfrm flipH="1">
              <a:off x="11254778" y="4341656"/>
              <a:ext cx="92796" cy="198303"/>
            </a:xfrm>
            <a:prstGeom prst="line">
              <a:avLst/>
            </a:prstGeom>
            <a:noFill/>
            <a:ln w="19050" cap="flat" cmpd="sng" algn="ctr">
              <a:solidFill>
                <a:srgbClr val="F79646">
                  <a:lumMod val="75000"/>
                </a:srgbClr>
              </a:solidFill>
              <a:prstDash val="solid"/>
            </a:ln>
            <a:effectLst/>
          </p:spPr>
        </p:cxnSp>
        <p:cxnSp>
          <p:nvCxnSpPr>
            <p:cNvPr id="32" name="直接连接符 31">
              <a:extLst>
                <a:ext uri="{FF2B5EF4-FFF2-40B4-BE49-F238E27FC236}">
                  <a16:creationId xmlns:a16="http://schemas.microsoft.com/office/drawing/2014/main" id="{A1BC88E3-38BC-31F2-5807-1CB1357CD7B7}"/>
                </a:ext>
              </a:extLst>
            </p:cNvPr>
            <p:cNvCxnSpPr>
              <a:stCxn id="45" idx="7"/>
              <a:endCxn id="41" idx="1"/>
            </p:cNvCxnSpPr>
            <p:nvPr/>
          </p:nvCxnSpPr>
          <p:spPr>
            <a:xfrm>
              <a:off x="10575154" y="4242654"/>
              <a:ext cx="756255" cy="58162"/>
            </a:xfrm>
            <a:prstGeom prst="line">
              <a:avLst/>
            </a:prstGeom>
            <a:noFill/>
            <a:ln w="19050" cap="flat" cmpd="sng" algn="ctr">
              <a:solidFill>
                <a:srgbClr val="F79646">
                  <a:lumMod val="75000"/>
                </a:srgbClr>
              </a:solidFill>
              <a:prstDash val="solid"/>
            </a:ln>
            <a:effectLst/>
          </p:spPr>
        </p:cxnSp>
        <p:cxnSp>
          <p:nvCxnSpPr>
            <p:cNvPr id="33" name="直接连接符 32">
              <a:extLst>
                <a:ext uri="{FF2B5EF4-FFF2-40B4-BE49-F238E27FC236}">
                  <a16:creationId xmlns:a16="http://schemas.microsoft.com/office/drawing/2014/main" id="{BC04DCE3-6EC0-3EAD-0F95-AA3A38E9DF3C}"/>
                </a:ext>
              </a:extLst>
            </p:cNvPr>
            <p:cNvCxnSpPr>
              <a:stCxn id="40" idx="5"/>
              <a:endCxn id="68" idx="2"/>
            </p:cNvCxnSpPr>
            <p:nvPr/>
          </p:nvCxnSpPr>
          <p:spPr>
            <a:xfrm>
              <a:off x="9496439" y="4256728"/>
              <a:ext cx="98662" cy="162483"/>
            </a:xfrm>
            <a:prstGeom prst="line">
              <a:avLst/>
            </a:prstGeom>
            <a:noFill/>
            <a:ln w="19050" cap="flat" cmpd="sng" algn="ctr">
              <a:solidFill>
                <a:srgbClr val="8064A2">
                  <a:lumMod val="75000"/>
                </a:srgbClr>
              </a:solidFill>
              <a:prstDash val="solid"/>
            </a:ln>
            <a:effectLst/>
          </p:spPr>
        </p:cxnSp>
        <p:cxnSp>
          <p:nvCxnSpPr>
            <p:cNvPr id="34" name="直接连接符 33">
              <a:extLst>
                <a:ext uri="{FF2B5EF4-FFF2-40B4-BE49-F238E27FC236}">
                  <a16:creationId xmlns:a16="http://schemas.microsoft.com/office/drawing/2014/main" id="{36D6FAA9-105B-CED2-2F07-B89A1D68EC67}"/>
                </a:ext>
              </a:extLst>
            </p:cNvPr>
            <p:cNvCxnSpPr>
              <a:cxnSpLocks/>
              <a:stCxn id="68" idx="4"/>
              <a:endCxn id="42" idx="1"/>
            </p:cNvCxnSpPr>
            <p:nvPr/>
          </p:nvCxnSpPr>
          <p:spPr>
            <a:xfrm>
              <a:off x="9617961" y="4443134"/>
              <a:ext cx="134621" cy="128008"/>
            </a:xfrm>
            <a:prstGeom prst="line">
              <a:avLst/>
            </a:prstGeom>
            <a:noFill/>
            <a:ln w="19050" cap="flat" cmpd="sng" algn="ctr">
              <a:solidFill>
                <a:srgbClr val="8064A2">
                  <a:lumMod val="75000"/>
                </a:srgbClr>
              </a:solidFill>
              <a:prstDash val="solid"/>
            </a:ln>
            <a:effectLst/>
          </p:spPr>
        </p:cxnSp>
        <p:cxnSp>
          <p:nvCxnSpPr>
            <p:cNvPr id="35" name="直接连接符 34">
              <a:extLst>
                <a:ext uri="{FF2B5EF4-FFF2-40B4-BE49-F238E27FC236}">
                  <a16:creationId xmlns:a16="http://schemas.microsoft.com/office/drawing/2014/main" id="{A4848BAE-23B6-27C7-5F04-3091A3F12351}"/>
                </a:ext>
              </a:extLst>
            </p:cNvPr>
            <p:cNvCxnSpPr>
              <a:stCxn id="42" idx="5"/>
              <a:endCxn id="70" idx="2"/>
            </p:cNvCxnSpPr>
            <p:nvPr/>
          </p:nvCxnSpPr>
          <p:spPr>
            <a:xfrm>
              <a:off x="9784911" y="4604975"/>
              <a:ext cx="129704" cy="92037"/>
            </a:xfrm>
            <a:prstGeom prst="line">
              <a:avLst/>
            </a:prstGeom>
            <a:noFill/>
            <a:ln w="19050" cap="flat" cmpd="sng" algn="ctr">
              <a:solidFill>
                <a:srgbClr val="8064A2">
                  <a:lumMod val="75000"/>
                </a:srgbClr>
              </a:solidFill>
              <a:prstDash val="solid"/>
            </a:ln>
            <a:effectLst/>
          </p:spPr>
        </p:cxnSp>
        <p:cxnSp>
          <p:nvCxnSpPr>
            <p:cNvPr id="36" name="直接连接符 35">
              <a:extLst>
                <a:ext uri="{FF2B5EF4-FFF2-40B4-BE49-F238E27FC236}">
                  <a16:creationId xmlns:a16="http://schemas.microsoft.com/office/drawing/2014/main" id="{E7EDFF90-E075-8955-51CB-9873F9B6F16E}"/>
                </a:ext>
              </a:extLst>
            </p:cNvPr>
            <p:cNvCxnSpPr>
              <a:stCxn id="70" idx="6"/>
              <a:endCxn id="44" idx="3"/>
            </p:cNvCxnSpPr>
            <p:nvPr/>
          </p:nvCxnSpPr>
          <p:spPr>
            <a:xfrm flipV="1">
              <a:off x="9960334" y="4557128"/>
              <a:ext cx="209313" cy="139884"/>
            </a:xfrm>
            <a:prstGeom prst="line">
              <a:avLst/>
            </a:prstGeom>
            <a:noFill/>
            <a:ln w="19050" cap="flat" cmpd="sng" algn="ctr">
              <a:solidFill>
                <a:srgbClr val="8064A2">
                  <a:lumMod val="75000"/>
                </a:srgbClr>
              </a:solidFill>
              <a:prstDash val="solid"/>
            </a:ln>
            <a:effectLst/>
          </p:spPr>
        </p:cxnSp>
        <p:cxnSp>
          <p:nvCxnSpPr>
            <p:cNvPr id="37" name="直接连接符 36">
              <a:extLst>
                <a:ext uri="{FF2B5EF4-FFF2-40B4-BE49-F238E27FC236}">
                  <a16:creationId xmlns:a16="http://schemas.microsoft.com/office/drawing/2014/main" id="{BF03FDC7-5773-814B-CDE8-766E0A209803}"/>
                </a:ext>
              </a:extLst>
            </p:cNvPr>
            <p:cNvCxnSpPr>
              <a:stCxn id="44" idx="7"/>
              <a:endCxn id="67" idx="3"/>
            </p:cNvCxnSpPr>
            <p:nvPr/>
          </p:nvCxnSpPr>
          <p:spPr>
            <a:xfrm flipV="1">
              <a:off x="10201976" y="4362975"/>
              <a:ext cx="126355" cy="160320"/>
            </a:xfrm>
            <a:prstGeom prst="line">
              <a:avLst/>
            </a:prstGeom>
            <a:noFill/>
            <a:ln w="19050" cap="flat" cmpd="sng" algn="ctr">
              <a:solidFill>
                <a:srgbClr val="8064A2">
                  <a:lumMod val="75000"/>
                </a:srgbClr>
              </a:solidFill>
              <a:prstDash val="solid"/>
            </a:ln>
            <a:effectLst/>
          </p:spPr>
        </p:cxnSp>
        <p:cxnSp>
          <p:nvCxnSpPr>
            <p:cNvPr id="38" name="直接连接符 37">
              <a:extLst>
                <a:ext uri="{FF2B5EF4-FFF2-40B4-BE49-F238E27FC236}">
                  <a16:creationId xmlns:a16="http://schemas.microsoft.com/office/drawing/2014/main" id="{52BFD82D-87A6-38DB-8D77-D632FE574727}"/>
                </a:ext>
              </a:extLst>
            </p:cNvPr>
            <p:cNvCxnSpPr>
              <a:stCxn id="40" idx="7"/>
              <a:endCxn id="67" idx="1"/>
            </p:cNvCxnSpPr>
            <p:nvPr/>
          </p:nvCxnSpPr>
          <p:spPr>
            <a:xfrm>
              <a:off x="9496439" y="4222895"/>
              <a:ext cx="831892" cy="106247"/>
            </a:xfrm>
            <a:prstGeom prst="line">
              <a:avLst/>
            </a:prstGeom>
            <a:noFill/>
            <a:ln w="19050" cap="flat" cmpd="sng" algn="ctr">
              <a:solidFill>
                <a:srgbClr val="8064A2">
                  <a:lumMod val="75000"/>
                </a:srgbClr>
              </a:solidFill>
              <a:prstDash val="solid"/>
            </a:ln>
            <a:effectLst/>
          </p:spPr>
        </p:cxnSp>
        <p:grpSp>
          <p:nvGrpSpPr>
            <p:cNvPr id="39" name="组合 38">
              <a:extLst>
                <a:ext uri="{FF2B5EF4-FFF2-40B4-BE49-F238E27FC236}">
                  <a16:creationId xmlns:a16="http://schemas.microsoft.com/office/drawing/2014/main" id="{07D211B9-2D28-2EC9-293A-8F920C68FC30}"/>
                </a:ext>
              </a:extLst>
            </p:cNvPr>
            <p:cNvGrpSpPr/>
            <p:nvPr/>
          </p:nvGrpSpPr>
          <p:grpSpPr>
            <a:xfrm>
              <a:off x="9307294" y="3865224"/>
              <a:ext cx="2175933" cy="1055494"/>
              <a:chOff x="9321800" y="3568705"/>
              <a:chExt cx="2175933" cy="1055494"/>
            </a:xfrm>
          </p:grpSpPr>
          <p:cxnSp>
            <p:nvCxnSpPr>
              <p:cNvPr id="73" name="直接箭头连接符 72">
                <a:extLst>
                  <a:ext uri="{FF2B5EF4-FFF2-40B4-BE49-F238E27FC236}">
                    <a16:creationId xmlns:a16="http://schemas.microsoft.com/office/drawing/2014/main" id="{E9699A3A-1084-9543-346E-72961F4E7863}"/>
                  </a:ext>
                </a:extLst>
              </p:cNvPr>
              <p:cNvCxnSpPr>
                <a:cxnSpLocks/>
              </p:cNvCxnSpPr>
              <p:nvPr/>
            </p:nvCxnSpPr>
            <p:spPr>
              <a:xfrm flipV="1">
                <a:off x="9321800" y="3568705"/>
                <a:ext cx="0" cy="1032758"/>
              </a:xfrm>
              <a:prstGeom prst="straightConnector1">
                <a:avLst/>
              </a:prstGeom>
              <a:noFill/>
              <a:ln w="19050" cap="flat" cmpd="sng" algn="ctr">
                <a:solidFill>
                  <a:sysClr val="windowText" lastClr="000000">
                    <a:shade val="95000"/>
                    <a:satMod val="105000"/>
                  </a:sysClr>
                </a:solidFill>
                <a:prstDash val="solid"/>
                <a:tailEnd type="triangle"/>
              </a:ln>
              <a:effectLst/>
            </p:spPr>
          </p:cxnSp>
          <p:cxnSp>
            <p:nvCxnSpPr>
              <p:cNvPr id="74" name="直接箭头连接符 73">
                <a:extLst>
                  <a:ext uri="{FF2B5EF4-FFF2-40B4-BE49-F238E27FC236}">
                    <a16:creationId xmlns:a16="http://schemas.microsoft.com/office/drawing/2014/main" id="{9D518A9B-2906-0DCA-92DA-5D3B5179F674}"/>
                  </a:ext>
                </a:extLst>
              </p:cNvPr>
              <p:cNvCxnSpPr/>
              <p:nvPr/>
            </p:nvCxnSpPr>
            <p:spPr>
              <a:xfrm>
                <a:off x="9321800" y="4601463"/>
                <a:ext cx="2175933" cy="22736"/>
              </a:xfrm>
              <a:prstGeom prst="straightConnector1">
                <a:avLst/>
              </a:prstGeom>
              <a:noFill/>
              <a:ln w="19050" cap="flat" cmpd="sng" algn="ctr">
                <a:solidFill>
                  <a:sysClr val="windowText" lastClr="000000">
                    <a:shade val="95000"/>
                    <a:satMod val="105000"/>
                  </a:sysClr>
                </a:solidFill>
                <a:prstDash val="solid"/>
                <a:tailEnd type="triangle"/>
              </a:ln>
              <a:effectLst/>
            </p:spPr>
          </p:cxnSp>
        </p:grpSp>
        <p:sp>
          <p:nvSpPr>
            <p:cNvPr id="40" name="椭圆 39">
              <a:extLst>
                <a:ext uri="{FF2B5EF4-FFF2-40B4-BE49-F238E27FC236}">
                  <a16:creationId xmlns:a16="http://schemas.microsoft.com/office/drawing/2014/main" id="{70DE2084-8A52-0FBC-1156-21BD78EE813D}"/>
                </a:ext>
              </a:extLst>
            </p:cNvPr>
            <p:cNvSpPr/>
            <p:nvPr/>
          </p:nvSpPr>
          <p:spPr>
            <a:xfrm>
              <a:off x="9457415" y="4215888"/>
              <a:ext cx="45719" cy="47847"/>
            </a:xfrm>
            <a:prstGeom prst="ellipse">
              <a:avLst/>
            </a:prstGeom>
            <a:solidFill>
              <a:srgbClr val="1F497D">
                <a:lumMod val="50000"/>
              </a:srgbClr>
            </a:solidFill>
            <a:ln w="25400" cap="flat" cmpd="sng" algn="ctr">
              <a:solidFill>
                <a:srgbClr val="4F81BD">
                  <a:shade val="1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panose="020F0502020204030204"/>
                <a:cs typeface="+mn-cs"/>
              </a:endParaRPr>
            </a:p>
          </p:txBody>
        </p:sp>
        <p:sp>
          <p:nvSpPr>
            <p:cNvPr id="41" name="椭圆 40">
              <a:extLst>
                <a:ext uri="{FF2B5EF4-FFF2-40B4-BE49-F238E27FC236}">
                  <a16:creationId xmlns:a16="http://schemas.microsoft.com/office/drawing/2014/main" id="{11DC4C71-2A47-7205-0689-E8475FC1058A}"/>
                </a:ext>
              </a:extLst>
            </p:cNvPr>
            <p:cNvSpPr/>
            <p:nvPr/>
          </p:nvSpPr>
          <p:spPr>
            <a:xfrm>
              <a:off x="11324714" y="4293809"/>
              <a:ext cx="45719" cy="47847"/>
            </a:xfrm>
            <a:prstGeom prst="ellipse">
              <a:avLst/>
            </a:prstGeom>
            <a:solidFill>
              <a:srgbClr val="1F497D">
                <a:lumMod val="50000"/>
              </a:srgbClr>
            </a:solidFill>
            <a:ln w="25400" cap="flat" cmpd="sng" algn="ctr">
              <a:solidFill>
                <a:srgbClr val="4F81BD">
                  <a:shade val="1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panose="020F0502020204030204"/>
                <a:cs typeface="+mn-cs"/>
              </a:endParaRPr>
            </a:p>
          </p:txBody>
        </p:sp>
        <p:sp>
          <p:nvSpPr>
            <p:cNvPr id="42" name="椭圆 41">
              <a:extLst>
                <a:ext uri="{FF2B5EF4-FFF2-40B4-BE49-F238E27FC236}">
                  <a16:creationId xmlns:a16="http://schemas.microsoft.com/office/drawing/2014/main" id="{448AA9EE-7FF2-FF03-7616-7E7FF5BDB579}"/>
                </a:ext>
              </a:extLst>
            </p:cNvPr>
            <p:cNvSpPr/>
            <p:nvPr/>
          </p:nvSpPr>
          <p:spPr>
            <a:xfrm>
              <a:off x="9745887" y="4564135"/>
              <a:ext cx="45719" cy="47847"/>
            </a:xfrm>
            <a:prstGeom prst="ellipse">
              <a:avLst/>
            </a:prstGeom>
            <a:solidFill>
              <a:srgbClr val="1F497D">
                <a:lumMod val="50000"/>
              </a:srgbClr>
            </a:solidFill>
            <a:ln w="25400" cap="flat" cmpd="sng" algn="ctr">
              <a:solidFill>
                <a:srgbClr val="4F81BD">
                  <a:shade val="1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panose="020F0502020204030204"/>
                <a:cs typeface="+mn-cs"/>
              </a:endParaRPr>
            </a:p>
          </p:txBody>
        </p:sp>
        <p:sp>
          <p:nvSpPr>
            <p:cNvPr id="43" name="椭圆 42">
              <a:extLst>
                <a:ext uri="{FF2B5EF4-FFF2-40B4-BE49-F238E27FC236}">
                  <a16:creationId xmlns:a16="http://schemas.microsoft.com/office/drawing/2014/main" id="{DD942DAE-26FE-9116-9FBB-297E1CF56F3C}"/>
                </a:ext>
              </a:extLst>
            </p:cNvPr>
            <p:cNvSpPr/>
            <p:nvPr/>
          </p:nvSpPr>
          <p:spPr>
            <a:xfrm>
              <a:off x="11039981" y="4668578"/>
              <a:ext cx="45719" cy="47847"/>
            </a:xfrm>
            <a:prstGeom prst="ellipse">
              <a:avLst/>
            </a:prstGeom>
            <a:solidFill>
              <a:srgbClr val="1F497D">
                <a:lumMod val="50000"/>
              </a:srgbClr>
            </a:solidFill>
            <a:ln w="25400" cap="flat" cmpd="sng" algn="ctr">
              <a:solidFill>
                <a:srgbClr val="4F81BD">
                  <a:shade val="1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panose="020F0502020204030204"/>
                <a:cs typeface="+mn-cs"/>
              </a:endParaRPr>
            </a:p>
          </p:txBody>
        </p:sp>
        <p:sp>
          <p:nvSpPr>
            <p:cNvPr id="44" name="椭圆 43">
              <a:extLst>
                <a:ext uri="{FF2B5EF4-FFF2-40B4-BE49-F238E27FC236}">
                  <a16:creationId xmlns:a16="http://schemas.microsoft.com/office/drawing/2014/main" id="{C5841DF0-5993-2C3A-C812-570494599F9E}"/>
                </a:ext>
              </a:extLst>
            </p:cNvPr>
            <p:cNvSpPr/>
            <p:nvPr/>
          </p:nvSpPr>
          <p:spPr>
            <a:xfrm>
              <a:off x="10162952" y="4516288"/>
              <a:ext cx="45719" cy="47847"/>
            </a:xfrm>
            <a:prstGeom prst="ellipse">
              <a:avLst/>
            </a:prstGeom>
            <a:solidFill>
              <a:srgbClr val="1F497D">
                <a:lumMod val="50000"/>
              </a:srgbClr>
            </a:solidFill>
            <a:ln w="25400" cap="flat" cmpd="sng" algn="ctr">
              <a:solidFill>
                <a:srgbClr val="4F81BD">
                  <a:shade val="1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panose="020F0502020204030204"/>
                <a:cs typeface="+mn-cs"/>
              </a:endParaRPr>
            </a:p>
          </p:txBody>
        </p:sp>
        <p:sp>
          <p:nvSpPr>
            <p:cNvPr id="45" name="椭圆 44">
              <a:extLst>
                <a:ext uri="{FF2B5EF4-FFF2-40B4-BE49-F238E27FC236}">
                  <a16:creationId xmlns:a16="http://schemas.microsoft.com/office/drawing/2014/main" id="{23DC1A41-83FD-16C8-91FC-F3DCD929B1A6}"/>
                </a:ext>
              </a:extLst>
            </p:cNvPr>
            <p:cNvSpPr/>
            <p:nvPr/>
          </p:nvSpPr>
          <p:spPr>
            <a:xfrm>
              <a:off x="10536130" y="4235647"/>
              <a:ext cx="45719" cy="47847"/>
            </a:xfrm>
            <a:prstGeom prst="ellipse">
              <a:avLst/>
            </a:prstGeom>
            <a:solidFill>
              <a:srgbClr val="1F497D">
                <a:lumMod val="50000"/>
              </a:srgbClr>
            </a:solidFill>
            <a:ln w="25400" cap="flat" cmpd="sng" algn="ctr">
              <a:solidFill>
                <a:srgbClr val="4F81BD">
                  <a:shade val="1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panose="020F0502020204030204"/>
                <a:cs typeface="+mn-cs"/>
              </a:endParaRPr>
            </a:p>
          </p:txBody>
        </p:sp>
        <p:sp>
          <p:nvSpPr>
            <p:cNvPr id="66" name="椭圆 65">
              <a:extLst>
                <a:ext uri="{FF2B5EF4-FFF2-40B4-BE49-F238E27FC236}">
                  <a16:creationId xmlns:a16="http://schemas.microsoft.com/office/drawing/2014/main" id="{CC2BAFB6-1DF3-893E-C473-03346D460E23}"/>
                </a:ext>
              </a:extLst>
            </p:cNvPr>
            <p:cNvSpPr/>
            <p:nvPr/>
          </p:nvSpPr>
          <p:spPr>
            <a:xfrm>
              <a:off x="10702254" y="4404097"/>
              <a:ext cx="45719" cy="47847"/>
            </a:xfrm>
            <a:prstGeom prst="ellipse">
              <a:avLst/>
            </a:prstGeom>
            <a:solidFill>
              <a:srgbClr val="1F497D">
                <a:lumMod val="50000"/>
              </a:srgbClr>
            </a:solidFill>
            <a:ln w="25400" cap="flat" cmpd="sng" algn="ctr">
              <a:solidFill>
                <a:srgbClr val="4F81BD">
                  <a:shade val="1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panose="020F0502020204030204"/>
                <a:cs typeface="+mn-cs"/>
              </a:endParaRPr>
            </a:p>
          </p:txBody>
        </p:sp>
        <p:sp>
          <p:nvSpPr>
            <p:cNvPr id="67" name="椭圆 66">
              <a:extLst>
                <a:ext uri="{FF2B5EF4-FFF2-40B4-BE49-F238E27FC236}">
                  <a16:creationId xmlns:a16="http://schemas.microsoft.com/office/drawing/2014/main" id="{EF84ACFF-53C4-5BAC-EB0B-4240C10FA092}"/>
                </a:ext>
              </a:extLst>
            </p:cNvPr>
            <p:cNvSpPr/>
            <p:nvPr/>
          </p:nvSpPr>
          <p:spPr>
            <a:xfrm>
              <a:off x="10321636" y="4322135"/>
              <a:ext cx="45719" cy="47847"/>
            </a:xfrm>
            <a:prstGeom prst="ellipse">
              <a:avLst/>
            </a:prstGeom>
            <a:solidFill>
              <a:srgbClr val="1F497D">
                <a:lumMod val="50000"/>
              </a:srgbClr>
            </a:solidFill>
            <a:ln w="25400" cap="flat" cmpd="sng" algn="ctr">
              <a:solidFill>
                <a:srgbClr val="4F81BD">
                  <a:shade val="1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panose="020F0502020204030204"/>
                <a:cs typeface="+mn-cs"/>
              </a:endParaRPr>
            </a:p>
          </p:txBody>
        </p:sp>
        <p:sp>
          <p:nvSpPr>
            <p:cNvPr id="68" name="椭圆 67">
              <a:extLst>
                <a:ext uri="{FF2B5EF4-FFF2-40B4-BE49-F238E27FC236}">
                  <a16:creationId xmlns:a16="http://schemas.microsoft.com/office/drawing/2014/main" id="{BA46DBCD-7E58-5DDF-58A0-47E60D357A0F}"/>
                </a:ext>
              </a:extLst>
            </p:cNvPr>
            <p:cNvSpPr/>
            <p:nvPr/>
          </p:nvSpPr>
          <p:spPr>
            <a:xfrm>
              <a:off x="9595101" y="4395287"/>
              <a:ext cx="45719" cy="47847"/>
            </a:xfrm>
            <a:prstGeom prst="ellipse">
              <a:avLst/>
            </a:prstGeom>
            <a:solidFill>
              <a:srgbClr val="1F497D">
                <a:lumMod val="50000"/>
              </a:srgbClr>
            </a:solidFill>
            <a:ln w="25400" cap="flat" cmpd="sng" algn="ctr">
              <a:solidFill>
                <a:srgbClr val="4F81BD">
                  <a:shade val="1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panose="020F0502020204030204"/>
                <a:cs typeface="+mn-cs"/>
              </a:endParaRPr>
            </a:p>
          </p:txBody>
        </p:sp>
        <p:sp>
          <p:nvSpPr>
            <p:cNvPr id="69" name="椭圆 68">
              <a:extLst>
                <a:ext uri="{FF2B5EF4-FFF2-40B4-BE49-F238E27FC236}">
                  <a16:creationId xmlns:a16="http://schemas.microsoft.com/office/drawing/2014/main" id="{C821E958-36FF-3CC0-8720-1CB60136A4EC}"/>
                </a:ext>
              </a:extLst>
            </p:cNvPr>
            <p:cNvSpPr/>
            <p:nvPr/>
          </p:nvSpPr>
          <p:spPr>
            <a:xfrm>
              <a:off x="11215754" y="4532952"/>
              <a:ext cx="45719" cy="47847"/>
            </a:xfrm>
            <a:prstGeom prst="ellipse">
              <a:avLst/>
            </a:prstGeom>
            <a:solidFill>
              <a:srgbClr val="1F497D">
                <a:lumMod val="50000"/>
              </a:srgbClr>
            </a:solidFill>
            <a:ln w="25400" cap="flat" cmpd="sng" algn="ctr">
              <a:solidFill>
                <a:srgbClr val="4F81BD">
                  <a:shade val="1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panose="020F0502020204030204"/>
                <a:cs typeface="+mn-cs"/>
              </a:endParaRPr>
            </a:p>
          </p:txBody>
        </p:sp>
        <p:sp>
          <p:nvSpPr>
            <p:cNvPr id="70" name="椭圆 69">
              <a:extLst>
                <a:ext uri="{FF2B5EF4-FFF2-40B4-BE49-F238E27FC236}">
                  <a16:creationId xmlns:a16="http://schemas.microsoft.com/office/drawing/2014/main" id="{83244C58-6C7C-D8E7-722B-CD1536BA333D}"/>
                </a:ext>
              </a:extLst>
            </p:cNvPr>
            <p:cNvSpPr/>
            <p:nvPr/>
          </p:nvSpPr>
          <p:spPr>
            <a:xfrm>
              <a:off x="9914615" y="4673088"/>
              <a:ext cx="45719" cy="47847"/>
            </a:xfrm>
            <a:prstGeom prst="ellipse">
              <a:avLst/>
            </a:prstGeom>
            <a:solidFill>
              <a:srgbClr val="1F497D">
                <a:lumMod val="50000"/>
              </a:srgbClr>
            </a:solidFill>
            <a:ln w="25400" cap="flat" cmpd="sng" algn="ctr">
              <a:solidFill>
                <a:srgbClr val="4F81BD">
                  <a:shade val="1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panose="020F0502020204030204"/>
                <a:cs typeface="+mn-cs"/>
              </a:endParaRPr>
            </a:p>
          </p:txBody>
        </p:sp>
        <p:sp>
          <p:nvSpPr>
            <p:cNvPr id="71" name="椭圆 70">
              <a:extLst>
                <a:ext uri="{FF2B5EF4-FFF2-40B4-BE49-F238E27FC236}">
                  <a16:creationId xmlns:a16="http://schemas.microsoft.com/office/drawing/2014/main" id="{85A490E3-1387-C0E0-335F-EE63CD0CD877}"/>
                </a:ext>
              </a:extLst>
            </p:cNvPr>
            <p:cNvSpPr/>
            <p:nvPr/>
          </p:nvSpPr>
          <p:spPr>
            <a:xfrm>
              <a:off x="10826536" y="4575409"/>
              <a:ext cx="45719" cy="47847"/>
            </a:xfrm>
            <a:prstGeom prst="ellipse">
              <a:avLst/>
            </a:prstGeom>
            <a:solidFill>
              <a:srgbClr val="1F497D">
                <a:lumMod val="50000"/>
              </a:srgbClr>
            </a:solidFill>
            <a:ln w="25400" cap="flat" cmpd="sng" algn="ctr">
              <a:solidFill>
                <a:srgbClr val="4F81BD">
                  <a:shade val="1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panose="020F0502020204030204"/>
                <a:cs typeface="+mn-cs"/>
              </a:endParaRPr>
            </a:p>
          </p:txBody>
        </p:sp>
        <p:cxnSp>
          <p:nvCxnSpPr>
            <p:cNvPr id="72" name="直接连接符 71">
              <a:extLst>
                <a:ext uri="{FF2B5EF4-FFF2-40B4-BE49-F238E27FC236}">
                  <a16:creationId xmlns:a16="http://schemas.microsoft.com/office/drawing/2014/main" id="{A64DCC8F-8A00-EB9D-AF63-E99E600C42EF}"/>
                </a:ext>
              </a:extLst>
            </p:cNvPr>
            <p:cNvCxnSpPr>
              <a:cxnSpLocks/>
            </p:cNvCxnSpPr>
            <p:nvPr/>
          </p:nvCxnSpPr>
          <p:spPr>
            <a:xfrm flipH="1">
              <a:off x="10455965" y="4008652"/>
              <a:ext cx="8592" cy="900698"/>
            </a:xfrm>
            <a:prstGeom prst="line">
              <a:avLst/>
            </a:prstGeom>
            <a:noFill/>
            <a:ln w="19050" cap="flat" cmpd="sng" algn="ctr">
              <a:solidFill>
                <a:srgbClr val="C0504D">
                  <a:lumMod val="75000"/>
                </a:srgbClr>
              </a:solidFill>
              <a:prstDash val="sysDash"/>
            </a:ln>
            <a:effectLst/>
          </p:spPr>
        </p:cxnSp>
      </p:grpSp>
      <p:grpSp>
        <p:nvGrpSpPr>
          <p:cNvPr id="75" name="组合 74">
            <a:extLst>
              <a:ext uri="{FF2B5EF4-FFF2-40B4-BE49-F238E27FC236}">
                <a16:creationId xmlns:a16="http://schemas.microsoft.com/office/drawing/2014/main" id="{C3794ACA-A650-D0F1-B6F6-C1069E3F9BFD}"/>
              </a:ext>
            </a:extLst>
          </p:cNvPr>
          <p:cNvGrpSpPr/>
          <p:nvPr/>
        </p:nvGrpSpPr>
        <p:grpSpPr>
          <a:xfrm>
            <a:off x="6469392" y="3926108"/>
            <a:ext cx="2175933" cy="1055494"/>
            <a:chOff x="9331538" y="5202743"/>
            <a:chExt cx="2175933" cy="1055494"/>
          </a:xfrm>
        </p:grpSpPr>
        <p:sp>
          <p:nvSpPr>
            <p:cNvPr id="76" name="任意多边形: 形状 75">
              <a:extLst>
                <a:ext uri="{FF2B5EF4-FFF2-40B4-BE49-F238E27FC236}">
                  <a16:creationId xmlns:a16="http://schemas.microsoft.com/office/drawing/2014/main" id="{CC430C58-956F-AD76-00E9-175A6B6C9C1D}"/>
                </a:ext>
              </a:extLst>
            </p:cNvPr>
            <p:cNvSpPr/>
            <p:nvPr/>
          </p:nvSpPr>
          <p:spPr>
            <a:xfrm>
              <a:off x="9447957" y="5476241"/>
              <a:ext cx="2019631" cy="578595"/>
            </a:xfrm>
            <a:custGeom>
              <a:avLst/>
              <a:gdLst>
                <a:gd name="connsiteX0" fmla="*/ 0 w 2019631"/>
                <a:gd name="connsiteY0" fmla="*/ 11927 h 578595"/>
                <a:gd name="connsiteX1" fmla="*/ 230588 w 2019631"/>
                <a:gd name="connsiteY1" fmla="*/ 326003 h 578595"/>
                <a:gd name="connsiteX2" fmla="*/ 532737 w 2019631"/>
                <a:gd name="connsiteY2" fmla="*/ 568518 h 578595"/>
                <a:gd name="connsiteX3" fmla="*/ 842838 w 2019631"/>
                <a:gd name="connsiteY3" fmla="*/ 381663 h 578595"/>
                <a:gd name="connsiteX4" fmla="*/ 1041621 w 2019631"/>
                <a:gd name="connsiteY4" fmla="*/ 39757 h 578595"/>
                <a:gd name="connsiteX5" fmla="*/ 1335819 w 2019631"/>
                <a:gd name="connsiteY5" fmla="*/ 341906 h 578595"/>
                <a:gd name="connsiteX6" fmla="*/ 1447137 w 2019631"/>
                <a:gd name="connsiteY6" fmla="*/ 508883 h 578595"/>
                <a:gd name="connsiteX7" fmla="*/ 1645920 w 2019631"/>
                <a:gd name="connsiteY7" fmla="*/ 576470 h 578595"/>
                <a:gd name="connsiteX8" fmla="*/ 1852654 w 2019631"/>
                <a:gd name="connsiteY8" fmla="*/ 437322 h 578595"/>
                <a:gd name="connsiteX9" fmla="*/ 2019631 w 2019631"/>
                <a:gd name="connsiteY9" fmla="*/ 0 h 578595"/>
                <a:gd name="connsiteX10" fmla="*/ 2019631 w 2019631"/>
                <a:gd name="connsiteY10" fmla="*/ 0 h 578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19631" h="578595">
                  <a:moveTo>
                    <a:pt x="0" y="11927"/>
                  </a:moveTo>
                  <a:cubicBezTo>
                    <a:pt x="70899" y="122582"/>
                    <a:pt x="141799" y="233238"/>
                    <a:pt x="230588" y="326003"/>
                  </a:cubicBezTo>
                  <a:cubicBezTo>
                    <a:pt x="319378" y="418768"/>
                    <a:pt x="430695" y="559241"/>
                    <a:pt x="532737" y="568518"/>
                  </a:cubicBezTo>
                  <a:cubicBezTo>
                    <a:pt x="634779" y="577795"/>
                    <a:pt x="758024" y="469790"/>
                    <a:pt x="842838" y="381663"/>
                  </a:cubicBezTo>
                  <a:cubicBezTo>
                    <a:pt x="927652" y="293536"/>
                    <a:pt x="959458" y="46383"/>
                    <a:pt x="1041621" y="39757"/>
                  </a:cubicBezTo>
                  <a:cubicBezTo>
                    <a:pt x="1123784" y="33131"/>
                    <a:pt x="1268233" y="263718"/>
                    <a:pt x="1335819" y="341906"/>
                  </a:cubicBezTo>
                  <a:cubicBezTo>
                    <a:pt x="1403405" y="420094"/>
                    <a:pt x="1395454" y="469789"/>
                    <a:pt x="1447137" y="508883"/>
                  </a:cubicBezTo>
                  <a:cubicBezTo>
                    <a:pt x="1498821" y="547977"/>
                    <a:pt x="1578334" y="588397"/>
                    <a:pt x="1645920" y="576470"/>
                  </a:cubicBezTo>
                  <a:cubicBezTo>
                    <a:pt x="1713506" y="564543"/>
                    <a:pt x="1790369" y="533400"/>
                    <a:pt x="1852654" y="437322"/>
                  </a:cubicBezTo>
                  <a:cubicBezTo>
                    <a:pt x="1914939" y="341244"/>
                    <a:pt x="2019631" y="0"/>
                    <a:pt x="2019631" y="0"/>
                  </a:cubicBezTo>
                  <a:lnTo>
                    <a:pt x="2019631" y="0"/>
                  </a:lnTo>
                </a:path>
              </a:pathLst>
            </a:custGeom>
            <a:noFill/>
            <a:ln w="25400" cap="flat" cmpd="sng" algn="ctr">
              <a:solidFill>
                <a:schemeClr val="accent1">
                  <a:lumMod val="60000"/>
                  <a:lumOff val="40000"/>
                </a:schemeClr>
              </a:solidFill>
              <a:prstDash val="sysDot"/>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panose="020F0502020204030204"/>
                <a:cs typeface="+mn-cs"/>
              </a:endParaRPr>
            </a:p>
          </p:txBody>
        </p:sp>
        <p:cxnSp>
          <p:nvCxnSpPr>
            <p:cNvPr id="77" name="直接连接符 76">
              <a:extLst>
                <a:ext uri="{FF2B5EF4-FFF2-40B4-BE49-F238E27FC236}">
                  <a16:creationId xmlns:a16="http://schemas.microsoft.com/office/drawing/2014/main" id="{D17D25AF-1E5F-1A1A-6844-2CE9955D2EA2}"/>
                </a:ext>
              </a:extLst>
            </p:cNvPr>
            <p:cNvCxnSpPr>
              <a:cxnSpLocks/>
              <a:stCxn id="93" idx="2"/>
              <a:endCxn id="95" idx="0"/>
            </p:cNvCxnSpPr>
            <p:nvPr/>
          </p:nvCxnSpPr>
          <p:spPr>
            <a:xfrm flipH="1">
              <a:off x="10368740" y="5597090"/>
              <a:ext cx="191634" cy="62564"/>
            </a:xfrm>
            <a:prstGeom prst="line">
              <a:avLst/>
            </a:prstGeom>
            <a:noFill/>
            <a:ln w="19050" cap="flat" cmpd="sng" algn="ctr">
              <a:solidFill>
                <a:srgbClr val="F79646">
                  <a:lumMod val="75000"/>
                </a:srgbClr>
              </a:solidFill>
              <a:prstDash val="solid"/>
            </a:ln>
            <a:effectLst/>
          </p:spPr>
        </p:cxnSp>
        <p:cxnSp>
          <p:nvCxnSpPr>
            <p:cNvPr id="78" name="直接连接符 77">
              <a:extLst>
                <a:ext uri="{FF2B5EF4-FFF2-40B4-BE49-F238E27FC236}">
                  <a16:creationId xmlns:a16="http://schemas.microsoft.com/office/drawing/2014/main" id="{91055535-FC3C-7B7B-E0A8-4D1E0B68AD24}"/>
                </a:ext>
              </a:extLst>
            </p:cNvPr>
            <p:cNvCxnSpPr>
              <a:cxnSpLocks/>
              <a:stCxn id="92" idx="5"/>
              <a:endCxn id="95" idx="3"/>
            </p:cNvCxnSpPr>
            <p:nvPr/>
          </p:nvCxnSpPr>
          <p:spPr>
            <a:xfrm flipV="1">
              <a:off x="10226220" y="5700494"/>
              <a:ext cx="126355" cy="194153"/>
            </a:xfrm>
            <a:prstGeom prst="line">
              <a:avLst/>
            </a:prstGeom>
            <a:noFill/>
            <a:ln w="19050" cap="flat" cmpd="sng" algn="ctr">
              <a:solidFill>
                <a:srgbClr val="F79646">
                  <a:lumMod val="75000"/>
                </a:srgbClr>
              </a:solidFill>
              <a:prstDash val="solid"/>
            </a:ln>
            <a:effectLst/>
          </p:spPr>
        </p:cxnSp>
        <p:cxnSp>
          <p:nvCxnSpPr>
            <p:cNvPr id="79" name="直接连接符 78">
              <a:extLst>
                <a:ext uri="{FF2B5EF4-FFF2-40B4-BE49-F238E27FC236}">
                  <a16:creationId xmlns:a16="http://schemas.microsoft.com/office/drawing/2014/main" id="{DE2D4D48-B1F8-FF1D-6BAC-46DFF89CBDFC}"/>
                </a:ext>
              </a:extLst>
            </p:cNvPr>
            <p:cNvCxnSpPr>
              <a:cxnSpLocks/>
              <a:stCxn id="92" idx="5"/>
              <a:endCxn id="91" idx="2"/>
            </p:cNvCxnSpPr>
            <p:nvPr/>
          </p:nvCxnSpPr>
          <p:spPr>
            <a:xfrm>
              <a:off x="10226220" y="5894647"/>
              <a:ext cx="838005" cy="135374"/>
            </a:xfrm>
            <a:prstGeom prst="line">
              <a:avLst/>
            </a:prstGeom>
            <a:noFill/>
            <a:ln w="19050" cap="flat" cmpd="sng" algn="ctr">
              <a:solidFill>
                <a:srgbClr val="F79646">
                  <a:lumMod val="75000"/>
                </a:srgbClr>
              </a:solidFill>
              <a:prstDash val="solid"/>
            </a:ln>
            <a:effectLst/>
          </p:spPr>
        </p:cxnSp>
        <p:cxnSp>
          <p:nvCxnSpPr>
            <p:cNvPr id="80" name="直接连接符 79">
              <a:extLst>
                <a:ext uri="{FF2B5EF4-FFF2-40B4-BE49-F238E27FC236}">
                  <a16:creationId xmlns:a16="http://schemas.microsoft.com/office/drawing/2014/main" id="{CE5358BA-0837-173F-5EE9-26C3695610E0}"/>
                </a:ext>
              </a:extLst>
            </p:cNvPr>
            <p:cNvCxnSpPr>
              <a:stCxn id="97" idx="3"/>
              <a:endCxn id="91" idx="6"/>
            </p:cNvCxnSpPr>
            <p:nvPr/>
          </p:nvCxnSpPr>
          <p:spPr>
            <a:xfrm flipH="1">
              <a:off x="11109944" y="5911311"/>
              <a:ext cx="136749" cy="118710"/>
            </a:xfrm>
            <a:prstGeom prst="line">
              <a:avLst/>
            </a:prstGeom>
            <a:noFill/>
            <a:ln w="19050" cap="flat" cmpd="sng" algn="ctr">
              <a:solidFill>
                <a:srgbClr val="F79646">
                  <a:lumMod val="75000"/>
                </a:srgbClr>
              </a:solidFill>
              <a:prstDash val="solid"/>
            </a:ln>
            <a:effectLst/>
          </p:spPr>
        </p:cxnSp>
        <p:cxnSp>
          <p:nvCxnSpPr>
            <p:cNvPr id="81" name="直接连接符 80">
              <a:extLst>
                <a:ext uri="{FF2B5EF4-FFF2-40B4-BE49-F238E27FC236}">
                  <a16:creationId xmlns:a16="http://schemas.microsoft.com/office/drawing/2014/main" id="{8689FA84-FF2F-A1C5-9980-94634CE9556D}"/>
                </a:ext>
              </a:extLst>
            </p:cNvPr>
            <p:cNvCxnSpPr>
              <a:stCxn id="89" idx="4"/>
              <a:endCxn id="97" idx="7"/>
            </p:cNvCxnSpPr>
            <p:nvPr/>
          </p:nvCxnSpPr>
          <p:spPr>
            <a:xfrm flipH="1">
              <a:off x="11279022" y="5679175"/>
              <a:ext cx="92796" cy="198303"/>
            </a:xfrm>
            <a:prstGeom prst="line">
              <a:avLst/>
            </a:prstGeom>
            <a:noFill/>
            <a:ln w="19050" cap="flat" cmpd="sng" algn="ctr">
              <a:solidFill>
                <a:srgbClr val="F79646">
                  <a:lumMod val="75000"/>
                </a:srgbClr>
              </a:solidFill>
              <a:prstDash val="solid"/>
            </a:ln>
            <a:effectLst/>
          </p:spPr>
        </p:cxnSp>
        <p:cxnSp>
          <p:nvCxnSpPr>
            <p:cNvPr id="82" name="直接连接符 81">
              <a:extLst>
                <a:ext uri="{FF2B5EF4-FFF2-40B4-BE49-F238E27FC236}">
                  <a16:creationId xmlns:a16="http://schemas.microsoft.com/office/drawing/2014/main" id="{DD2CF4C1-F782-8659-B188-0F8A200146DA}"/>
                </a:ext>
              </a:extLst>
            </p:cNvPr>
            <p:cNvCxnSpPr>
              <a:stCxn id="93" idx="7"/>
              <a:endCxn id="89" idx="1"/>
            </p:cNvCxnSpPr>
            <p:nvPr/>
          </p:nvCxnSpPr>
          <p:spPr>
            <a:xfrm>
              <a:off x="10599398" y="5580173"/>
              <a:ext cx="756255" cy="58162"/>
            </a:xfrm>
            <a:prstGeom prst="line">
              <a:avLst/>
            </a:prstGeom>
            <a:noFill/>
            <a:ln w="19050" cap="flat" cmpd="sng" algn="ctr">
              <a:solidFill>
                <a:srgbClr val="F79646">
                  <a:lumMod val="75000"/>
                </a:srgbClr>
              </a:solidFill>
              <a:prstDash val="solid"/>
            </a:ln>
            <a:effectLst/>
          </p:spPr>
        </p:cxnSp>
        <p:cxnSp>
          <p:nvCxnSpPr>
            <p:cNvPr id="83" name="直接连接符 82">
              <a:extLst>
                <a:ext uri="{FF2B5EF4-FFF2-40B4-BE49-F238E27FC236}">
                  <a16:creationId xmlns:a16="http://schemas.microsoft.com/office/drawing/2014/main" id="{A8B7971D-D79B-CF2F-57D3-5052A2C50EE0}"/>
                </a:ext>
              </a:extLst>
            </p:cNvPr>
            <p:cNvCxnSpPr>
              <a:stCxn id="88" idx="5"/>
              <a:endCxn id="96" idx="2"/>
            </p:cNvCxnSpPr>
            <p:nvPr/>
          </p:nvCxnSpPr>
          <p:spPr>
            <a:xfrm>
              <a:off x="9520683" y="5594247"/>
              <a:ext cx="98662" cy="162483"/>
            </a:xfrm>
            <a:prstGeom prst="line">
              <a:avLst/>
            </a:prstGeom>
            <a:noFill/>
            <a:ln w="19050" cap="flat" cmpd="sng" algn="ctr">
              <a:solidFill>
                <a:srgbClr val="8064A2">
                  <a:lumMod val="75000"/>
                </a:srgbClr>
              </a:solidFill>
              <a:prstDash val="solid"/>
            </a:ln>
            <a:effectLst/>
          </p:spPr>
        </p:cxnSp>
        <p:cxnSp>
          <p:nvCxnSpPr>
            <p:cNvPr id="84" name="直接连接符 83">
              <a:extLst>
                <a:ext uri="{FF2B5EF4-FFF2-40B4-BE49-F238E27FC236}">
                  <a16:creationId xmlns:a16="http://schemas.microsoft.com/office/drawing/2014/main" id="{368F2E90-23BB-9992-B90F-0287E6E289DE}"/>
                </a:ext>
              </a:extLst>
            </p:cNvPr>
            <p:cNvCxnSpPr>
              <a:cxnSpLocks/>
              <a:stCxn id="96" idx="4"/>
              <a:endCxn id="90" idx="1"/>
            </p:cNvCxnSpPr>
            <p:nvPr/>
          </p:nvCxnSpPr>
          <p:spPr>
            <a:xfrm>
              <a:off x="9642205" y="5780653"/>
              <a:ext cx="134621" cy="128008"/>
            </a:xfrm>
            <a:prstGeom prst="line">
              <a:avLst/>
            </a:prstGeom>
            <a:noFill/>
            <a:ln w="19050" cap="flat" cmpd="sng" algn="ctr">
              <a:solidFill>
                <a:srgbClr val="8064A2">
                  <a:lumMod val="75000"/>
                </a:srgbClr>
              </a:solidFill>
              <a:prstDash val="solid"/>
            </a:ln>
            <a:effectLst/>
          </p:spPr>
        </p:cxnSp>
        <p:cxnSp>
          <p:nvCxnSpPr>
            <p:cNvPr id="85" name="直接连接符 84">
              <a:extLst>
                <a:ext uri="{FF2B5EF4-FFF2-40B4-BE49-F238E27FC236}">
                  <a16:creationId xmlns:a16="http://schemas.microsoft.com/office/drawing/2014/main" id="{E0E949B2-4291-837B-1431-896042DDD267}"/>
                </a:ext>
              </a:extLst>
            </p:cNvPr>
            <p:cNvCxnSpPr>
              <a:stCxn id="90" idx="5"/>
              <a:endCxn id="98" idx="2"/>
            </p:cNvCxnSpPr>
            <p:nvPr/>
          </p:nvCxnSpPr>
          <p:spPr>
            <a:xfrm>
              <a:off x="9809155" y="5942494"/>
              <a:ext cx="129704" cy="92037"/>
            </a:xfrm>
            <a:prstGeom prst="line">
              <a:avLst/>
            </a:prstGeom>
            <a:noFill/>
            <a:ln w="19050" cap="flat" cmpd="sng" algn="ctr">
              <a:solidFill>
                <a:srgbClr val="8064A2">
                  <a:lumMod val="75000"/>
                </a:srgbClr>
              </a:solidFill>
              <a:prstDash val="solid"/>
            </a:ln>
            <a:effectLst/>
          </p:spPr>
        </p:cxnSp>
        <p:cxnSp>
          <p:nvCxnSpPr>
            <p:cNvPr id="86" name="直接连接符 85">
              <a:extLst>
                <a:ext uri="{FF2B5EF4-FFF2-40B4-BE49-F238E27FC236}">
                  <a16:creationId xmlns:a16="http://schemas.microsoft.com/office/drawing/2014/main" id="{7C3CED2B-2D52-D63E-95AB-AC45E6ECFD61}"/>
                </a:ext>
              </a:extLst>
            </p:cNvPr>
            <p:cNvCxnSpPr>
              <a:cxnSpLocks/>
              <a:stCxn id="88" idx="7"/>
              <a:endCxn id="98" idx="0"/>
            </p:cNvCxnSpPr>
            <p:nvPr/>
          </p:nvCxnSpPr>
          <p:spPr>
            <a:xfrm>
              <a:off x="9520683" y="5560414"/>
              <a:ext cx="441036" cy="450193"/>
            </a:xfrm>
            <a:prstGeom prst="line">
              <a:avLst/>
            </a:prstGeom>
            <a:noFill/>
            <a:ln w="19050" cap="flat" cmpd="sng" algn="ctr">
              <a:solidFill>
                <a:srgbClr val="8064A2">
                  <a:lumMod val="75000"/>
                </a:srgbClr>
              </a:solidFill>
              <a:prstDash val="solid"/>
            </a:ln>
            <a:effectLst/>
          </p:spPr>
        </p:cxnSp>
        <p:grpSp>
          <p:nvGrpSpPr>
            <p:cNvPr id="87" name="组合 86">
              <a:extLst>
                <a:ext uri="{FF2B5EF4-FFF2-40B4-BE49-F238E27FC236}">
                  <a16:creationId xmlns:a16="http://schemas.microsoft.com/office/drawing/2014/main" id="{8D3D1758-54F2-8F5F-E0C3-08FEB2529A4A}"/>
                </a:ext>
              </a:extLst>
            </p:cNvPr>
            <p:cNvGrpSpPr/>
            <p:nvPr/>
          </p:nvGrpSpPr>
          <p:grpSpPr>
            <a:xfrm>
              <a:off x="9331538" y="5202743"/>
              <a:ext cx="2175933" cy="1055494"/>
              <a:chOff x="9321800" y="3568705"/>
              <a:chExt cx="2175933" cy="1055494"/>
            </a:xfrm>
          </p:grpSpPr>
          <p:cxnSp>
            <p:nvCxnSpPr>
              <p:cNvPr id="101" name="直接箭头连接符 100">
                <a:extLst>
                  <a:ext uri="{FF2B5EF4-FFF2-40B4-BE49-F238E27FC236}">
                    <a16:creationId xmlns:a16="http://schemas.microsoft.com/office/drawing/2014/main" id="{72890BC0-19E4-CAE2-F156-641432CE6689}"/>
                  </a:ext>
                </a:extLst>
              </p:cNvPr>
              <p:cNvCxnSpPr>
                <a:cxnSpLocks/>
              </p:cNvCxnSpPr>
              <p:nvPr/>
            </p:nvCxnSpPr>
            <p:spPr>
              <a:xfrm flipV="1">
                <a:off x="9321800" y="3568705"/>
                <a:ext cx="0" cy="1032758"/>
              </a:xfrm>
              <a:prstGeom prst="straightConnector1">
                <a:avLst/>
              </a:prstGeom>
              <a:noFill/>
              <a:ln w="19050" cap="flat" cmpd="sng" algn="ctr">
                <a:solidFill>
                  <a:sysClr val="windowText" lastClr="000000">
                    <a:shade val="95000"/>
                    <a:satMod val="105000"/>
                  </a:sysClr>
                </a:solidFill>
                <a:prstDash val="solid"/>
                <a:tailEnd type="triangle"/>
              </a:ln>
              <a:effectLst/>
            </p:spPr>
          </p:cxnSp>
          <p:cxnSp>
            <p:nvCxnSpPr>
              <p:cNvPr id="102" name="直接箭头连接符 101">
                <a:extLst>
                  <a:ext uri="{FF2B5EF4-FFF2-40B4-BE49-F238E27FC236}">
                    <a16:creationId xmlns:a16="http://schemas.microsoft.com/office/drawing/2014/main" id="{3D07F8A3-FBAD-EBCD-EB82-4A0AAA6413BA}"/>
                  </a:ext>
                </a:extLst>
              </p:cNvPr>
              <p:cNvCxnSpPr/>
              <p:nvPr/>
            </p:nvCxnSpPr>
            <p:spPr>
              <a:xfrm>
                <a:off x="9321800" y="4601463"/>
                <a:ext cx="2175933" cy="22736"/>
              </a:xfrm>
              <a:prstGeom prst="straightConnector1">
                <a:avLst/>
              </a:prstGeom>
              <a:noFill/>
              <a:ln w="19050" cap="flat" cmpd="sng" algn="ctr">
                <a:solidFill>
                  <a:sysClr val="windowText" lastClr="000000">
                    <a:shade val="95000"/>
                    <a:satMod val="105000"/>
                  </a:sysClr>
                </a:solidFill>
                <a:prstDash val="solid"/>
                <a:tailEnd type="triangle"/>
              </a:ln>
              <a:effectLst/>
            </p:spPr>
          </p:cxnSp>
        </p:grpSp>
        <p:sp>
          <p:nvSpPr>
            <p:cNvPr id="88" name="椭圆 87">
              <a:extLst>
                <a:ext uri="{FF2B5EF4-FFF2-40B4-BE49-F238E27FC236}">
                  <a16:creationId xmlns:a16="http://schemas.microsoft.com/office/drawing/2014/main" id="{AE155B92-8295-B671-7705-55754C5B4C51}"/>
                </a:ext>
              </a:extLst>
            </p:cNvPr>
            <p:cNvSpPr/>
            <p:nvPr/>
          </p:nvSpPr>
          <p:spPr>
            <a:xfrm>
              <a:off x="9481659" y="5553407"/>
              <a:ext cx="45719" cy="47847"/>
            </a:xfrm>
            <a:prstGeom prst="ellipse">
              <a:avLst/>
            </a:prstGeom>
            <a:solidFill>
              <a:srgbClr val="1F497D">
                <a:lumMod val="50000"/>
              </a:srgbClr>
            </a:solidFill>
            <a:ln w="25400" cap="flat" cmpd="sng" algn="ctr">
              <a:solidFill>
                <a:srgbClr val="4F81BD">
                  <a:shade val="1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panose="020F0502020204030204"/>
                <a:cs typeface="+mn-cs"/>
              </a:endParaRPr>
            </a:p>
          </p:txBody>
        </p:sp>
        <p:sp>
          <p:nvSpPr>
            <p:cNvPr id="89" name="椭圆 88">
              <a:extLst>
                <a:ext uri="{FF2B5EF4-FFF2-40B4-BE49-F238E27FC236}">
                  <a16:creationId xmlns:a16="http://schemas.microsoft.com/office/drawing/2014/main" id="{63A889BF-3C3A-D824-503E-8433962BA9D8}"/>
                </a:ext>
              </a:extLst>
            </p:cNvPr>
            <p:cNvSpPr/>
            <p:nvPr/>
          </p:nvSpPr>
          <p:spPr>
            <a:xfrm>
              <a:off x="11348958" y="5631328"/>
              <a:ext cx="45719" cy="47847"/>
            </a:xfrm>
            <a:prstGeom prst="ellipse">
              <a:avLst/>
            </a:prstGeom>
            <a:solidFill>
              <a:srgbClr val="1F497D">
                <a:lumMod val="50000"/>
              </a:srgbClr>
            </a:solidFill>
            <a:ln w="25400" cap="flat" cmpd="sng" algn="ctr">
              <a:solidFill>
                <a:srgbClr val="4F81BD">
                  <a:shade val="1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panose="020F0502020204030204"/>
                <a:cs typeface="+mn-cs"/>
              </a:endParaRPr>
            </a:p>
          </p:txBody>
        </p:sp>
        <p:sp>
          <p:nvSpPr>
            <p:cNvPr id="90" name="椭圆 89">
              <a:extLst>
                <a:ext uri="{FF2B5EF4-FFF2-40B4-BE49-F238E27FC236}">
                  <a16:creationId xmlns:a16="http://schemas.microsoft.com/office/drawing/2014/main" id="{5E7A345F-D470-9815-41AC-5B9D52BCDD83}"/>
                </a:ext>
              </a:extLst>
            </p:cNvPr>
            <p:cNvSpPr/>
            <p:nvPr/>
          </p:nvSpPr>
          <p:spPr>
            <a:xfrm>
              <a:off x="9770131" y="5901654"/>
              <a:ext cx="45719" cy="47847"/>
            </a:xfrm>
            <a:prstGeom prst="ellipse">
              <a:avLst/>
            </a:prstGeom>
            <a:solidFill>
              <a:srgbClr val="1F497D">
                <a:lumMod val="50000"/>
              </a:srgbClr>
            </a:solidFill>
            <a:ln w="25400" cap="flat" cmpd="sng" algn="ctr">
              <a:solidFill>
                <a:srgbClr val="4F81BD">
                  <a:shade val="1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panose="020F0502020204030204"/>
                <a:cs typeface="+mn-cs"/>
              </a:endParaRPr>
            </a:p>
          </p:txBody>
        </p:sp>
        <p:sp>
          <p:nvSpPr>
            <p:cNvPr id="91" name="椭圆 90">
              <a:extLst>
                <a:ext uri="{FF2B5EF4-FFF2-40B4-BE49-F238E27FC236}">
                  <a16:creationId xmlns:a16="http://schemas.microsoft.com/office/drawing/2014/main" id="{BC21BB3B-DB94-1ABE-B5A0-D896AD4E4035}"/>
                </a:ext>
              </a:extLst>
            </p:cNvPr>
            <p:cNvSpPr/>
            <p:nvPr/>
          </p:nvSpPr>
          <p:spPr>
            <a:xfrm>
              <a:off x="11064225" y="6006097"/>
              <a:ext cx="45719" cy="47847"/>
            </a:xfrm>
            <a:prstGeom prst="ellipse">
              <a:avLst/>
            </a:prstGeom>
            <a:solidFill>
              <a:srgbClr val="1F497D">
                <a:lumMod val="50000"/>
              </a:srgbClr>
            </a:solidFill>
            <a:ln w="25400" cap="flat" cmpd="sng" algn="ctr">
              <a:solidFill>
                <a:srgbClr val="4F81BD">
                  <a:shade val="1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panose="020F0502020204030204"/>
                <a:cs typeface="+mn-cs"/>
              </a:endParaRPr>
            </a:p>
          </p:txBody>
        </p:sp>
        <p:sp>
          <p:nvSpPr>
            <p:cNvPr id="92" name="椭圆 91">
              <a:extLst>
                <a:ext uri="{FF2B5EF4-FFF2-40B4-BE49-F238E27FC236}">
                  <a16:creationId xmlns:a16="http://schemas.microsoft.com/office/drawing/2014/main" id="{2E586980-473D-58DB-24ED-CFE4B4A17399}"/>
                </a:ext>
              </a:extLst>
            </p:cNvPr>
            <p:cNvSpPr/>
            <p:nvPr/>
          </p:nvSpPr>
          <p:spPr>
            <a:xfrm>
              <a:off x="10187196" y="5853807"/>
              <a:ext cx="45719" cy="47847"/>
            </a:xfrm>
            <a:prstGeom prst="ellipse">
              <a:avLst/>
            </a:prstGeom>
            <a:solidFill>
              <a:srgbClr val="1F497D">
                <a:lumMod val="50000"/>
              </a:srgbClr>
            </a:solidFill>
            <a:ln w="25400" cap="flat" cmpd="sng" algn="ctr">
              <a:solidFill>
                <a:srgbClr val="4F81BD">
                  <a:shade val="1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panose="020F0502020204030204"/>
                <a:cs typeface="+mn-cs"/>
              </a:endParaRPr>
            </a:p>
          </p:txBody>
        </p:sp>
        <p:sp>
          <p:nvSpPr>
            <p:cNvPr id="93" name="椭圆 92">
              <a:extLst>
                <a:ext uri="{FF2B5EF4-FFF2-40B4-BE49-F238E27FC236}">
                  <a16:creationId xmlns:a16="http://schemas.microsoft.com/office/drawing/2014/main" id="{AEE2E9E0-15E9-1C4B-B914-8EBC2D9CF6E5}"/>
                </a:ext>
              </a:extLst>
            </p:cNvPr>
            <p:cNvSpPr/>
            <p:nvPr/>
          </p:nvSpPr>
          <p:spPr>
            <a:xfrm>
              <a:off x="10560374" y="5573166"/>
              <a:ext cx="45719" cy="47847"/>
            </a:xfrm>
            <a:prstGeom prst="ellipse">
              <a:avLst/>
            </a:prstGeom>
            <a:solidFill>
              <a:srgbClr val="1F497D">
                <a:lumMod val="50000"/>
              </a:srgbClr>
            </a:solidFill>
            <a:ln w="25400" cap="flat" cmpd="sng" algn="ctr">
              <a:solidFill>
                <a:srgbClr val="4F81BD">
                  <a:shade val="1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panose="020F0502020204030204"/>
                <a:cs typeface="+mn-cs"/>
              </a:endParaRPr>
            </a:p>
          </p:txBody>
        </p:sp>
        <p:sp>
          <p:nvSpPr>
            <p:cNvPr id="94" name="椭圆 93">
              <a:extLst>
                <a:ext uri="{FF2B5EF4-FFF2-40B4-BE49-F238E27FC236}">
                  <a16:creationId xmlns:a16="http://schemas.microsoft.com/office/drawing/2014/main" id="{116FFF37-9E63-9BCB-21A9-057D74C06C79}"/>
                </a:ext>
              </a:extLst>
            </p:cNvPr>
            <p:cNvSpPr/>
            <p:nvPr/>
          </p:nvSpPr>
          <p:spPr>
            <a:xfrm>
              <a:off x="10726498" y="5741616"/>
              <a:ext cx="45719" cy="47847"/>
            </a:xfrm>
            <a:prstGeom prst="ellipse">
              <a:avLst/>
            </a:prstGeom>
            <a:solidFill>
              <a:srgbClr val="1F497D">
                <a:lumMod val="50000"/>
              </a:srgbClr>
            </a:solidFill>
            <a:ln w="25400" cap="flat" cmpd="sng" algn="ctr">
              <a:solidFill>
                <a:srgbClr val="4F81BD">
                  <a:shade val="1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panose="020F0502020204030204"/>
                <a:cs typeface="+mn-cs"/>
              </a:endParaRPr>
            </a:p>
          </p:txBody>
        </p:sp>
        <p:sp>
          <p:nvSpPr>
            <p:cNvPr id="95" name="椭圆 94">
              <a:extLst>
                <a:ext uri="{FF2B5EF4-FFF2-40B4-BE49-F238E27FC236}">
                  <a16:creationId xmlns:a16="http://schemas.microsoft.com/office/drawing/2014/main" id="{6D35E4EC-214F-A636-D45D-A9B35711AB2C}"/>
                </a:ext>
              </a:extLst>
            </p:cNvPr>
            <p:cNvSpPr/>
            <p:nvPr/>
          </p:nvSpPr>
          <p:spPr>
            <a:xfrm>
              <a:off x="10345880" y="5659654"/>
              <a:ext cx="45719" cy="47847"/>
            </a:xfrm>
            <a:prstGeom prst="ellipse">
              <a:avLst/>
            </a:prstGeom>
            <a:solidFill>
              <a:srgbClr val="1F497D">
                <a:lumMod val="50000"/>
              </a:srgbClr>
            </a:solidFill>
            <a:ln w="25400" cap="flat" cmpd="sng" algn="ctr">
              <a:solidFill>
                <a:srgbClr val="4F81BD">
                  <a:shade val="1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panose="020F0502020204030204"/>
                <a:cs typeface="+mn-cs"/>
              </a:endParaRPr>
            </a:p>
          </p:txBody>
        </p:sp>
        <p:sp>
          <p:nvSpPr>
            <p:cNvPr id="96" name="椭圆 95">
              <a:extLst>
                <a:ext uri="{FF2B5EF4-FFF2-40B4-BE49-F238E27FC236}">
                  <a16:creationId xmlns:a16="http://schemas.microsoft.com/office/drawing/2014/main" id="{A4970A8D-9BFE-EBD3-EC46-1A28F789A6DC}"/>
                </a:ext>
              </a:extLst>
            </p:cNvPr>
            <p:cNvSpPr/>
            <p:nvPr/>
          </p:nvSpPr>
          <p:spPr>
            <a:xfrm>
              <a:off x="9619345" y="5732806"/>
              <a:ext cx="45719" cy="47847"/>
            </a:xfrm>
            <a:prstGeom prst="ellipse">
              <a:avLst/>
            </a:prstGeom>
            <a:solidFill>
              <a:srgbClr val="1F497D">
                <a:lumMod val="50000"/>
              </a:srgbClr>
            </a:solidFill>
            <a:ln w="25400" cap="flat" cmpd="sng" algn="ctr">
              <a:solidFill>
                <a:srgbClr val="4F81BD">
                  <a:shade val="1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panose="020F0502020204030204"/>
                <a:cs typeface="+mn-cs"/>
              </a:endParaRPr>
            </a:p>
          </p:txBody>
        </p:sp>
        <p:sp>
          <p:nvSpPr>
            <p:cNvPr id="97" name="椭圆 96">
              <a:extLst>
                <a:ext uri="{FF2B5EF4-FFF2-40B4-BE49-F238E27FC236}">
                  <a16:creationId xmlns:a16="http://schemas.microsoft.com/office/drawing/2014/main" id="{9D960EFE-8BAE-3F81-552D-5CFCCE8F11C9}"/>
                </a:ext>
              </a:extLst>
            </p:cNvPr>
            <p:cNvSpPr/>
            <p:nvPr/>
          </p:nvSpPr>
          <p:spPr>
            <a:xfrm>
              <a:off x="11239998" y="5870471"/>
              <a:ext cx="45719" cy="47847"/>
            </a:xfrm>
            <a:prstGeom prst="ellipse">
              <a:avLst/>
            </a:prstGeom>
            <a:solidFill>
              <a:srgbClr val="1F497D">
                <a:lumMod val="50000"/>
              </a:srgbClr>
            </a:solidFill>
            <a:ln w="25400" cap="flat" cmpd="sng" algn="ctr">
              <a:solidFill>
                <a:srgbClr val="4F81BD">
                  <a:shade val="1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panose="020F0502020204030204"/>
                <a:cs typeface="+mn-cs"/>
              </a:endParaRPr>
            </a:p>
          </p:txBody>
        </p:sp>
        <p:sp>
          <p:nvSpPr>
            <p:cNvPr id="98" name="椭圆 97">
              <a:extLst>
                <a:ext uri="{FF2B5EF4-FFF2-40B4-BE49-F238E27FC236}">
                  <a16:creationId xmlns:a16="http://schemas.microsoft.com/office/drawing/2014/main" id="{01E676F5-840A-3908-C018-39733DD3D005}"/>
                </a:ext>
              </a:extLst>
            </p:cNvPr>
            <p:cNvSpPr/>
            <p:nvPr/>
          </p:nvSpPr>
          <p:spPr>
            <a:xfrm>
              <a:off x="9938859" y="6010607"/>
              <a:ext cx="45719" cy="47847"/>
            </a:xfrm>
            <a:prstGeom prst="ellipse">
              <a:avLst/>
            </a:prstGeom>
            <a:solidFill>
              <a:srgbClr val="1F497D">
                <a:lumMod val="50000"/>
              </a:srgbClr>
            </a:solidFill>
            <a:ln w="25400" cap="flat" cmpd="sng" algn="ctr">
              <a:solidFill>
                <a:srgbClr val="4F81BD">
                  <a:shade val="1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panose="020F0502020204030204"/>
                <a:cs typeface="+mn-cs"/>
              </a:endParaRPr>
            </a:p>
          </p:txBody>
        </p:sp>
        <p:sp>
          <p:nvSpPr>
            <p:cNvPr id="99" name="椭圆 98">
              <a:extLst>
                <a:ext uri="{FF2B5EF4-FFF2-40B4-BE49-F238E27FC236}">
                  <a16:creationId xmlns:a16="http://schemas.microsoft.com/office/drawing/2014/main" id="{B01E40BF-6585-7A92-3A52-496F2D32BB8E}"/>
                </a:ext>
              </a:extLst>
            </p:cNvPr>
            <p:cNvSpPr/>
            <p:nvPr/>
          </p:nvSpPr>
          <p:spPr>
            <a:xfrm>
              <a:off x="10850780" y="5912928"/>
              <a:ext cx="45719" cy="47847"/>
            </a:xfrm>
            <a:prstGeom prst="ellipse">
              <a:avLst/>
            </a:prstGeom>
            <a:solidFill>
              <a:srgbClr val="1F497D">
                <a:lumMod val="50000"/>
              </a:srgbClr>
            </a:solidFill>
            <a:ln w="25400" cap="flat" cmpd="sng" algn="ctr">
              <a:solidFill>
                <a:srgbClr val="4F81BD">
                  <a:shade val="1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panose="020F0502020204030204"/>
                <a:cs typeface="+mn-cs"/>
              </a:endParaRPr>
            </a:p>
          </p:txBody>
        </p:sp>
        <p:cxnSp>
          <p:nvCxnSpPr>
            <p:cNvPr id="100" name="直接连接符 99">
              <a:extLst>
                <a:ext uri="{FF2B5EF4-FFF2-40B4-BE49-F238E27FC236}">
                  <a16:creationId xmlns:a16="http://schemas.microsoft.com/office/drawing/2014/main" id="{F20D9791-167F-1602-4465-4029D2FFFCAC}"/>
                </a:ext>
              </a:extLst>
            </p:cNvPr>
            <p:cNvCxnSpPr>
              <a:cxnSpLocks/>
            </p:cNvCxnSpPr>
            <p:nvPr/>
          </p:nvCxnSpPr>
          <p:spPr>
            <a:xfrm>
              <a:off x="10051031" y="5390484"/>
              <a:ext cx="4366" cy="862496"/>
            </a:xfrm>
            <a:prstGeom prst="line">
              <a:avLst/>
            </a:prstGeom>
            <a:noFill/>
            <a:ln w="19050" cap="flat" cmpd="sng" algn="ctr">
              <a:solidFill>
                <a:srgbClr val="C0504D">
                  <a:lumMod val="75000"/>
                </a:srgbClr>
              </a:solidFill>
              <a:prstDash val="sysDash"/>
            </a:ln>
            <a:effectLst/>
          </p:spPr>
        </p:cxnSp>
      </p:grpSp>
      <p:sp>
        <p:nvSpPr>
          <p:cNvPr id="103" name="箭头: 右 102">
            <a:extLst>
              <a:ext uri="{FF2B5EF4-FFF2-40B4-BE49-F238E27FC236}">
                <a16:creationId xmlns:a16="http://schemas.microsoft.com/office/drawing/2014/main" id="{08E3A900-AF1E-A506-47C2-CB3012D127F4}"/>
              </a:ext>
            </a:extLst>
          </p:cNvPr>
          <p:cNvSpPr/>
          <p:nvPr/>
        </p:nvSpPr>
        <p:spPr>
          <a:xfrm>
            <a:off x="5482529" y="3080413"/>
            <a:ext cx="577589" cy="447110"/>
          </a:xfrm>
          <a:prstGeom prst="rightArrow">
            <a:avLst/>
          </a:prstGeom>
          <a:gradFill flip="none" rotWithShape="1">
            <a:gsLst>
              <a:gs pos="0">
                <a:schemeClr val="accent1">
                  <a:lumMod val="75000"/>
                </a:schemeClr>
              </a:gs>
              <a:gs pos="50000">
                <a:schemeClr val="accent1">
                  <a:lumMod val="60000"/>
                  <a:lumOff val="40000"/>
                </a:schemeClr>
              </a:gs>
              <a:gs pos="100000">
                <a:schemeClr val="accent1">
                  <a:lumMod val="40000"/>
                  <a:lumOff val="60000"/>
                </a:schemeClr>
              </a:gs>
            </a:gsLst>
            <a:lin ang="10800000" scaled="0"/>
            <a:tileRect/>
          </a:gra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mc:AlternateContent xmlns:mc="http://schemas.openxmlformats.org/markup-compatibility/2006" xmlns:a14="http://schemas.microsoft.com/office/drawing/2010/main">
        <mc:Choice Requires="a14">
          <p:sp>
            <p:nvSpPr>
              <p:cNvPr id="104" name="文本框 103">
                <a:extLst>
                  <a:ext uri="{FF2B5EF4-FFF2-40B4-BE49-F238E27FC236}">
                    <a16:creationId xmlns:a16="http://schemas.microsoft.com/office/drawing/2014/main" id="{8B70CEEE-7761-ECC8-1417-58CBBB8E83F3}"/>
                  </a:ext>
                </a:extLst>
              </p:cNvPr>
              <p:cNvSpPr txBox="1"/>
              <p:nvPr/>
            </p:nvSpPr>
            <p:spPr>
              <a:xfrm>
                <a:off x="913736" y="3487532"/>
                <a:ext cx="4755121" cy="728982"/>
              </a:xfrm>
              <a:prstGeom prst="rect">
                <a:avLst/>
              </a:prstGeom>
              <a:noFill/>
            </p:spPr>
            <p:txBody>
              <a:bodyPr wrap="square" rtlCol="0">
                <a:spAutoFit/>
              </a:bodyPr>
              <a:lstStyle/>
              <a:p>
                <a:pPr marL="285750" indent="-285750">
                  <a:lnSpc>
                    <a:spcPct val="12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通过离散采样点判断连续函数的凸性</a:t>
                </a:r>
                <a:endParaRPr lang="en-US" altLang="zh-CN" dirty="0">
                  <a:latin typeface="微软雅黑" panose="020B0503020204020204" pitchFamily="34" charset="-122"/>
                  <a:ea typeface="微软雅黑" panose="020B0503020204020204" pitchFamily="34" charset="-122"/>
                </a:endParaRPr>
              </a:p>
              <a:p>
                <a:pPr marL="285750" indent="-285750">
                  <a:lnSpc>
                    <a:spcPct val="120000"/>
                  </a:lnSpc>
                  <a:buFont typeface="Arial" panose="020B0604020202020204" pitchFamily="34" charset="0"/>
                  <a:buChar char="•"/>
                </a:pPr>
                <a14:m>
                  <m:oMath xmlns:m="http://schemas.openxmlformats.org/officeDocument/2006/math">
                    <m:r>
                      <a:rPr lang="en-US" altLang="zh-CN" b="0" i="1">
                        <a:latin typeface="Cambria Math" panose="02040503050406030204" pitchFamily="18" charset="0"/>
                      </a:rPr>
                      <m:t>𝑦</m:t>
                    </m:r>
                    <m:r>
                      <a:rPr lang="en-US" altLang="zh-CN" b="0" i="1">
                        <a:latin typeface="Cambria Math" panose="02040503050406030204" pitchFamily="18" charset="0"/>
                      </a:rPr>
                      <m:t>=</m:t>
                    </m:r>
                    <m:sSup>
                      <m:sSupPr>
                        <m:ctrlPr>
                          <a:rPr lang="en-US" altLang="zh-CN" i="1">
                            <a:latin typeface="Cambria Math" panose="02040503050406030204" pitchFamily="18" charset="0"/>
                          </a:rPr>
                        </m:ctrlPr>
                      </m:sSupPr>
                      <m:e>
                        <m:r>
                          <a:rPr lang="en-US" altLang="zh-CN" b="0" i="1">
                            <a:latin typeface="Cambria Math" panose="02040503050406030204" pitchFamily="18" charset="0"/>
                          </a:rPr>
                          <m:t>𝑎</m:t>
                        </m:r>
                      </m:e>
                      <m:sup>
                        <m:r>
                          <a:rPr lang="en-US" altLang="zh-CN" b="0" i="1">
                            <a:latin typeface="Cambria Math" panose="02040503050406030204" pitchFamily="18" charset="0"/>
                          </a:rPr>
                          <m:t>𝑇</m:t>
                        </m:r>
                      </m:sup>
                    </m:sSup>
                    <m:r>
                      <a:rPr lang="en-US" altLang="zh-CN" b="0" i="1">
                        <a:latin typeface="Cambria Math" panose="02040503050406030204" pitchFamily="18" charset="0"/>
                      </a:rPr>
                      <m:t>𝑥</m:t>
                    </m:r>
                    <m:r>
                      <a:rPr lang="en-US" altLang="zh-CN" b="0" i="1">
                        <a:latin typeface="Cambria Math" panose="02040503050406030204" pitchFamily="18" charset="0"/>
                      </a:rPr>
                      <m:t>+</m:t>
                    </m:r>
                    <m:r>
                      <a:rPr lang="en-US" altLang="zh-CN" b="0" i="1">
                        <a:latin typeface="Cambria Math" panose="02040503050406030204" pitchFamily="18" charset="0"/>
                      </a:rPr>
                      <m:t>𝑏</m:t>
                    </m:r>
                  </m:oMath>
                </a14:m>
                <a:r>
                  <a:rPr lang="zh-CN" altLang="en-US" dirty="0">
                    <a:latin typeface="微软雅黑" panose="020B0503020204020204" pitchFamily="34" charset="-122"/>
                    <a:ea typeface="微软雅黑" panose="020B0503020204020204" pitchFamily="34" charset="-122"/>
                  </a:rPr>
                  <a:t>所得分区越接近进凸函数越好</a:t>
                </a:r>
                <a:endParaRPr lang="en-US" altLang="zh-CN" dirty="0">
                  <a:latin typeface="微软雅黑" panose="020B0503020204020204" pitchFamily="34" charset="-122"/>
                  <a:ea typeface="微软雅黑" panose="020B0503020204020204" pitchFamily="34" charset="-122"/>
                </a:endParaRPr>
              </a:p>
            </p:txBody>
          </p:sp>
        </mc:Choice>
        <mc:Fallback xmlns="">
          <p:sp>
            <p:nvSpPr>
              <p:cNvPr id="104" name="文本框 103">
                <a:extLst>
                  <a:ext uri="{FF2B5EF4-FFF2-40B4-BE49-F238E27FC236}">
                    <a16:creationId xmlns:a16="http://schemas.microsoft.com/office/drawing/2014/main" id="{8B70CEEE-7761-ECC8-1417-58CBBB8E83F3}"/>
                  </a:ext>
                </a:extLst>
              </p:cNvPr>
              <p:cNvSpPr txBox="1">
                <a:spLocks noRot="1" noChangeAspect="1" noMove="1" noResize="1" noEditPoints="1" noAdjustHandles="1" noChangeArrowheads="1" noChangeShapeType="1" noTextEdit="1"/>
              </p:cNvSpPr>
              <p:nvPr/>
            </p:nvSpPr>
            <p:spPr>
              <a:xfrm>
                <a:off x="913736" y="3487532"/>
                <a:ext cx="4755121" cy="728982"/>
              </a:xfrm>
              <a:prstGeom prst="rect">
                <a:avLst/>
              </a:prstGeom>
              <a:blipFill>
                <a:blip r:embed="rId3"/>
                <a:stretch>
                  <a:fillRect l="-897" b="-12500"/>
                </a:stretch>
              </a:blipFill>
            </p:spPr>
            <p:txBody>
              <a:bodyPr/>
              <a:lstStyle/>
              <a:p>
                <a:r>
                  <a:rPr lang="zh-CN" altLang="en-US">
                    <a:noFill/>
                  </a:rPr>
                  <a:t> </a:t>
                </a:r>
              </a:p>
            </p:txBody>
          </p:sp>
        </mc:Fallback>
      </mc:AlternateContent>
      <p:sp>
        <p:nvSpPr>
          <p:cNvPr id="105" name="椭圆 104">
            <a:extLst>
              <a:ext uri="{FF2B5EF4-FFF2-40B4-BE49-F238E27FC236}">
                <a16:creationId xmlns:a16="http://schemas.microsoft.com/office/drawing/2014/main" id="{FA61D1AB-FB6E-5E76-B9DD-544392B7C741}"/>
              </a:ext>
            </a:extLst>
          </p:cNvPr>
          <p:cNvSpPr/>
          <p:nvPr/>
        </p:nvSpPr>
        <p:spPr>
          <a:xfrm>
            <a:off x="5949327" y="3845879"/>
            <a:ext cx="360000" cy="360000"/>
          </a:xfrm>
          <a:prstGeom prst="ellipse">
            <a:avLst/>
          </a:prstGeom>
          <a:solidFill>
            <a:srgbClr val="DAE3F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002060"/>
                </a:solidFill>
              </a:rPr>
              <a:t>1</a:t>
            </a:r>
            <a:endParaRPr lang="zh-CN" altLang="en-US" dirty="0">
              <a:solidFill>
                <a:srgbClr val="002060"/>
              </a:solidFill>
            </a:endParaRPr>
          </a:p>
        </p:txBody>
      </p:sp>
      <p:sp>
        <p:nvSpPr>
          <p:cNvPr id="106" name="椭圆 105">
            <a:extLst>
              <a:ext uri="{FF2B5EF4-FFF2-40B4-BE49-F238E27FC236}">
                <a16:creationId xmlns:a16="http://schemas.microsoft.com/office/drawing/2014/main" id="{C60446CD-1767-900D-F79F-67EC75499F7D}"/>
              </a:ext>
            </a:extLst>
          </p:cNvPr>
          <p:cNvSpPr/>
          <p:nvPr/>
        </p:nvSpPr>
        <p:spPr>
          <a:xfrm>
            <a:off x="5936007" y="5366320"/>
            <a:ext cx="360000" cy="360000"/>
          </a:xfrm>
          <a:prstGeom prst="ellipse">
            <a:avLst/>
          </a:prstGeom>
          <a:solidFill>
            <a:srgbClr val="DAE3F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002060"/>
                </a:solidFill>
              </a:rPr>
              <a:t>2</a:t>
            </a:r>
            <a:endParaRPr lang="zh-CN" altLang="en-US" dirty="0">
              <a:solidFill>
                <a:srgbClr val="002060"/>
              </a:solidFill>
            </a:endParaRPr>
          </a:p>
        </p:txBody>
      </p:sp>
      <p:sp>
        <p:nvSpPr>
          <p:cNvPr id="107" name="文本框 106">
            <a:extLst>
              <a:ext uri="{FF2B5EF4-FFF2-40B4-BE49-F238E27FC236}">
                <a16:creationId xmlns:a16="http://schemas.microsoft.com/office/drawing/2014/main" id="{612518C2-0427-530B-2532-571C45CD715A}"/>
              </a:ext>
            </a:extLst>
          </p:cNvPr>
          <p:cNvSpPr txBox="1"/>
          <p:nvPr/>
        </p:nvSpPr>
        <p:spPr>
          <a:xfrm>
            <a:off x="9380929" y="4247265"/>
            <a:ext cx="1734041" cy="646331"/>
          </a:xfrm>
          <a:prstGeom prst="rect">
            <a:avLst/>
          </a:prstGeom>
          <a:solidFill>
            <a:schemeClr val="bg1"/>
          </a:solidFill>
          <a:ln w="19050">
            <a:solidFill>
              <a:srgbClr val="203864"/>
            </a:solidFill>
          </a:ln>
          <a:effectLst>
            <a:outerShdw blurRad="50800" dist="38100" dir="2700000" algn="tl" rotWithShape="0">
              <a:prstClr val="black">
                <a:alpha val="40000"/>
              </a:prstClr>
            </a:outerShdw>
          </a:effectLst>
        </p:spPr>
        <p:txBody>
          <a:bodyPr wrap="square" rtlCol="0">
            <a:spAutoFit/>
          </a:bodyPr>
          <a:lstStyle/>
          <a:p>
            <a:pPr algn="ctr"/>
            <a:r>
              <a:rPr lang="zh-CN" altLang="en-US" b="1" dirty="0">
                <a:latin typeface="微软雅黑" panose="020B0503020204020204" pitchFamily="34" charset="-122"/>
                <a:ea typeface="微软雅黑" panose="020B0503020204020204" pitchFamily="34" charset="-122"/>
              </a:rPr>
              <a:t>凸包中含有采样点</a:t>
            </a:r>
          </a:p>
        </p:txBody>
      </p:sp>
      <p:sp>
        <p:nvSpPr>
          <p:cNvPr id="108" name="文本框 107">
            <a:extLst>
              <a:ext uri="{FF2B5EF4-FFF2-40B4-BE49-F238E27FC236}">
                <a16:creationId xmlns:a16="http://schemas.microsoft.com/office/drawing/2014/main" id="{3CEB09A4-0783-0DC2-AF34-6F25692C9617}"/>
              </a:ext>
            </a:extLst>
          </p:cNvPr>
          <p:cNvSpPr txBox="1"/>
          <p:nvPr/>
        </p:nvSpPr>
        <p:spPr>
          <a:xfrm>
            <a:off x="9361294" y="5688351"/>
            <a:ext cx="1734041" cy="646331"/>
          </a:xfrm>
          <a:prstGeom prst="rect">
            <a:avLst/>
          </a:prstGeom>
          <a:solidFill>
            <a:schemeClr val="bg1"/>
          </a:solidFill>
          <a:ln w="19050">
            <a:solidFill>
              <a:srgbClr val="203864"/>
            </a:solidFill>
          </a:ln>
          <a:effectLst>
            <a:outerShdw blurRad="50800" dist="38100" dir="2700000" algn="tl" rotWithShape="0">
              <a:prstClr val="black">
                <a:alpha val="40000"/>
              </a:prstClr>
            </a:outerShdw>
          </a:effectLst>
        </p:spPr>
        <p:txBody>
          <a:bodyPr wrap="square" rtlCol="0">
            <a:spAutoFit/>
          </a:bodyPr>
          <a:lstStyle/>
          <a:p>
            <a:pPr algn="ctr"/>
            <a:r>
              <a:rPr lang="zh-CN" altLang="en-US" b="1" dirty="0">
                <a:latin typeface="微软雅黑" panose="020B0503020204020204" pitchFamily="34" charset="-122"/>
                <a:ea typeface="微软雅黑" panose="020B0503020204020204" pitchFamily="34" charset="-122"/>
              </a:rPr>
              <a:t>凸包中不含有采样点</a:t>
            </a:r>
          </a:p>
        </p:txBody>
      </p:sp>
      <p:sp>
        <p:nvSpPr>
          <p:cNvPr id="109" name="文本框 108">
            <a:extLst>
              <a:ext uri="{FF2B5EF4-FFF2-40B4-BE49-F238E27FC236}">
                <a16:creationId xmlns:a16="http://schemas.microsoft.com/office/drawing/2014/main" id="{E0EE2C88-989A-38CB-3B88-87772AF24276}"/>
              </a:ext>
            </a:extLst>
          </p:cNvPr>
          <p:cNvSpPr txBox="1"/>
          <p:nvPr/>
        </p:nvSpPr>
        <p:spPr>
          <a:xfrm>
            <a:off x="11270900" y="5603025"/>
            <a:ext cx="696895" cy="830997"/>
          </a:xfrm>
          <a:prstGeom prst="rect">
            <a:avLst/>
          </a:prstGeom>
          <a:noFill/>
        </p:spPr>
        <p:txBody>
          <a:bodyPr wrap="square" rtlCol="0">
            <a:spAutoFit/>
          </a:bodyPr>
          <a:lstStyle/>
          <a:p>
            <a:r>
              <a:rPr lang="zh-CN" altLang="en-US" sz="4800" b="1" dirty="0">
                <a:solidFill>
                  <a:srgbClr val="C00000"/>
                </a:solidFill>
              </a:rPr>
              <a:t>√</a:t>
            </a:r>
          </a:p>
        </p:txBody>
      </p:sp>
      <p:sp>
        <p:nvSpPr>
          <p:cNvPr id="110" name="文本框 109">
            <a:extLst>
              <a:ext uri="{FF2B5EF4-FFF2-40B4-BE49-F238E27FC236}">
                <a16:creationId xmlns:a16="http://schemas.microsoft.com/office/drawing/2014/main" id="{1EDC535F-4ABF-7839-7E5C-D06439A5F7DE}"/>
              </a:ext>
            </a:extLst>
          </p:cNvPr>
          <p:cNvSpPr txBox="1"/>
          <p:nvPr/>
        </p:nvSpPr>
        <p:spPr>
          <a:xfrm>
            <a:off x="6670850" y="3715544"/>
            <a:ext cx="371240" cy="369332"/>
          </a:xfrm>
          <a:prstGeom prst="rect">
            <a:avLst/>
          </a:prstGeom>
          <a:solidFill>
            <a:srgbClr val="DAE3F3">
              <a:alpha val="50000"/>
            </a:srgbClr>
          </a:solidFill>
        </p:spPr>
        <p:txBody>
          <a:bodyPr wrap="square" rtlCol="0">
            <a:spAutoFit/>
          </a:bodyPr>
          <a:lstStyle/>
          <a:p>
            <a:pPr algn="ctr"/>
            <a:r>
              <a:rPr lang="en-US" altLang="zh-CN" b="1" dirty="0">
                <a:solidFill>
                  <a:schemeClr val="accent1">
                    <a:lumMod val="50000"/>
                  </a:schemeClr>
                </a:solidFill>
              </a:rPr>
              <a:t>L</a:t>
            </a:r>
            <a:endParaRPr lang="zh-CN" altLang="en-US" b="1" dirty="0">
              <a:solidFill>
                <a:schemeClr val="accent1">
                  <a:lumMod val="50000"/>
                </a:schemeClr>
              </a:solidFill>
            </a:endParaRPr>
          </a:p>
        </p:txBody>
      </p:sp>
      <p:sp>
        <p:nvSpPr>
          <p:cNvPr id="111" name="文本框 110">
            <a:extLst>
              <a:ext uri="{FF2B5EF4-FFF2-40B4-BE49-F238E27FC236}">
                <a16:creationId xmlns:a16="http://schemas.microsoft.com/office/drawing/2014/main" id="{0B605642-7C43-6AD1-E508-2B880B5BCFCA}"/>
              </a:ext>
            </a:extLst>
          </p:cNvPr>
          <p:cNvSpPr txBox="1"/>
          <p:nvPr/>
        </p:nvSpPr>
        <p:spPr>
          <a:xfrm>
            <a:off x="7811393" y="3715544"/>
            <a:ext cx="371240" cy="369332"/>
          </a:xfrm>
          <a:prstGeom prst="rect">
            <a:avLst/>
          </a:prstGeom>
          <a:solidFill>
            <a:srgbClr val="DAE3F3">
              <a:alpha val="50000"/>
            </a:srgbClr>
          </a:solidFill>
        </p:spPr>
        <p:txBody>
          <a:bodyPr wrap="square" rtlCol="0">
            <a:spAutoFit/>
          </a:bodyPr>
          <a:lstStyle/>
          <a:p>
            <a:pPr algn="ctr"/>
            <a:r>
              <a:rPr lang="en-US" altLang="zh-CN" b="1" dirty="0">
                <a:solidFill>
                  <a:schemeClr val="accent1">
                    <a:lumMod val="50000"/>
                  </a:schemeClr>
                </a:solidFill>
              </a:rPr>
              <a:t>R</a:t>
            </a:r>
            <a:endParaRPr lang="zh-CN" altLang="en-US" b="1" dirty="0">
              <a:solidFill>
                <a:schemeClr val="accent1">
                  <a:lumMod val="50000"/>
                </a:schemeClr>
              </a:solidFill>
            </a:endParaRPr>
          </a:p>
        </p:txBody>
      </p:sp>
      <mc:AlternateContent xmlns:mc="http://schemas.openxmlformats.org/markup-compatibility/2006" xmlns:a14="http://schemas.microsoft.com/office/drawing/2010/main">
        <mc:Choice Requires="a14">
          <p:sp>
            <p:nvSpPr>
              <p:cNvPr id="23" name="文本框 22">
                <a:extLst>
                  <a:ext uri="{FF2B5EF4-FFF2-40B4-BE49-F238E27FC236}">
                    <a16:creationId xmlns:a16="http://schemas.microsoft.com/office/drawing/2014/main" id="{D9E0E5CE-8F38-273A-8A48-A2DC99C7A228}"/>
                  </a:ext>
                </a:extLst>
              </p:cNvPr>
              <p:cNvSpPr txBox="1"/>
              <p:nvPr/>
            </p:nvSpPr>
            <p:spPr>
              <a:xfrm>
                <a:off x="3034992" y="2829783"/>
                <a:ext cx="1978555"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latin typeface="Cambria Math" panose="02040503050406030204" pitchFamily="18" charset="0"/>
                        </a:rPr>
                        <m:t>𝑦</m:t>
                      </m:r>
                      <m:r>
                        <a:rPr lang="en-US" altLang="zh-CN" sz="2800" b="0" i="1" smtClean="0">
                          <a:latin typeface="Cambria Math" panose="02040503050406030204" pitchFamily="18" charset="0"/>
                        </a:rPr>
                        <m:t>=</m:t>
                      </m:r>
                      <m:sSup>
                        <m:sSupPr>
                          <m:ctrlPr>
                            <a:rPr lang="en-US" altLang="zh-CN" sz="2800" b="0" i="1" smtClean="0">
                              <a:latin typeface="Cambria Math" panose="02040503050406030204" pitchFamily="18" charset="0"/>
                            </a:rPr>
                          </m:ctrlPr>
                        </m:sSupPr>
                        <m:e>
                          <m:r>
                            <a:rPr lang="en-US" altLang="zh-CN" sz="2800" i="1">
                              <a:latin typeface="Cambria Math" panose="02040503050406030204" pitchFamily="18" charset="0"/>
                            </a:rPr>
                            <m:t>𝑎</m:t>
                          </m:r>
                        </m:e>
                        <m:sup>
                          <m:r>
                            <a:rPr lang="en-US" altLang="zh-CN" sz="2800" b="0" i="1" smtClean="0">
                              <a:latin typeface="Cambria Math" panose="02040503050406030204" pitchFamily="18" charset="0"/>
                            </a:rPr>
                            <m:t>𝑇</m:t>
                          </m:r>
                        </m:sup>
                      </m:sSup>
                      <m:r>
                        <a:rPr lang="en-US" altLang="zh-CN" sz="2800" b="0" i="1" smtClean="0">
                          <a:latin typeface="Cambria Math" panose="02040503050406030204" pitchFamily="18" charset="0"/>
                        </a:rPr>
                        <m:t>𝑥</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𝑏</m:t>
                      </m:r>
                    </m:oMath>
                  </m:oMathPara>
                </a14:m>
                <a:endParaRPr lang="en-US" altLang="zh-CN" sz="2800" b="0" dirty="0"/>
              </a:p>
            </p:txBody>
          </p:sp>
        </mc:Choice>
        <mc:Fallback xmlns="">
          <p:sp>
            <p:nvSpPr>
              <p:cNvPr id="23" name="文本框 22">
                <a:extLst>
                  <a:ext uri="{FF2B5EF4-FFF2-40B4-BE49-F238E27FC236}">
                    <a16:creationId xmlns:a16="http://schemas.microsoft.com/office/drawing/2014/main" id="{D9E0E5CE-8F38-273A-8A48-A2DC99C7A228}"/>
                  </a:ext>
                </a:extLst>
              </p:cNvPr>
              <p:cNvSpPr txBox="1">
                <a:spLocks noRot="1" noChangeAspect="1" noMove="1" noResize="1" noEditPoints="1" noAdjustHandles="1" noChangeArrowheads="1" noChangeShapeType="1" noTextEdit="1"/>
              </p:cNvSpPr>
              <p:nvPr/>
            </p:nvSpPr>
            <p:spPr>
              <a:xfrm>
                <a:off x="3034992" y="2829783"/>
                <a:ext cx="1978555" cy="430887"/>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3" name="文本框 112">
                <a:extLst>
                  <a:ext uri="{FF2B5EF4-FFF2-40B4-BE49-F238E27FC236}">
                    <a16:creationId xmlns:a16="http://schemas.microsoft.com/office/drawing/2014/main" id="{86340438-980C-EF1F-2AA6-E2FD8333E333}"/>
                  </a:ext>
                </a:extLst>
              </p:cNvPr>
              <p:cNvSpPr txBox="1"/>
              <p:nvPr/>
            </p:nvSpPr>
            <p:spPr>
              <a:xfrm>
                <a:off x="6383253" y="3101271"/>
                <a:ext cx="5119478"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altLang="zh-CN" sz="2000" b="1" i="1" smtClean="0">
                              <a:solidFill>
                                <a:schemeClr val="tx1"/>
                              </a:solidFill>
                              <a:latin typeface="Cambria Math" panose="02040503050406030204" pitchFamily="18" charset="0"/>
                            </a:rPr>
                          </m:ctrlPr>
                        </m:funcPr>
                        <m:fName>
                          <m:r>
                            <a:rPr lang="en-US" altLang="zh-CN" sz="2000" b="1" i="0" smtClean="0">
                              <a:solidFill>
                                <a:schemeClr val="tx1"/>
                              </a:solidFill>
                              <a:latin typeface="Cambria Math" panose="02040503050406030204" pitchFamily="18" charset="0"/>
                            </a:rPr>
                            <m:t>𝐚</m:t>
                          </m:r>
                          <m:r>
                            <a:rPr lang="en-US" altLang="zh-CN" sz="2000" b="1" i="0" smtClean="0">
                              <a:solidFill>
                                <a:schemeClr val="tx1"/>
                              </a:solidFill>
                              <a:latin typeface="Cambria Math" panose="02040503050406030204" pitchFamily="18" charset="0"/>
                            </a:rPr>
                            <m:t>,</m:t>
                          </m:r>
                          <m:r>
                            <a:rPr lang="en-US" altLang="zh-CN" sz="2000" b="1" i="0" smtClean="0">
                              <a:solidFill>
                                <a:schemeClr val="tx1"/>
                              </a:solidFill>
                              <a:latin typeface="Cambria Math" panose="02040503050406030204" pitchFamily="18" charset="0"/>
                            </a:rPr>
                            <m:t>𝐛</m:t>
                          </m:r>
                          <m:r>
                            <a:rPr lang="en-US" altLang="zh-CN" sz="2000" b="1" i="0" smtClean="0">
                              <a:solidFill>
                                <a:schemeClr val="tx1"/>
                              </a:solidFill>
                              <a:latin typeface="Cambria Math" panose="02040503050406030204" pitchFamily="18" charset="0"/>
                            </a:rPr>
                            <m:t>=</m:t>
                          </m:r>
                          <m:r>
                            <a:rPr lang="en-US" altLang="zh-CN" sz="2000" b="1" i="0" smtClean="0">
                              <a:solidFill>
                                <a:schemeClr val="tx1"/>
                              </a:solidFill>
                              <a:latin typeface="Cambria Math" panose="02040503050406030204" pitchFamily="18" charset="0"/>
                            </a:rPr>
                            <m:t>𝐚𝐫𝐠𝐦𝐚𝐱</m:t>
                          </m:r>
                        </m:fName>
                        <m:e>
                          <m:r>
                            <a:rPr lang="en-US" altLang="zh-CN" sz="2000" b="1" i="1" smtClean="0">
                              <a:solidFill>
                                <a:schemeClr val="tx1"/>
                              </a:solidFill>
                              <a:latin typeface="Cambria Math" panose="02040503050406030204" pitchFamily="18" charset="0"/>
                            </a:rPr>
                            <m:t>(</m:t>
                          </m:r>
                          <m:r>
                            <a:rPr lang="en-US" altLang="zh-CN" sz="2000" b="1" i="1" smtClean="0">
                              <a:solidFill>
                                <a:schemeClr val="tx1"/>
                              </a:solidFill>
                              <a:latin typeface="Cambria Math" panose="02040503050406030204" pitchFamily="18" charset="0"/>
                            </a:rPr>
                            <m:t>𝑳</m:t>
                          </m:r>
                          <m:r>
                            <a:rPr lang="zh-CN" altLang="en-US" sz="2000" b="1" i="0">
                              <a:solidFill>
                                <a:schemeClr val="tx1"/>
                              </a:solidFill>
                              <a:latin typeface="Cambria Math" panose="02040503050406030204" pitchFamily="18" charset="0"/>
                            </a:rPr>
                            <m:t>凸包上</m:t>
                          </m:r>
                          <m:r>
                            <a:rPr lang="zh-CN" altLang="en-US" sz="2000" b="1" i="0" smtClean="0">
                              <a:solidFill>
                                <a:schemeClr val="tx1"/>
                              </a:solidFill>
                              <a:latin typeface="Cambria Math" panose="02040503050406030204" pitchFamily="18" charset="0"/>
                            </a:rPr>
                            <m:t>点数</m:t>
                          </m:r>
                          <m:r>
                            <a:rPr lang="en-US" altLang="zh-CN" sz="2000" b="1" i="1" smtClean="0">
                              <a:solidFill>
                                <a:schemeClr val="tx1"/>
                              </a:solidFill>
                              <a:latin typeface="Cambria Math" panose="02040503050406030204" pitchFamily="18" charset="0"/>
                            </a:rPr>
                            <m:t>+</m:t>
                          </m:r>
                          <m:r>
                            <a:rPr lang="en-US" altLang="zh-CN" sz="2000" b="1" i="1">
                              <a:solidFill>
                                <a:schemeClr val="tx1"/>
                              </a:solidFill>
                              <a:latin typeface="Cambria Math" panose="02040503050406030204" pitchFamily="18" charset="0"/>
                            </a:rPr>
                            <m:t>𝑹</m:t>
                          </m:r>
                          <m:r>
                            <a:rPr lang="zh-CN" altLang="en-US" sz="2000" b="1" i="1" smtClean="0">
                              <a:solidFill>
                                <a:schemeClr val="tx1"/>
                              </a:solidFill>
                              <a:latin typeface="Cambria Math" panose="02040503050406030204" pitchFamily="18" charset="0"/>
                            </a:rPr>
                            <m:t>凸包上</m:t>
                          </m:r>
                          <m:r>
                            <a:rPr lang="zh-CN" altLang="en-US" sz="2000" b="1" i="1">
                              <a:solidFill>
                                <a:schemeClr val="tx1"/>
                              </a:solidFill>
                              <a:latin typeface="Cambria Math" panose="02040503050406030204" pitchFamily="18" charset="0"/>
                            </a:rPr>
                            <m:t>点数</m:t>
                          </m:r>
                          <m:r>
                            <a:rPr lang="en-US" altLang="zh-CN" sz="2000" b="1" i="1" smtClean="0">
                              <a:solidFill>
                                <a:schemeClr val="tx1"/>
                              </a:solidFill>
                              <a:latin typeface="Cambria Math" panose="02040503050406030204" pitchFamily="18" charset="0"/>
                            </a:rPr>
                            <m:t>)</m:t>
                          </m:r>
                        </m:e>
                      </m:func>
                    </m:oMath>
                  </m:oMathPara>
                </a14:m>
                <a:endParaRPr lang="zh-CN" altLang="en-US" sz="2000" b="1" dirty="0">
                  <a:solidFill>
                    <a:schemeClr val="tx1"/>
                  </a:solidFill>
                  <a:latin typeface="微软雅黑" panose="020B0503020204020204" pitchFamily="34" charset="-122"/>
                  <a:ea typeface="微软雅黑" panose="020B0503020204020204" pitchFamily="34" charset="-122"/>
                </a:endParaRPr>
              </a:p>
            </p:txBody>
          </p:sp>
        </mc:Choice>
        <mc:Fallback xmlns="">
          <p:sp>
            <p:nvSpPr>
              <p:cNvPr id="113" name="文本框 112">
                <a:extLst>
                  <a:ext uri="{FF2B5EF4-FFF2-40B4-BE49-F238E27FC236}">
                    <a16:creationId xmlns:a16="http://schemas.microsoft.com/office/drawing/2014/main" id="{86340438-980C-EF1F-2AA6-E2FD8333E333}"/>
                  </a:ext>
                </a:extLst>
              </p:cNvPr>
              <p:cNvSpPr txBox="1">
                <a:spLocks noRot="1" noChangeAspect="1" noMove="1" noResize="1" noEditPoints="1" noAdjustHandles="1" noChangeArrowheads="1" noChangeShapeType="1" noTextEdit="1"/>
              </p:cNvSpPr>
              <p:nvPr/>
            </p:nvSpPr>
            <p:spPr>
              <a:xfrm>
                <a:off x="6383253" y="3101271"/>
                <a:ext cx="5119478" cy="307777"/>
              </a:xfrm>
              <a:prstGeom prst="rect">
                <a:avLst/>
              </a:prstGeom>
              <a:blipFill>
                <a:blip r:embed="rId6"/>
                <a:stretch>
                  <a:fillRect l="-119" t="-8000" r="-1190" b="-38000"/>
                </a:stretch>
              </a:blipFill>
            </p:spPr>
            <p:txBody>
              <a:bodyPr/>
              <a:lstStyle/>
              <a:p>
                <a:r>
                  <a:rPr lang="zh-CN" altLang="en-US">
                    <a:noFill/>
                  </a:rPr>
                  <a:t> </a:t>
                </a:r>
              </a:p>
            </p:txBody>
          </p:sp>
        </mc:Fallback>
      </mc:AlternateContent>
      <p:pic>
        <p:nvPicPr>
          <p:cNvPr id="2" name="图片 1">
            <a:extLst>
              <a:ext uri="{FF2B5EF4-FFF2-40B4-BE49-F238E27FC236}">
                <a16:creationId xmlns:a16="http://schemas.microsoft.com/office/drawing/2014/main" id="{1E714F8A-1EAE-873D-F6E3-2A52668B0230}"/>
              </a:ext>
            </a:extLst>
          </p:cNvPr>
          <p:cNvPicPr>
            <a:picLocks noChangeAspect="1"/>
          </p:cNvPicPr>
          <p:nvPr/>
        </p:nvPicPr>
        <p:blipFill>
          <a:blip r:embed="rId7"/>
          <a:srcRect r="11497"/>
          <a:stretch>
            <a:fillRect/>
          </a:stretch>
        </p:blipFill>
        <p:spPr>
          <a:xfrm>
            <a:off x="617606" y="4374115"/>
            <a:ext cx="2070487" cy="2068520"/>
          </a:xfrm>
          <a:prstGeom prst="rect">
            <a:avLst/>
          </a:prstGeom>
        </p:spPr>
      </p:pic>
      <p:pic>
        <p:nvPicPr>
          <p:cNvPr id="10" name="图片 9">
            <a:extLst>
              <a:ext uri="{FF2B5EF4-FFF2-40B4-BE49-F238E27FC236}">
                <a16:creationId xmlns:a16="http://schemas.microsoft.com/office/drawing/2014/main" id="{06772B70-86B9-D71E-D275-7E3859826381}"/>
              </a:ext>
            </a:extLst>
          </p:cNvPr>
          <p:cNvPicPr>
            <a:picLocks noChangeAspect="1"/>
          </p:cNvPicPr>
          <p:nvPr/>
        </p:nvPicPr>
        <p:blipFill>
          <a:blip r:embed="rId8"/>
          <a:srcRect r="11553"/>
          <a:stretch>
            <a:fillRect/>
          </a:stretch>
        </p:blipFill>
        <p:spPr>
          <a:xfrm>
            <a:off x="3429526" y="4332060"/>
            <a:ext cx="2067600" cy="2068520"/>
          </a:xfrm>
          <a:prstGeom prst="rect">
            <a:avLst/>
          </a:prstGeom>
        </p:spPr>
      </p:pic>
      <p:sp>
        <p:nvSpPr>
          <p:cNvPr id="3" name="文本框 2">
            <a:extLst>
              <a:ext uri="{FF2B5EF4-FFF2-40B4-BE49-F238E27FC236}">
                <a16:creationId xmlns:a16="http://schemas.microsoft.com/office/drawing/2014/main" id="{499996F6-F115-8845-357B-F087DD611BD8}"/>
              </a:ext>
            </a:extLst>
          </p:cNvPr>
          <p:cNvSpPr txBox="1"/>
          <p:nvPr/>
        </p:nvSpPr>
        <p:spPr>
          <a:xfrm>
            <a:off x="6694875" y="5188347"/>
            <a:ext cx="371240" cy="369332"/>
          </a:xfrm>
          <a:prstGeom prst="rect">
            <a:avLst/>
          </a:prstGeom>
          <a:solidFill>
            <a:srgbClr val="DAE3F3">
              <a:alpha val="50000"/>
            </a:srgbClr>
          </a:solidFill>
        </p:spPr>
        <p:txBody>
          <a:bodyPr wrap="square" rtlCol="0">
            <a:spAutoFit/>
          </a:bodyPr>
          <a:lstStyle/>
          <a:p>
            <a:pPr algn="ctr"/>
            <a:r>
              <a:rPr lang="en-US" altLang="zh-CN" b="1" dirty="0">
                <a:solidFill>
                  <a:schemeClr val="accent1">
                    <a:lumMod val="50000"/>
                  </a:schemeClr>
                </a:solidFill>
              </a:rPr>
              <a:t>L</a:t>
            </a:r>
            <a:endParaRPr lang="zh-CN" altLang="en-US" b="1" dirty="0">
              <a:solidFill>
                <a:schemeClr val="accent1">
                  <a:lumMod val="50000"/>
                </a:schemeClr>
              </a:solidFill>
            </a:endParaRPr>
          </a:p>
        </p:txBody>
      </p:sp>
      <p:sp>
        <p:nvSpPr>
          <p:cNvPr id="6" name="文本框 5">
            <a:extLst>
              <a:ext uri="{FF2B5EF4-FFF2-40B4-BE49-F238E27FC236}">
                <a16:creationId xmlns:a16="http://schemas.microsoft.com/office/drawing/2014/main" id="{0F40B772-BDB1-23C3-B879-046C3B843417}"/>
              </a:ext>
            </a:extLst>
          </p:cNvPr>
          <p:cNvSpPr txBox="1"/>
          <p:nvPr/>
        </p:nvSpPr>
        <p:spPr>
          <a:xfrm>
            <a:off x="7835418" y="5188347"/>
            <a:ext cx="371240" cy="369332"/>
          </a:xfrm>
          <a:prstGeom prst="rect">
            <a:avLst/>
          </a:prstGeom>
          <a:solidFill>
            <a:srgbClr val="DAE3F3">
              <a:alpha val="50000"/>
            </a:srgbClr>
          </a:solidFill>
        </p:spPr>
        <p:txBody>
          <a:bodyPr wrap="square" rtlCol="0">
            <a:spAutoFit/>
          </a:bodyPr>
          <a:lstStyle/>
          <a:p>
            <a:pPr algn="ctr"/>
            <a:r>
              <a:rPr lang="en-US" altLang="zh-CN" b="1" dirty="0">
                <a:solidFill>
                  <a:schemeClr val="accent1">
                    <a:lumMod val="50000"/>
                  </a:schemeClr>
                </a:solidFill>
              </a:rPr>
              <a:t>R</a:t>
            </a:r>
            <a:endParaRPr lang="zh-CN" altLang="en-US" b="1" dirty="0">
              <a:solidFill>
                <a:schemeClr val="accent1">
                  <a:lumMod val="50000"/>
                </a:schemeClr>
              </a:solidFill>
            </a:endParaRPr>
          </a:p>
        </p:txBody>
      </p:sp>
      <p:sp>
        <p:nvSpPr>
          <p:cNvPr id="7" name="箭头: 右 6">
            <a:extLst>
              <a:ext uri="{FF2B5EF4-FFF2-40B4-BE49-F238E27FC236}">
                <a16:creationId xmlns:a16="http://schemas.microsoft.com/office/drawing/2014/main" id="{E1AED278-3883-EB9A-B4D0-CF0B4E3753FB}"/>
              </a:ext>
            </a:extLst>
          </p:cNvPr>
          <p:cNvSpPr/>
          <p:nvPr/>
        </p:nvSpPr>
        <p:spPr>
          <a:xfrm>
            <a:off x="2783950" y="5142765"/>
            <a:ext cx="577589" cy="447110"/>
          </a:xfrm>
          <a:prstGeom prst="rightArrow">
            <a:avLst/>
          </a:prstGeom>
          <a:gradFill flip="none" rotWithShape="1">
            <a:gsLst>
              <a:gs pos="0">
                <a:schemeClr val="accent1">
                  <a:lumMod val="75000"/>
                </a:schemeClr>
              </a:gs>
              <a:gs pos="50000">
                <a:schemeClr val="accent1">
                  <a:lumMod val="60000"/>
                  <a:lumOff val="40000"/>
                </a:schemeClr>
              </a:gs>
              <a:gs pos="100000">
                <a:schemeClr val="accent1">
                  <a:lumMod val="40000"/>
                  <a:lumOff val="60000"/>
                </a:schemeClr>
              </a:gs>
            </a:gsLst>
            <a:lin ang="10800000" scaled="0"/>
            <a:tileRect/>
          </a:gra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7066232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C8EF87-7728-BE50-0933-C71D016D8FF5}"/>
            </a:ext>
          </a:extLst>
        </p:cNvPr>
        <p:cNvGrpSpPr/>
        <p:nvPr/>
      </p:nvGrpSpPr>
      <p:grpSpPr>
        <a:xfrm>
          <a:off x="0" y="0"/>
          <a:ext cx="0" cy="0"/>
          <a:chOff x="0" y="0"/>
          <a:chExt cx="0" cy="0"/>
        </a:xfrm>
      </p:grpSpPr>
      <p:sp>
        <p:nvSpPr>
          <p:cNvPr id="46" name="矩形 45">
            <a:extLst>
              <a:ext uri="{FF2B5EF4-FFF2-40B4-BE49-F238E27FC236}">
                <a16:creationId xmlns:a16="http://schemas.microsoft.com/office/drawing/2014/main" id="{E154DC12-5A43-F94D-BDB8-4EF84C84489A}"/>
              </a:ext>
            </a:extLst>
          </p:cNvPr>
          <p:cNvSpPr/>
          <p:nvPr/>
        </p:nvSpPr>
        <p:spPr>
          <a:xfrm>
            <a:off x="335594" y="1861228"/>
            <a:ext cx="11520809" cy="4799922"/>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矩形 4">
            <a:extLst>
              <a:ext uri="{FF2B5EF4-FFF2-40B4-BE49-F238E27FC236}">
                <a16:creationId xmlns:a16="http://schemas.microsoft.com/office/drawing/2014/main" id="{E02D464F-F533-21FD-03F1-80A97DBF3518}"/>
              </a:ext>
            </a:extLst>
          </p:cNvPr>
          <p:cNvSpPr/>
          <p:nvPr/>
        </p:nvSpPr>
        <p:spPr>
          <a:xfrm>
            <a:off x="0" y="-2834"/>
            <a:ext cx="12192000" cy="792000"/>
          </a:xfrm>
          <a:prstGeom prst="rect">
            <a:avLst/>
          </a:prstGeom>
          <a:solidFill>
            <a:srgbClr val="194A9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latin typeface="微软雅黑" panose="020B0503020204020204" pitchFamily="34" charset="-122"/>
                <a:ea typeface="微软雅黑" panose="020B0503020204020204" pitchFamily="34" charset="-122"/>
              </a:rPr>
              <a:t>3.5</a:t>
            </a:r>
            <a:r>
              <a:rPr lang="zh-CN" altLang="en-US" sz="3200" b="1" dirty="0">
                <a:latin typeface="微软雅黑" panose="020B0503020204020204" pitchFamily="34" charset="-122"/>
                <a:ea typeface="微软雅黑" panose="020B0503020204020204" pitchFamily="34" charset="-122"/>
              </a:rPr>
              <a:t> </a:t>
            </a:r>
            <a:r>
              <a:rPr lang="en-US" altLang="zh-CN" sz="3200" b="1" dirty="0">
                <a:latin typeface="微软雅黑" panose="020B0503020204020204" pitchFamily="34" charset="-122"/>
                <a:ea typeface="微软雅黑" panose="020B0503020204020204" pitchFamily="34" charset="-122"/>
              </a:rPr>
              <a:t>NUT GO branch &amp; termination criteria</a:t>
            </a:r>
            <a:endParaRPr lang="zh-CN" altLang="en-US" sz="2880" b="1" dirty="0">
              <a:latin typeface="微软雅黑" panose="020B0503020204020204" pitchFamily="34" charset="-122"/>
              <a:ea typeface="微软雅黑" panose="020B0503020204020204" pitchFamily="34" charset="-122"/>
            </a:endParaRPr>
          </a:p>
        </p:txBody>
      </p:sp>
      <p:sp>
        <p:nvSpPr>
          <p:cNvPr id="47" name="矩形 46">
            <a:extLst>
              <a:ext uri="{FF2B5EF4-FFF2-40B4-BE49-F238E27FC236}">
                <a16:creationId xmlns:a16="http://schemas.microsoft.com/office/drawing/2014/main" id="{24D06A21-C169-FEBC-A392-78FC65054E25}"/>
              </a:ext>
            </a:extLst>
          </p:cNvPr>
          <p:cNvSpPr/>
          <p:nvPr/>
        </p:nvSpPr>
        <p:spPr>
          <a:xfrm>
            <a:off x="335596" y="1861228"/>
            <a:ext cx="11520809" cy="877136"/>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a:extLst>
              <a:ext uri="{FF2B5EF4-FFF2-40B4-BE49-F238E27FC236}">
                <a16:creationId xmlns:a16="http://schemas.microsoft.com/office/drawing/2014/main" id="{326899CA-0CFC-957F-18AE-4F39D6C39FFA}"/>
              </a:ext>
            </a:extLst>
          </p:cNvPr>
          <p:cNvSpPr/>
          <p:nvPr/>
        </p:nvSpPr>
        <p:spPr>
          <a:xfrm>
            <a:off x="2474947" y="1993884"/>
            <a:ext cx="1620000" cy="396000"/>
          </a:xfrm>
          <a:prstGeom prst="rect">
            <a:avLst/>
          </a:prstGeom>
          <a:solidFill>
            <a:srgbClr val="F2DCDB">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rgbClr val="C00000"/>
                </a:solidFill>
                <a:latin typeface="微软雅黑" panose="020B0503020204020204" pitchFamily="34" charset="-122"/>
                <a:ea typeface="微软雅黑" panose="020B0503020204020204" pitchFamily="34" charset="-122"/>
              </a:rPr>
              <a:t>分支</a:t>
            </a:r>
          </a:p>
        </p:txBody>
      </p:sp>
      <p:sp>
        <p:nvSpPr>
          <p:cNvPr id="49" name="矩形 48">
            <a:extLst>
              <a:ext uri="{FF2B5EF4-FFF2-40B4-BE49-F238E27FC236}">
                <a16:creationId xmlns:a16="http://schemas.microsoft.com/office/drawing/2014/main" id="{4F44E198-9AD0-9B71-200C-22DE40AD5703}"/>
              </a:ext>
            </a:extLst>
          </p:cNvPr>
          <p:cNvSpPr/>
          <p:nvPr/>
        </p:nvSpPr>
        <p:spPr>
          <a:xfrm>
            <a:off x="4902019" y="1993884"/>
            <a:ext cx="1620000" cy="396000"/>
          </a:xfrm>
          <a:prstGeom prst="rect">
            <a:avLst/>
          </a:prstGeom>
          <a:solidFill>
            <a:srgbClr val="DAE3F3">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rgbClr val="002060"/>
                </a:solidFill>
                <a:latin typeface="微软雅黑" panose="020B0503020204020204" pitchFamily="34" charset="-122"/>
                <a:ea typeface="微软雅黑" panose="020B0503020204020204" pitchFamily="34" charset="-122"/>
              </a:rPr>
              <a:t>构建凸下界</a:t>
            </a:r>
          </a:p>
        </p:txBody>
      </p:sp>
      <p:sp>
        <p:nvSpPr>
          <p:cNvPr id="50" name="矩形 49">
            <a:extLst>
              <a:ext uri="{FF2B5EF4-FFF2-40B4-BE49-F238E27FC236}">
                <a16:creationId xmlns:a16="http://schemas.microsoft.com/office/drawing/2014/main" id="{2B5FE19E-2065-53DF-DD65-76BE04AE0ABE}"/>
              </a:ext>
            </a:extLst>
          </p:cNvPr>
          <p:cNvSpPr/>
          <p:nvPr/>
        </p:nvSpPr>
        <p:spPr>
          <a:xfrm>
            <a:off x="7329091" y="1993884"/>
            <a:ext cx="1620000" cy="396000"/>
          </a:xfrm>
          <a:prstGeom prst="rect">
            <a:avLst/>
          </a:prstGeom>
          <a:solidFill>
            <a:schemeClr val="accent1">
              <a:lumMod val="20000"/>
              <a:lumOff val="8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accent1">
                    <a:lumMod val="50000"/>
                  </a:schemeClr>
                </a:solidFill>
                <a:latin typeface="微软雅黑" panose="020B0503020204020204" pitchFamily="34" charset="-122"/>
                <a:ea typeface="微软雅黑" panose="020B0503020204020204" pitchFamily="34" charset="-122"/>
              </a:rPr>
              <a:t>优化上下界</a:t>
            </a:r>
          </a:p>
        </p:txBody>
      </p:sp>
      <p:sp>
        <p:nvSpPr>
          <p:cNvPr id="51" name="矩形 50">
            <a:extLst>
              <a:ext uri="{FF2B5EF4-FFF2-40B4-BE49-F238E27FC236}">
                <a16:creationId xmlns:a16="http://schemas.microsoft.com/office/drawing/2014/main" id="{B7F1509A-6B9D-7E9F-AB76-DC9BF18ABBD9}"/>
              </a:ext>
            </a:extLst>
          </p:cNvPr>
          <p:cNvSpPr/>
          <p:nvPr/>
        </p:nvSpPr>
        <p:spPr>
          <a:xfrm>
            <a:off x="9756165" y="1993884"/>
            <a:ext cx="1620000" cy="396000"/>
          </a:xfrm>
          <a:prstGeom prst="rect">
            <a:avLst/>
          </a:prstGeom>
          <a:solidFill>
            <a:srgbClr val="DAE3F3">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rgbClr val="203864"/>
                </a:solidFill>
                <a:latin typeface="微软雅黑" panose="020B0503020204020204" pitchFamily="34" charset="-122"/>
                <a:ea typeface="微软雅黑" panose="020B0503020204020204" pitchFamily="34" charset="-122"/>
              </a:rPr>
              <a:t>剪枝</a:t>
            </a:r>
          </a:p>
        </p:txBody>
      </p:sp>
      <p:sp>
        <p:nvSpPr>
          <p:cNvPr id="52" name="等腰三角形 51">
            <a:extLst>
              <a:ext uri="{FF2B5EF4-FFF2-40B4-BE49-F238E27FC236}">
                <a16:creationId xmlns:a16="http://schemas.microsoft.com/office/drawing/2014/main" id="{D72EF663-4ED1-5EA6-6514-4A266778244E}"/>
              </a:ext>
            </a:extLst>
          </p:cNvPr>
          <p:cNvSpPr/>
          <p:nvPr/>
        </p:nvSpPr>
        <p:spPr>
          <a:xfrm rot="5400000">
            <a:off x="4318984" y="2122799"/>
            <a:ext cx="358998" cy="138170"/>
          </a:xfrm>
          <a:prstGeom prst="triangle">
            <a:avLst>
              <a:gd name="adj" fmla="val 50015"/>
            </a:avLst>
          </a:prstGeom>
          <a:gradFill>
            <a:gsLst>
              <a:gs pos="0">
                <a:schemeClr val="accent5">
                  <a:lumMod val="20000"/>
                  <a:lumOff val="80000"/>
                </a:schemeClr>
              </a:gs>
              <a:gs pos="26000">
                <a:schemeClr val="accent1">
                  <a:lumMod val="20000"/>
                  <a:lumOff val="80000"/>
                </a:schemeClr>
              </a:gs>
              <a:gs pos="100000">
                <a:srgbClr val="F2F2F2"/>
              </a:gs>
            </a:gsLst>
            <a:lin ang="5400000" scaled="0"/>
          </a:gra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just"/>
            <a:endParaRPr lang="zh-CN" altLang="en-US" sz="2400" b="1" dirty="0">
              <a:solidFill>
                <a:schemeClr val="tx1"/>
              </a:solidFill>
            </a:endParaRPr>
          </a:p>
        </p:txBody>
      </p:sp>
      <p:cxnSp>
        <p:nvCxnSpPr>
          <p:cNvPr id="53" name="连接符: 肘形 52">
            <a:extLst>
              <a:ext uri="{FF2B5EF4-FFF2-40B4-BE49-F238E27FC236}">
                <a16:creationId xmlns:a16="http://schemas.microsoft.com/office/drawing/2014/main" id="{382562CD-1795-CB1C-7781-CD645140C85C}"/>
              </a:ext>
            </a:extLst>
          </p:cNvPr>
          <p:cNvCxnSpPr>
            <a:cxnSpLocks/>
            <a:stCxn id="51" idx="2"/>
            <a:endCxn id="48" idx="2"/>
          </p:cNvCxnSpPr>
          <p:nvPr/>
        </p:nvCxnSpPr>
        <p:spPr>
          <a:xfrm rot="5400000">
            <a:off x="6925556" y="-1250725"/>
            <a:ext cx="12700" cy="7281218"/>
          </a:xfrm>
          <a:prstGeom prst="bentConnector3">
            <a:avLst>
              <a:gd name="adj1" fmla="val 1800000"/>
            </a:avLst>
          </a:prstGeom>
          <a:ln w="28575">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4" name="等腰三角形 53">
            <a:extLst>
              <a:ext uri="{FF2B5EF4-FFF2-40B4-BE49-F238E27FC236}">
                <a16:creationId xmlns:a16="http://schemas.microsoft.com/office/drawing/2014/main" id="{6EA8FEF1-0D81-F5CC-4081-A1449F377586}"/>
              </a:ext>
            </a:extLst>
          </p:cNvPr>
          <p:cNvSpPr/>
          <p:nvPr/>
        </p:nvSpPr>
        <p:spPr>
          <a:xfrm rot="5400000">
            <a:off x="6746056" y="2122799"/>
            <a:ext cx="358998" cy="138170"/>
          </a:xfrm>
          <a:prstGeom prst="triangle">
            <a:avLst>
              <a:gd name="adj" fmla="val 50015"/>
            </a:avLst>
          </a:prstGeom>
          <a:gradFill>
            <a:gsLst>
              <a:gs pos="0">
                <a:schemeClr val="accent5">
                  <a:lumMod val="20000"/>
                  <a:lumOff val="80000"/>
                </a:schemeClr>
              </a:gs>
              <a:gs pos="26000">
                <a:schemeClr val="accent1">
                  <a:lumMod val="20000"/>
                  <a:lumOff val="80000"/>
                </a:schemeClr>
              </a:gs>
              <a:gs pos="100000">
                <a:srgbClr val="F2F2F2"/>
              </a:gs>
            </a:gsLst>
            <a:lin ang="5400000" scaled="0"/>
          </a:gra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just"/>
            <a:endParaRPr lang="zh-CN" altLang="en-US" sz="2400" b="1" dirty="0">
              <a:solidFill>
                <a:schemeClr val="tx1"/>
              </a:solidFill>
            </a:endParaRPr>
          </a:p>
        </p:txBody>
      </p:sp>
      <p:sp>
        <p:nvSpPr>
          <p:cNvPr id="55" name="等腰三角形 54">
            <a:extLst>
              <a:ext uri="{FF2B5EF4-FFF2-40B4-BE49-F238E27FC236}">
                <a16:creationId xmlns:a16="http://schemas.microsoft.com/office/drawing/2014/main" id="{4619CAE9-0BF0-A41A-6BB3-A5A0DC05BCF0}"/>
              </a:ext>
            </a:extLst>
          </p:cNvPr>
          <p:cNvSpPr/>
          <p:nvPr/>
        </p:nvSpPr>
        <p:spPr>
          <a:xfrm rot="5400000">
            <a:off x="9173128" y="2122799"/>
            <a:ext cx="358998" cy="138170"/>
          </a:xfrm>
          <a:prstGeom prst="triangle">
            <a:avLst>
              <a:gd name="adj" fmla="val 50015"/>
            </a:avLst>
          </a:prstGeom>
          <a:gradFill>
            <a:gsLst>
              <a:gs pos="0">
                <a:schemeClr val="accent5">
                  <a:lumMod val="20000"/>
                  <a:lumOff val="80000"/>
                </a:schemeClr>
              </a:gs>
              <a:gs pos="26000">
                <a:schemeClr val="accent1">
                  <a:lumMod val="20000"/>
                  <a:lumOff val="80000"/>
                </a:schemeClr>
              </a:gs>
              <a:gs pos="100000">
                <a:srgbClr val="F2F2F2"/>
              </a:gs>
            </a:gsLst>
            <a:lin ang="5400000" scaled="0"/>
          </a:gra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just"/>
            <a:endParaRPr lang="zh-CN" altLang="en-US" sz="2400" b="1" dirty="0">
              <a:solidFill>
                <a:schemeClr val="tx1"/>
              </a:solidFill>
            </a:endParaRPr>
          </a:p>
        </p:txBody>
      </p:sp>
      <p:sp>
        <p:nvSpPr>
          <p:cNvPr id="56" name="矩形 55">
            <a:extLst>
              <a:ext uri="{FF2B5EF4-FFF2-40B4-BE49-F238E27FC236}">
                <a16:creationId xmlns:a16="http://schemas.microsoft.com/office/drawing/2014/main" id="{5D53A030-FE16-99A2-0C91-206BC3524EB4}"/>
              </a:ext>
            </a:extLst>
          </p:cNvPr>
          <p:cNvSpPr/>
          <p:nvPr/>
        </p:nvSpPr>
        <p:spPr>
          <a:xfrm>
            <a:off x="335595" y="1854377"/>
            <a:ext cx="1801403" cy="882425"/>
          </a:xfrm>
          <a:prstGeom prst="rect">
            <a:avLst/>
          </a:prstGeom>
          <a:solidFill>
            <a:srgbClr val="194A9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20000"/>
              </a:lnSpc>
            </a:pPr>
            <a:r>
              <a:rPr lang="zh-CN" altLang="en-US" b="1" dirty="0">
                <a:latin typeface="微软雅黑" panose="020B0503020204020204" pitchFamily="34" charset="-122"/>
                <a:ea typeface="微软雅黑" panose="020B0503020204020204" pitchFamily="34" charset="-122"/>
              </a:rPr>
              <a:t>分支定界</a:t>
            </a:r>
            <a:endParaRPr lang="en-US" altLang="zh-CN" b="1" dirty="0">
              <a:latin typeface="微软雅黑" panose="020B0503020204020204" pitchFamily="34" charset="-122"/>
              <a:ea typeface="微软雅黑" panose="020B0503020204020204" pitchFamily="34" charset="-122"/>
            </a:endParaRPr>
          </a:p>
          <a:p>
            <a:pPr algn="ctr">
              <a:lnSpc>
                <a:spcPct val="120000"/>
              </a:lnSpc>
            </a:pPr>
            <a:r>
              <a:rPr lang="zh-CN" altLang="en-US" b="1" dirty="0">
                <a:latin typeface="微软雅黑" panose="020B0503020204020204" pitchFamily="34" charset="-122"/>
                <a:ea typeface="微软雅黑" panose="020B0503020204020204" pitchFamily="34" charset="-122"/>
              </a:rPr>
              <a:t>流程简图</a:t>
            </a:r>
          </a:p>
        </p:txBody>
      </p:sp>
      <p:sp>
        <p:nvSpPr>
          <p:cNvPr id="22" name="矩形 21">
            <a:extLst>
              <a:ext uri="{FF2B5EF4-FFF2-40B4-BE49-F238E27FC236}">
                <a16:creationId xmlns:a16="http://schemas.microsoft.com/office/drawing/2014/main" id="{057ADF95-C46F-6C0C-F10C-80D9241D435E}"/>
              </a:ext>
            </a:extLst>
          </p:cNvPr>
          <p:cNvSpPr/>
          <p:nvPr/>
        </p:nvSpPr>
        <p:spPr>
          <a:xfrm>
            <a:off x="335595" y="971550"/>
            <a:ext cx="11520809" cy="677636"/>
          </a:xfrm>
          <a:prstGeom prst="rect">
            <a:avLst/>
          </a:prstGeom>
          <a:solidFill>
            <a:srgbClr val="194A96"/>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200" b="1" dirty="0">
                <a:solidFill>
                  <a:srgbClr val="FFFF00"/>
                </a:solidFill>
                <a:latin typeface="微软雅黑" panose="020B0503020204020204" pitchFamily="34" charset="-122"/>
                <a:ea typeface="微软雅黑" panose="020B0503020204020204" pitchFamily="34" charset="-122"/>
              </a:rPr>
              <a:t>分支与终止准则</a:t>
            </a:r>
          </a:p>
        </p:txBody>
      </p:sp>
      <p:sp>
        <p:nvSpPr>
          <p:cNvPr id="2" name="文本框 1">
            <a:extLst>
              <a:ext uri="{FF2B5EF4-FFF2-40B4-BE49-F238E27FC236}">
                <a16:creationId xmlns:a16="http://schemas.microsoft.com/office/drawing/2014/main" id="{DF629288-CC61-DFFD-C6C6-0BCC2411136C}"/>
              </a:ext>
            </a:extLst>
          </p:cNvPr>
          <p:cNvSpPr txBox="1"/>
          <p:nvPr/>
        </p:nvSpPr>
        <p:spPr>
          <a:xfrm>
            <a:off x="510697" y="2941993"/>
            <a:ext cx="1451198" cy="369332"/>
          </a:xfrm>
          <a:prstGeom prst="rect">
            <a:avLst/>
          </a:prstGeom>
          <a:solidFill>
            <a:srgbClr val="DAE3F3">
              <a:alpha val="50000"/>
            </a:srgbClr>
          </a:solidFill>
        </p:spPr>
        <p:txBody>
          <a:bodyPr wrap="square" rtlCol="0">
            <a:spAutoFit/>
          </a:bodyPr>
          <a:lstStyle/>
          <a:p>
            <a:r>
              <a:rPr lang="zh-CN" altLang="en-US" b="1" dirty="0">
                <a:solidFill>
                  <a:srgbClr val="203864"/>
                </a:solidFill>
                <a:latin typeface="微软雅黑" panose="020B0503020204020204" pitchFamily="34" charset="-122"/>
                <a:ea typeface="微软雅黑" panose="020B0503020204020204" pitchFamily="34" charset="-122"/>
              </a:rPr>
              <a:t>分支准则：</a:t>
            </a:r>
          </a:p>
        </p:txBody>
      </p:sp>
      <p:sp>
        <p:nvSpPr>
          <p:cNvPr id="4" name="矩形 3">
            <a:extLst>
              <a:ext uri="{FF2B5EF4-FFF2-40B4-BE49-F238E27FC236}">
                <a16:creationId xmlns:a16="http://schemas.microsoft.com/office/drawing/2014/main" id="{CF976EB4-170D-5B0E-B39D-59BA2BD0D3DB}"/>
              </a:ext>
            </a:extLst>
          </p:cNvPr>
          <p:cNvSpPr/>
          <p:nvPr/>
        </p:nvSpPr>
        <p:spPr>
          <a:xfrm>
            <a:off x="2031685" y="3564473"/>
            <a:ext cx="1282432" cy="487437"/>
          </a:xfrm>
          <a:prstGeom prst="rect">
            <a:avLst/>
          </a:prstGeom>
          <a:solidFill>
            <a:srgbClr val="DAE3F3">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B4DF8F26-F6E6-A4AC-7295-4FE53DE4CC71}"/>
              </a:ext>
            </a:extLst>
          </p:cNvPr>
          <p:cNvSpPr/>
          <p:nvPr/>
        </p:nvSpPr>
        <p:spPr>
          <a:xfrm>
            <a:off x="3617461" y="3566313"/>
            <a:ext cx="908092" cy="487437"/>
          </a:xfrm>
          <a:prstGeom prst="rect">
            <a:avLst/>
          </a:prstGeom>
          <a:solidFill>
            <a:srgbClr val="F2DCDB">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511ACA9D-7072-F9DB-3AAC-95A27F80A75F}"/>
              </a:ext>
            </a:extLst>
          </p:cNvPr>
          <p:cNvSpPr/>
          <p:nvPr/>
        </p:nvSpPr>
        <p:spPr>
          <a:xfrm>
            <a:off x="4745576" y="3564473"/>
            <a:ext cx="1201835" cy="487437"/>
          </a:xfrm>
          <a:prstGeom prst="rect">
            <a:avLst/>
          </a:prstGeom>
          <a:solidFill>
            <a:schemeClr val="accent6">
              <a:lumMod val="20000"/>
              <a:lumOff val="80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7668CA1E-2B89-55F7-DCC3-7677CEA8EE16}"/>
              </a:ext>
            </a:extLst>
          </p:cNvPr>
          <p:cNvSpPr/>
          <p:nvPr/>
        </p:nvSpPr>
        <p:spPr>
          <a:xfrm>
            <a:off x="6227993" y="3564472"/>
            <a:ext cx="1108398" cy="487437"/>
          </a:xfrm>
          <a:prstGeom prst="rect">
            <a:avLst/>
          </a:prstGeom>
          <a:solidFill>
            <a:schemeClr val="accent4">
              <a:lumMod val="20000"/>
              <a:lumOff val="80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1FFAA43C-7904-1B39-13F4-9586339BCFBF}"/>
                  </a:ext>
                </a:extLst>
              </p:cNvPr>
              <p:cNvSpPr txBox="1"/>
              <p:nvPr/>
            </p:nvSpPr>
            <p:spPr>
              <a:xfrm>
                <a:off x="707187" y="3624198"/>
                <a:ext cx="678737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𝑠𝑐𝑜𝑟𝑒</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𝑎</m:t>
                      </m:r>
                      <m:r>
                        <a:rPr lang="en-US" altLang="zh-CN" sz="2400" b="0" i="1" smtClean="0">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𝑚𝑒𝑎𝑛</m:t>
                      </m:r>
                      <m:r>
                        <a:rPr lang="en-US" altLang="zh-CN" sz="2400" b="0" i="1" smtClean="0">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𝑏</m:t>
                      </m:r>
                      <m:r>
                        <a:rPr lang="en-US" altLang="zh-CN" sz="2400" b="0" i="1" smtClean="0">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𝑙𝑏</m:t>
                      </m:r>
                      <m:r>
                        <a:rPr lang="en-US" altLang="zh-CN" sz="2400" i="1">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rPr>
                        <m:t>𝑐</m:t>
                      </m:r>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𝑔𝑎𝑝</m:t>
                      </m:r>
                      <m:r>
                        <a:rPr lang="en-US" altLang="zh-CN" sz="2400" b="0" i="1" smtClean="0">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rPr>
                        <m:t>𝑑</m:t>
                      </m:r>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𝑙𝑜𝑠𝑠</m:t>
                      </m:r>
                    </m:oMath>
                  </m:oMathPara>
                </a14:m>
                <a:endParaRPr lang="zh-CN" altLang="en-US" sz="2400" dirty="0"/>
              </a:p>
            </p:txBody>
          </p:sp>
        </mc:Choice>
        <mc:Fallback xmlns="">
          <p:sp>
            <p:nvSpPr>
              <p:cNvPr id="3" name="文本框 2">
                <a:extLst>
                  <a:ext uri="{FF2B5EF4-FFF2-40B4-BE49-F238E27FC236}">
                    <a16:creationId xmlns:a16="http://schemas.microsoft.com/office/drawing/2014/main" id="{1FFAA43C-7904-1B39-13F4-9586339BCFBF}"/>
                  </a:ext>
                </a:extLst>
              </p:cNvPr>
              <p:cNvSpPr txBox="1">
                <a:spLocks noRot="1" noChangeAspect="1" noMove="1" noResize="1" noEditPoints="1" noAdjustHandles="1" noChangeArrowheads="1" noChangeShapeType="1" noTextEdit="1"/>
              </p:cNvSpPr>
              <p:nvPr/>
            </p:nvSpPr>
            <p:spPr>
              <a:xfrm>
                <a:off x="707187" y="3624198"/>
                <a:ext cx="6787371" cy="369332"/>
              </a:xfrm>
              <a:prstGeom prst="rect">
                <a:avLst/>
              </a:prstGeom>
              <a:blipFill>
                <a:blip r:embed="rId3"/>
                <a:stretch>
                  <a:fillRect b="-26667"/>
                </a:stretch>
              </a:blipFill>
            </p:spPr>
            <p:txBody>
              <a:bodyPr/>
              <a:lstStyle/>
              <a:p>
                <a:r>
                  <a:rPr lang="zh-CN" altLang="en-US">
                    <a:noFill/>
                  </a:rPr>
                  <a:t> </a:t>
                </a:r>
              </a:p>
            </p:txBody>
          </p:sp>
        </mc:Fallback>
      </mc:AlternateContent>
      <p:sp>
        <p:nvSpPr>
          <p:cNvPr id="9" name="左大括号 8">
            <a:extLst>
              <a:ext uri="{FF2B5EF4-FFF2-40B4-BE49-F238E27FC236}">
                <a16:creationId xmlns:a16="http://schemas.microsoft.com/office/drawing/2014/main" id="{9DC28157-9E85-4822-6174-8027EB6973BE}"/>
              </a:ext>
            </a:extLst>
          </p:cNvPr>
          <p:cNvSpPr/>
          <p:nvPr/>
        </p:nvSpPr>
        <p:spPr>
          <a:xfrm rot="16200000">
            <a:off x="2597317" y="3520196"/>
            <a:ext cx="151168" cy="1282431"/>
          </a:xfrm>
          <a:prstGeom prst="leftBrace">
            <a:avLst/>
          </a:prstGeom>
          <a:ln w="19050">
            <a:solidFill>
              <a:srgbClr val="20386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AA9CD286-93CD-D9DE-D700-319260AEAF87}"/>
              </a:ext>
            </a:extLst>
          </p:cNvPr>
          <p:cNvSpPr txBox="1"/>
          <p:nvPr/>
        </p:nvSpPr>
        <p:spPr>
          <a:xfrm>
            <a:off x="6197993" y="4280840"/>
            <a:ext cx="1168399" cy="584775"/>
          </a:xfrm>
          <a:prstGeom prst="rect">
            <a:avLst/>
          </a:prstGeom>
          <a:noFill/>
        </p:spPr>
        <p:txBody>
          <a:bodyPr wrap="square" rtlCol="0">
            <a:spAutoFit/>
          </a:bodyPr>
          <a:lstStyle/>
          <a:p>
            <a:pPr algn="ctr"/>
            <a:r>
              <a:rPr lang="zh-CN" altLang="en-US" sz="1600" b="1" dirty="0">
                <a:solidFill>
                  <a:schemeClr val="accent4"/>
                </a:solidFill>
                <a:latin typeface="微软雅黑" panose="020B0503020204020204" pitchFamily="34" charset="-122"/>
                <a:ea typeface="微软雅黑" panose="020B0503020204020204" pitchFamily="34" charset="-122"/>
              </a:rPr>
              <a:t>凸低估器训练误差</a:t>
            </a:r>
          </a:p>
        </p:txBody>
      </p:sp>
      <p:sp>
        <p:nvSpPr>
          <p:cNvPr id="11" name="左大括号 10">
            <a:extLst>
              <a:ext uri="{FF2B5EF4-FFF2-40B4-BE49-F238E27FC236}">
                <a16:creationId xmlns:a16="http://schemas.microsoft.com/office/drawing/2014/main" id="{E7D48DB3-67E4-553D-E9F5-0957D5C26937}"/>
              </a:ext>
            </a:extLst>
          </p:cNvPr>
          <p:cNvSpPr/>
          <p:nvPr/>
        </p:nvSpPr>
        <p:spPr>
          <a:xfrm rot="16200000">
            <a:off x="3992590" y="3728085"/>
            <a:ext cx="157834" cy="881982"/>
          </a:xfrm>
          <a:prstGeom prst="leftBrace">
            <a:avLst/>
          </a:prstGeom>
          <a:ln w="19050">
            <a:solidFill>
              <a:srgbClr val="63252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2" name="左大括号 11">
            <a:extLst>
              <a:ext uri="{FF2B5EF4-FFF2-40B4-BE49-F238E27FC236}">
                <a16:creationId xmlns:a16="http://schemas.microsoft.com/office/drawing/2014/main" id="{9FFCD471-9DA9-CBCE-25AD-019123DFBBAC}"/>
              </a:ext>
            </a:extLst>
          </p:cNvPr>
          <p:cNvSpPr/>
          <p:nvPr/>
        </p:nvSpPr>
        <p:spPr>
          <a:xfrm rot="16200000">
            <a:off x="5267577" y="3568158"/>
            <a:ext cx="157833" cy="1201835"/>
          </a:xfrm>
          <a:prstGeom prst="leftBrace">
            <a:avLst/>
          </a:prstGeom>
          <a:ln w="190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3" name="左大括号 12">
            <a:extLst>
              <a:ext uri="{FF2B5EF4-FFF2-40B4-BE49-F238E27FC236}">
                <a16:creationId xmlns:a16="http://schemas.microsoft.com/office/drawing/2014/main" id="{8706C3C1-2A2B-F952-9EE9-8BD894951293}"/>
              </a:ext>
            </a:extLst>
          </p:cNvPr>
          <p:cNvSpPr/>
          <p:nvPr/>
        </p:nvSpPr>
        <p:spPr>
          <a:xfrm rot="16200000">
            <a:off x="6703276" y="3614876"/>
            <a:ext cx="157832" cy="1108399"/>
          </a:xfrm>
          <a:prstGeom prst="leftBrace">
            <a:avLst/>
          </a:prstGeom>
          <a:ln w="1905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5" name="文本框 14">
            <a:extLst>
              <a:ext uri="{FF2B5EF4-FFF2-40B4-BE49-F238E27FC236}">
                <a16:creationId xmlns:a16="http://schemas.microsoft.com/office/drawing/2014/main" id="{09A11B77-8014-F9FD-8A20-6380E07A3EE9}"/>
              </a:ext>
            </a:extLst>
          </p:cNvPr>
          <p:cNvSpPr txBox="1"/>
          <p:nvPr/>
        </p:nvSpPr>
        <p:spPr>
          <a:xfrm>
            <a:off x="1979573" y="4403950"/>
            <a:ext cx="1386656" cy="338554"/>
          </a:xfrm>
          <a:prstGeom prst="rect">
            <a:avLst/>
          </a:prstGeom>
          <a:noFill/>
        </p:spPr>
        <p:txBody>
          <a:bodyPr wrap="square" rtlCol="0">
            <a:spAutoFit/>
          </a:bodyPr>
          <a:lstStyle/>
          <a:p>
            <a:pPr algn="ctr"/>
            <a:r>
              <a:rPr lang="zh-CN" altLang="en-US" sz="1600" b="1" dirty="0">
                <a:solidFill>
                  <a:srgbClr val="203864"/>
                </a:solidFill>
                <a:latin typeface="微软雅黑" panose="020B0503020204020204" pitchFamily="34" charset="-122"/>
                <a:ea typeface="微软雅黑" panose="020B0503020204020204" pitchFamily="34" charset="-122"/>
              </a:rPr>
              <a:t>采样点均值</a:t>
            </a:r>
          </a:p>
        </p:txBody>
      </p:sp>
      <p:sp>
        <p:nvSpPr>
          <p:cNvPr id="16" name="文本框 15">
            <a:extLst>
              <a:ext uri="{FF2B5EF4-FFF2-40B4-BE49-F238E27FC236}">
                <a16:creationId xmlns:a16="http://schemas.microsoft.com/office/drawing/2014/main" id="{373A2552-9DBD-5A20-6AF2-4DDF5E5570C4}"/>
              </a:ext>
            </a:extLst>
          </p:cNvPr>
          <p:cNvSpPr txBox="1"/>
          <p:nvPr/>
        </p:nvSpPr>
        <p:spPr>
          <a:xfrm>
            <a:off x="3378179" y="4403950"/>
            <a:ext cx="1386656" cy="338554"/>
          </a:xfrm>
          <a:prstGeom prst="rect">
            <a:avLst/>
          </a:prstGeom>
          <a:noFill/>
        </p:spPr>
        <p:txBody>
          <a:bodyPr wrap="square" rtlCol="0">
            <a:spAutoFit/>
          </a:bodyPr>
          <a:lstStyle/>
          <a:p>
            <a:pPr algn="ctr"/>
            <a:r>
              <a:rPr lang="zh-CN" altLang="en-US" sz="1600" b="1" dirty="0">
                <a:solidFill>
                  <a:srgbClr val="632523"/>
                </a:solidFill>
                <a:latin typeface="微软雅黑" panose="020B0503020204020204" pitchFamily="34" charset="-122"/>
                <a:ea typeface="微软雅黑" panose="020B0503020204020204" pitchFamily="34" charset="-122"/>
              </a:rPr>
              <a:t>当前下界</a:t>
            </a:r>
          </a:p>
        </p:txBody>
      </p:sp>
      <p:sp>
        <p:nvSpPr>
          <p:cNvPr id="18" name="文本框 17">
            <a:extLst>
              <a:ext uri="{FF2B5EF4-FFF2-40B4-BE49-F238E27FC236}">
                <a16:creationId xmlns:a16="http://schemas.microsoft.com/office/drawing/2014/main" id="{9149248B-C659-0BAC-1B41-AE48A189C93C}"/>
              </a:ext>
            </a:extLst>
          </p:cNvPr>
          <p:cNvSpPr txBox="1"/>
          <p:nvPr/>
        </p:nvSpPr>
        <p:spPr>
          <a:xfrm>
            <a:off x="5346493" y="5285463"/>
            <a:ext cx="1989898" cy="584775"/>
          </a:xfrm>
          <a:prstGeom prst="rect">
            <a:avLst/>
          </a:prstGeom>
          <a:noFill/>
        </p:spPr>
        <p:txBody>
          <a:bodyPr wrap="square" rtlCol="0">
            <a:spAutoFit/>
          </a:bodyPr>
          <a:lstStyle/>
          <a:p>
            <a:pPr algn="ctr"/>
            <a:r>
              <a:rPr lang="zh-CN" altLang="en-US" sz="1600" b="1" dirty="0">
                <a:solidFill>
                  <a:schemeClr val="accent4"/>
                </a:solidFill>
                <a:latin typeface="微软雅黑" panose="020B0503020204020204" pitchFamily="34" charset="-122"/>
                <a:ea typeface="微软雅黑" panose="020B0503020204020204" pitchFamily="34" charset="-122"/>
              </a:rPr>
              <a:t>判断当前区域是否比较接近凸函数</a:t>
            </a:r>
          </a:p>
        </p:txBody>
      </p:sp>
      <p:sp>
        <p:nvSpPr>
          <p:cNvPr id="19" name="等腰三角形 18">
            <a:extLst>
              <a:ext uri="{FF2B5EF4-FFF2-40B4-BE49-F238E27FC236}">
                <a16:creationId xmlns:a16="http://schemas.microsoft.com/office/drawing/2014/main" id="{34D5D109-17A6-E056-F5F5-E441E6BBB3C5}"/>
              </a:ext>
            </a:extLst>
          </p:cNvPr>
          <p:cNvSpPr/>
          <p:nvPr/>
        </p:nvSpPr>
        <p:spPr>
          <a:xfrm rot="10800000">
            <a:off x="2016721" y="4823487"/>
            <a:ext cx="2568848" cy="381635"/>
          </a:xfrm>
          <a:prstGeom prst="triangle">
            <a:avLst/>
          </a:prstGeom>
          <a:gradFill>
            <a:gsLst>
              <a:gs pos="0">
                <a:schemeClr val="accent1">
                  <a:lumMod val="40000"/>
                  <a:lumOff val="60000"/>
                  <a:alpha val="50000"/>
                </a:schemeClr>
              </a:gs>
              <a:gs pos="43000">
                <a:schemeClr val="accent1">
                  <a:lumMod val="20000"/>
                  <a:lumOff val="80000"/>
                </a:schemeClr>
              </a:gs>
              <a:gs pos="100000">
                <a:srgbClr val="FFFFFF"/>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等腰三角形 19">
            <a:extLst>
              <a:ext uri="{FF2B5EF4-FFF2-40B4-BE49-F238E27FC236}">
                <a16:creationId xmlns:a16="http://schemas.microsoft.com/office/drawing/2014/main" id="{02298B20-37D0-FDB4-546B-BC45A5967441}"/>
              </a:ext>
            </a:extLst>
          </p:cNvPr>
          <p:cNvSpPr/>
          <p:nvPr/>
        </p:nvSpPr>
        <p:spPr>
          <a:xfrm rot="10800000">
            <a:off x="3414715" y="4823487"/>
            <a:ext cx="2520974" cy="381635"/>
          </a:xfrm>
          <a:prstGeom prst="triangle">
            <a:avLst/>
          </a:prstGeom>
          <a:gradFill>
            <a:gsLst>
              <a:gs pos="0">
                <a:schemeClr val="accent6">
                  <a:lumMod val="60000"/>
                  <a:lumOff val="40000"/>
                  <a:alpha val="50000"/>
                </a:schemeClr>
              </a:gs>
              <a:gs pos="43000">
                <a:schemeClr val="accent6">
                  <a:lumMod val="20000"/>
                  <a:lumOff val="80000"/>
                </a:schemeClr>
              </a:gs>
              <a:gs pos="100000">
                <a:srgbClr val="FFFFFF"/>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a:extLst>
              <a:ext uri="{FF2B5EF4-FFF2-40B4-BE49-F238E27FC236}">
                <a16:creationId xmlns:a16="http://schemas.microsoft.com/office/drawing/2014/main" id="{B3E07175-FBEE-0232-E397-D6F92D2D044C}"/>
              </a:ext>
            </a:extLst>
          </p:cNvPr>
          <p:cNvSpPr txBox="1"/>
          <p:nvPr/>
        </p:nvSpPr>
        <p:spPr>
          <a:xfrm>
            <a:off x="2564512" y="5285463"/>
            <a:ext cx="1440870" cy="584775"/>
          </a:xfrm>
          <a:prstGeom prst="rect">
            <a:avLst/>
          </a:prstGeom>
          <a:noFill/>
        </p:spPr>
        <p:txBody>
          <a:bodyPr wrap="square" rtlCol="0">
            <a:spAutoFit/>
          </a:bodyPr>
          <a:lstStyle/>
          <a:p>
            <a:pPr algn="ctr"/>
            <a:r>
              <a:rPr lang="zh-CN" altLang="en-US" sz="1600" b="1" dirty="0">
                <a:solidFill>
                  <a:srgbClr val="203864"/>
                </a:solidFill>
                <a:latin typeface="微软雅黑" panose="020B0503020204020204" pitchFamily="34" charset="-122"/>
                <a:ea typeface="微软雅黑" panose="020B0503020204020204" pitchFamily="34" charset="-122"/>
              </a:rPr>
              <a:t>代表该区域目标函数均值</a:t>
            </a:r>
          </a:p>
        </p:txBody>
      </p:sp>
      <p:sp>
        <p:nvSpPr>
          <p:cNvPr id="23" name="等腰三角形 22">
            <a:extLst>
              <a:ext uri="{FF2B5EF4-FFF2-40B4-BE49-F238E27FC236}">
                <a16:creationId xmlns:a16="http://schemas.microsoft.com/office/drawing/2014/main" id="{5DDD36B8-5503-B88D-B56E-903E62764922}"/>
              </a:ext>
            </a:extLst>
          </p:cNvPr>
          <p:cNvSpPr/>
          <p:nvPr/>
        </p:nvSpPr>
        <p:spPr>
          <a:xfrm rot="10800000">
            <a:off x="4764835" y="4823487"/>
            <a:ext cx="2613512" cy="381635"/>
          </a:xfrm>
          <a:prstGeom prst="triangle">
            <a:avLst/>
          </a:prstGeom>
          <a:gradFill>
            <a:gsLst>
              <a:gs pos="0">
                <a:schemeClr val="accent4">
                  <a:alpha val="50000"/>
                </a:schemeClr>
              </a:gs>
              <a:gs pos="43000">
                <a:schemeClr val="accent4">
                  <a:lumMod val="40000"/>
                  <a:lumOff val="60000"/>
                </a:schemeClr>
              </a:gs>
              <a:gs pos="100000">
                <a:srgbClr val="FFFFFF"/>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文本框 23">
            <a:extLst>
              <a:ext uri="{FF2B5EF4-FFF2-40B4-BE49-F238E27FC236}">
                <a16:creationId xmlns:a16="http://schemas.microsoft.com/office/drawing/2014/main" id="{516E140D-71BB-BC70-AE08-06FD9B3D7D81}"/>
              </a:ext>
            </a:extLst>
          </p:cNvPr>
          <p:cNvSpPr txBox="1"/>
          <p:nvPr/>
        </p:nvSpPr>
        <p:spPr>
          <a:xfrm>
            <a:off x="4151050" y="5285463"/>
            <a:ext cx="1049775" cy="584775"/>
          </a:xfrm>
          <a:prstGeom prst="rect">
            <a:avLst/>
          </a:prstGeom>
          <a:noFill/>
        </p:spPr>
        <p:txBody>
          <a:bodyPr wrap="square" rtlCol="0">
            <a:spAutoFit/>
          </a:bodyPr>
          <a:lstStyle/>
          <a:p>
            <a:pPr algn="ctr"/>
            <a:r>
              <a:rPr lang="zh-CN" altLang="en-US" sz="1600" b="1" dirty="0">
                <a:solidFill>
                  <a:schemeClr val="accent6">
                    <a:lumMod val="50000"/>
                  </a:schemeClr>
                </a:solidFill>
                <a:latin typeface="微软雅黑" panose="020B0503020204020204" pitchFamily="34" charset="-122"/>
                <a:ea typeface="微软雅黑" panose="020B0503020204020204" pitchFamily="34" charset="-122"/>
              </a:rPr>
              <a:t>提高下界收敛性</a:t>
            </a:r>
          </a:p>
        </p:txBody>
      </p:sp>
      <p:sp>
        <p:nvSpPr>
          <p:cNvPr id="26" name="文本框 25">
            <a:extLst>
              <a:ext uri="{FF2B5EF4-FFF2-40B4-BE49-F238E27FC236}">
                <a16:creationId xmlns:a16="http://schemas.microsoft.com/office/drawing/2014/main" id="{D3E01684-1206-BEEA-54CC-76C31301D329}"/>
              </a:ext>
            </a:extLst>
          </p:cNvPr>
          <p:cNvSpPr txBox="1"/>
          <p:nvPr/>
        </p:nvSpPr>
        <p:spPr>
          <a:xfrm>
            <a:off x="4719575" y="4403950"/>
            <a:ext cx="1253836" cy="338554"/>
          </a:xfrm>
          <a:prstGeom prst="rect">
            <a:avLst/>
          </a:prstGeom>
          <a:noFill/>
        </p:spPr>
        <p:txBody>
          <a:bodyPr wrap="square">
            <a:spAutoFit/>
          </a:bodyPr>
          <a:lstStyle/>
          <a:p>
            <a:pPr algn="ctr"/>
            <a:r>
              <a:rPr lang="zh-CN" altLang="en-US" sz="1600" b="1" dirty="0">
                <a:solidFill>
                  <a:schemeClr val="accent6">
                    <a:lumMod val="50000"/>
                  </a:schemeClr>
                </a:solidFill>
                <a:latin typeface="微软雅黑" panose="020B0503020204020204" pitchFamily="34" charset="-122"/>
                <a:ea typeface="微软雅黑" panose="020B0503020204020204" pitchFamily="34" charset="-122"/>
              </a:rPr>
              <a:t>上下界差</a:t>
            </a:r>
            <a:endParaRPr lang="zh-CN" altLang="en-US" sz="1600" dirty="0">
              <a:solidFill>
                <a:schemeClr val="accent6">
                  <a:lumMod val="50000"/>
                </a:schemeClr>
              </a:solidFill>
            </a:endParaRPr>
          </a:p>
        </p:txBody>
      </p:sp>
      <p:sp>
        <p:nvSpPr>
          <p:cNvPr id="29" name="文本框 28">
            <a:extLst>
              <a:ext uri="{FF2B5EF4-FFF2-40B4-BE49-F238E27FC236}">
                <a16:creationId xmlns:a16="http://schemas.microsoft.com/office/drawing/2014/main" id="{30B29CBF-80F3-1481-F7DA-9E114D1205D3}"/>
              </a:ext>
            </a:extLst>
          </p:cNvPr>
          <p:cNvSpPr txBox="1"/>
          <p:nvPr/>
        </p:nvSpPr>
        <p:spPr>
          <a:xfrm>
            <a:off x="7749695" y="2941993"/>
            <a:ext cx="1451198" cy="369332"/>
          </a:xfrm>
          <a:prstGeom prst="rect">
            <a:avLst/>
          </a:prstGeom>
          <a:solidFill>
            <a:schemeClr val="bg1">
              <a:lumMod val="95000"/>
              <a:alpha val="50000"/>
            </a:schemeClr>
          </a:solidFill>
          <a:ln>
            <a:noFill/>
          </a:ln>
        </p:spPr>
        <p:txBody>
          <a:bodyPr wrap="square" rtlCol="0">
            <a:spAutoFit/>
          </a:bodyPr>
          <a:lstStyle/>
          <a:p>
            <a:r>
              <a:rPr lang="zh-CN" altLang="en-US" b="1" dirty="0">
                <a:solidFill>
                  <a:schemeClr val="tx1">
                    <a:lumMod val="85000"/>
                    <a:lumOff val="15000"/>
                  </a:schemeClr>
                </a:solidFill>
                <a:latin typeface="微软雅黑" panose="020B0503020204020204" pitchFamily="34" charset="-122"/>
                <a:ea typeface="微软雅黑" panose="020B0503020204020204" pitchFamily="34" charset="-122"/>
              </a:rPr>
              <a:t>收敛准则：</a:t>
            </a:r>
          </a:p>
        </p:txBody>
      </p:sp>
      <mc:AlternateContent xmlns:mc="http://schemas.openxmlformats.org/markup-compatibility/2006" xmlns:a14="http://schemas.microsoft.com/office/drawing/2010/main">
        <mc:Choice Requires="a14">
          <p:sp>
            <p:nvSpPr>
              <p:cNvPr id="30" name="文本框 29">
                <a:extLst>
                  <a:ext uri="{FF2B5EF4-FFF2-40B4-BE49-F238E27FC236}">
                    <a16:creationId xmlns:a16="http://schemas.microsoft.com/office/drawing/2014/main" id="{16D8FDF1-90DD-9808-176B-1181239C8E72}"/>
                  </a:ext>
                </a:extLst>
              </p:cNvPr>
              <p:cNvSpPr txBox="1"/>
              <p:nvPr/>
            </p:nvSpPr>
            <p:spPr>
              <a:xfrm>
                <a:off x="7749695" y="3624198"/>
                <a:ext cx="3622963" cy="2145652"/>
              </a:xfrm>
              <a:prstGeom prst="rect">
                <a:avLst/>
              </a:prstGeom>
              <a:solidFill>
                <a:schemeClr val="bg1">
                  <a:lumMod val="95000"/>
                  <a:alpha val="50000"/>
                </a:schemeClr>
              </a:solidFill>
            </p:spPr>
            <p:txBody>
              <a:bodyPr wrap="square" rtlCol="0">
                <a:spAutoFit/>
              </a:bodyPr>
              <a:lstStyle/>
              <a:p>
                <a:pPr marL="342900" indent="-342900">
                  <a:lnSpc>
                    <a:spcPct val="200000"/>
                  </a:lnSpc>
                  <a:buAutoNum type="arabicPeriod"/>
                </a:pPr>
                <a14:m>
                  <m:oMath xmlns:m="http://schemas.openxmlformats.org/officeDocument/2006/math">
                    <m:r>
                      <a:rPr lang="en-US" altLang="zh-CN" b="0" i="0" smtClean="0">
                        <a:latin typeface="Cambria Math" panose="02040503050406030204" pitchFamily="18" charset="0"/>
                      </a:rPr>
                      <m:t>0</m:t>
                    </m:r>
                    <m:r>
                      <a:rPr lang="en-US" altLang="zh-CN" b="0" i="1" smtClean="0">
                        <a:latin typeface="Cambria Math" panose="02040503050406030204" pitchFamily="18" charset="0"/>
                        <a:ea typeface="Cambria Math" panose="02040503050406030204" pitchFamily="18" charset="0"/>
                      </a:rPr>
                      <m:t>≤</m:t>
                    </m:r>
                    <m:sSup>
                      <m:sSupPr>
                        <m:ctrlPr>
                          <a:rPr lang="en-US" altLang="zh-CN" i="1" smtClean="0">
                            <a:latin typeface="Cambria Math" panose="02040503050406030204" pitchFamily="18" charset="0"/>
                          </a:rPr>
                        </m:ctrlPr>
                      </m:sSupPr>
                      <m:e>
                        <m:r>
                          <a:rPr lang="en-US" altLang="zh-CN" b="0" i="1" smtClean="0">
                            <a:latin typeface="Cambria Math" panose="02040503050406030204" pitchFamily="18" charset="0"/>
                          </a:rPr>
                          <m:t>𝑈𝐵</m:t>
                        </m:r>
                      </m:e>
                      <m:sup>
                        <m:r>
                          <a:rPr lang="en-US" altLang="zh-CN" b="0" i="1">
                            <a:latin typeface="Cambria Math" panose="02040503050406030204" pitchFamily="18" charset="0"/>
                          </a:rPr>
                          <m:t>𝑔𝑙𝑜𝑏𝑎𝑙</m:t>
                        </m:r>
                      </m:sup>
                    </m:sSup>
                    <m:r>
                      <a:rPr lang="en-US" altLang="zh-CN" b="0" i="1" smtClean="0">
                        <a:latin typeface="Cambria Math" panose="02040503050406030204" pitchFamily="18" charset="0"/>
                      </a:rPr>
                      <m:t>−</m:t>
                    </m:r>
                    <m:sSup>
                      <m:sSupPr>
                        <m:ctrlPr>
                          <a:rPr lang="en-US" altLang="zh-CN" i="1">
                            <a:latin typeface="Cambria Math" panose="02040503050406030204" pitchFamily="18" charset="0"/>
                          </a:rPr>
                        </m:ctrlPr>
                      </m:sSupPr>
                      <m:e>
                        <m:r>
                          <a:rPr lang="en-US" altLang="zh-CN" b="0" i="1" smtClean="0">
                            <a:latin typeface="Cambria Math" panose="02040503050406030204" pitchFamily="18" charset="0"/>
                          </a:rPr>
                          <m:t>𝐿</m:t>
                        </m:r>
                        <m:r>
                          <a:rPr lang="en-US" altLang="zh-CN" b="0" i="1">
                            <a:latin typeface="Cambria Math" panose="02040503050406030204" pitchFamily="18" charset="0"/>
                          </a:rPr>
                          <m:t>𝐵</m:t>
                        </m:r>
                      </m:e>
                      <m:sup>
                        <m:r>
                          <a:rPr lang="en-US" altLang="zh-CN" b="0" i="1">
                            <a:latin typeface="Cambria Math" panose="02040503050406030204" pitchFamily="18" charset="0"/>
                          </a:rPr>
                          <m:t>𝑔𝑙𝑜𝑏𝑎𝑙</m:t>
                        </m:r>
                      </m:sup>
                    </m:sSup>
                    <m:r>
                      <a:rPr lang="en-US" altLang="zh-CN" b="0" i="1" smtClean="0">
                        <a:latin typeface="Cambria Math" panose="02040503050406030204" pitchFamily="18" charset="0"/>
                        <a:ea typeface="Cambria Math" panose="02040503050406030204" pitchFamily="18" charset="0"/>
                      </a:rPr>
                      <m:t>≤</m:t>
                    </m:r>
                    <m:r>
                      <a:rPr lang="zh-CN" altLang="en-US" b="0" i="1" smtClean="0">
                        <a:latin typeface="Cambria Math" panose="02040503050406030204" pitchFamily="18" charset="0"/>
                        <a:ea typeface="Cambria Math" panose="02040503050406030204" pitchFamily="18" charset="0"/>
                      </a:rPr>
                      <m:t>𝜖</m:t>
                    </m:r>
                    <m:r>
                      <a:rPr lang="en-US" altLang="zh-CN" b="0" i="1" smtClean="0">
                        <a:latin typeface="Cambria Math" panose="02040503050406030204" pitchFamily="18" charset="0"/>
                        <a:ea typeface="Cambria Math" panose="02040503050406030204" pitchFamily="18" charset="0"/>
                      </a:rPr>
                      <m:t>,</m:t>
                    </m:r>
                  </m:oMath>
                </a14:m>
                <a:endParaRPr lang="en-US" altLang="zh-CN" dirty="0"/>
              </a:p>
              <a:p>
                <a:pPr>
                  <a:lnSpc>
                    <a:spcPct val="200000"/>
                  </a:lnSpc>
                </a:pPr>
                <a:r>
                  <a:rPr lang="en-US" altLang="zh-CN" dirty="0"/>
                  <a:t>2.   </a:t>
                </a:r>
                <a14:m>
                  <m:oMath xmlns:m="http://schemas.openxmlformats.org/officeDocument/2006/math">
                    <m:r>
                      <a:rPr lang="en-US" altLang="zh-CN" b="0" i="1" smtClean="0">
                        <a:latin typeface="Cambria Math" panose="02040503050406030204" pitchFamily="18" charset="0"/>
                      </a:rPr>
                      <m:t>0</m:t>
                    </m:r>
                    <m:r>
                      <a:rPr lang="en-US" altLang="zh-CN" b="0" i="1" smtClean="0">
                        <a:latin typeface="Cambria Math" panose="02040503050406030204" pitchFamily="18" charset="0"/>
                        <a:ea typeface="Cambria Math" panose="02040503050406030204" pitchFamily="18" charset="0"/>
                      </a:rPr>
                      <m:t>≤</m:t>
                    </m:r>
                    <m:f>
                      <m:fPr>
                        <m:ctrlPr>
                          <a:rPr lang="en-US" altLang="zh-CN" i="1" smtClean="0">
                            <a:latin typeface="Cambria Math" panose="02040503050406030204" pitchFamily="18" charset="0"/>
                            <a:ea typeface="Cambria Math" panose="02040503050406030204" pitchFamily="18" charset="0"/>
                          </a:rPr>
                        </m:ctrlPr>
                      </m:fPr>
                      <m:num>
                        <m:sSup>
                          <m:sSupPr>
                            <m:ctrlPr>
                              <a:rPr lang="en-US" altLang="zh-CN" i="1">
                                <a:latin typeface="Cambria Math" panose="02040503050406030204" pitchFamily="18" charset="0"/>
                              </a:rPr>
                            </m:ctrlPr>
                          </m:sSupPr>
                          <m:e>
                            <m:r>
                              <a:rPr lang="en-US" altLang="zh-CN" b="0" i="1">
                                <a:latin typeface="Cambria Math" panose="02040503050406030204" pitchFamily="18" charset="0"/>
                              </a:rPr>
                              <m:t>𝑈𝐵</m:t>
                            </m:r>
                          </m:e>
                          <m:sup>
                            <m:r>
                              <a:rPr lang="en-US" altLang="zh-CN" b="0" i="1">
                                <a:latin typeface="Cambria Math" panose="02040503050406030204" pitchFamily="18" charset="0"/>
                              </a:rPr>
                              <m:t>𝑔𝑙𝑜𝑏𝑎𝑙</m:t>
                            </m:r>
                          </m:sup>
                        </m:sSup>
                        <m:r>
                          <a:rPr lang="en-US" altLang="zh-CN" b="0" i="1">
                            <a:latin typeface="Cambria Math" panose="02040503050406030204" pitchFamily="18" charset="0"/>
                          </a:rPr>
                          <m:t>−</m:t>
                        </m:r>
                        <m:sSup>
                          <m:sSupPr>
                            <m:ctrlPr>
                              <a:rPr lang="en-US" altLang="zh-CN" i="1">
                                <a:latin typeface="Cambria Math" panose="02040503050406030204" pitchFamily="18" charset="0"/>
                              </a:rPr>
                            </m:ctrlPr>
                          </m:sSupPr>
                          <m:e>
                            <m:r>
                              <a:rPr lang="en-US" altLang="zh-CN" b="0" i="1">
                                <a:latin typeface="Cambria Math" panose="02040503050406030204" pitchFamily="18" charset="0"/>
                              </a:rPr>
                              <m:t>𝐿𝐵</m:t>
                            </m:r>
                          </m:e>
                          <m:sup>
                            <m:r>
                              <a:rPr lang="en-US" altLang="zh-CN" b="0" i="1">
                                <a:latin typeface="Cambria Math" panose="02040503050406030204" pitchFamily="18" charset="0"/>
                              </a:rPr>
                              <m:t>𝑔𝑙𝑜𝑏𝑎𝑙</m:t>
                            </m:r>
                          </m:sup>
                        </m:sSup>
                      </m:num>
                      <m:den>
                        <m:d>
                          <m:dPr>
                            <m:begChr m:val="|"/>
                            <m:endChr m:val="|"/>
                            <m:ctrlPr>
                              <a:rPr lang="en-US" altLang="zh-CN" i="1" smtClean="0">
                                <a:latin typeface="Cambria Math" panose="02040503050406030204" pitchFamily="18" charset="0"/>
                                <a:ea typeface="Cambria Math" panose="02040503050406030204" pitchFamily="18" charset="0"/>
                              </a:rPr>
                            </m:ctrlPr>
                          </m:dPr>
                          <m:e>
                            <m:sSup>
                              <m:sSupPr>
                                <m:ctrlPr>
                                  <a:rPr lang="en-US" altLang="zh-CN" i="1">
                                    <a:latin typeface="Cambria Math" panose="02040503050406030204" pitchFamily="18" charset="0"/>
                                  </a:rPr>
                                </m:ctrlPr>
                              </m:sSupPr>
                              <m:e>
                                <m:r>
                                  <a:rPr lang="en-US" altLang="zh-CN" b="0" i="1">
                                    <a:latin typeface="Cambria Math" panose="02040503050406030204" pitchFamily="18" charset="0"/>
                                  </a:rPr>
                                  <m:t>𝑈𝐵</m:t>
                                </m:r>
                              </m:e>
                              <m:sup>
                                <m:r>
                                  <a:rPr lang="en-US" altLang="zh-CN" b="0" i="1">
                                    <a:latin typeface="Cambria Math" panose="02040503050406030204" pitchFamily="18" charset="0"/>
                                  </a:rPr>
                                  <m:t>𝑔𝑙𝑜𝑏𝑎𝑙</m:t>
                                </m:r>
                              </m:sup>
                            </m:sSup>
                          </m:e>
                        </m:d>
                        <m:r>
                          <a:rPr lang="en-US" altLang="zh-CN" b="0" i="1" smtClean="0">
                            <a:latin typeface="Cambria Math" panose="02040503050406030204" pitchFamily="18" charset="0"/>
                            <a:ea typeface="Cambria Math" panose="02040503050406030204" pitchFamily="18" charset="0"/>
                          </a:rPr>
                          <m:t>+</m:t>
                        </m:r>
                        <m:sSup>
                          <m:sSupPr>
                            <m:ctrlPr>
                              <a:rPr lang="en-US" altLang="zh-CN" i="1" smtClean="0">
                                <a:latin typeface="Cambria Math" panose="02040503050406030204" pitchFamily="18" charset="0"/>
                                <a:ea typeface="Cambria Math" panose="02040503050406030204" pitchFamily="18" charset="0"/>
                              </a:rPr>
                            </m:ctrlPr>
                          </m:sSupPr>
                          <m:e>
                            <m:r>
                              <a:rPr lang="en-US" altLang="zh-CN" b="0" i="1">
                                <a:latin typeface="Cambria Math" panose="02040503050406030204" pitchFamily="18" charset="0"/>
                                <a:ea typeface="Cambria Math" panose="02040503050406030204" pitchFamily="18" charset="0"/>
                              </a:rPr>
                              <m:t>10</m:t>
                            </m:r>
                          </m:e>
                          <m:sup>
                            <m:r>
                              <a:rPr lang="en-US" altLang="zh-CN" b="0" i="1" smtClean="0">
                                <a:latin typeface="Cambria Math" panose="02040503050406030204" pitchFamily="18" charset="0"/>
                                <a:ea typeface="Cambria Math" panose="02040503050406030204" pitchFamily="18" charset="0"/>
                              </a:rPr>
                              <m:t>−8</m:t>
                            </m:r>
                          </m:sup>
                        </m:sSup>
                      </m:den>
                    </m:f>
                    <m:r>
                      <a:rPr lang="en-US" altLang="zh-CN" b="0" i="1">
                        <a:latin typeface="Cambria Math" panose="02040503050406030204" pitchFamily="18" charset="0"/>
                        <a:ea typeface="Cambria Math" panose="02040503050406030204" pitchFamily="18" charset="0"/>
                      </a:rPr>
                      <m:t>≤</m:t>
                    </m:r>
                    <m:r>
                      <a:rPr lang="zh-CN" altLang="en-US" b="0" i="1">
                        <a:latin typeface="Cambria Math" panose="02040503050406030204" pitchFamily="18" charset="0"/>
                        <a:ea typeface="Cambria Math" panose="02040503050406030204" pitchFamily="18" charset="0"/>
                      </a:rPr>
                      <m:t>𝜖</m:t>
                    </m:r>
                  </m:oMath>
                </a14:m>
                <a:endParaRPr lang="en-US" altLang="zh-CN" dirty="0"/>
              </a:p>
              <a:p>
                <a:pPr>
                  <a:lnSpc>
                    <a:spcPct val="200000"/>
                  </a:lnSpc>
                </a:pPr>
                <a:r>
                  <a:rPr lang="en-US" altLang="zh-CN" dirty="0"/>
                  <a:t>e.g. </a:t>
                </a:r>
                <a14:m>
                  <m:oMath xmlns:m="http://schemas.openxmlformats.org/officeDocument/2006/math">
                    <m:r>
                      <a:rPr lang="zh-CN" altLang="en-US" b="0" i="1">
                        <a:latin typeface="Cambria Math" panose="02040503050406030204" pitchFamily="18" charset="0"/>
                      </a:rPr>
                      <m:t>𝜖</m:t>
                    </m:r>
                    <m:r>
                      <a:rPr lang="en-US" altLang="zh-CN" b="0" i="1">
                        <a:latin typeface="Cambria Math" panose="02040503050406030204" pitchFamily="18" charset="0"/>
                      </a:rPr>
                      <m:t>=</m:t>
                    </m:r>
                    <m:sSup>
                      <m:sSupPr>
                        <m:ctrlPr>
                          <a:rPr lang="en-US" altLang="zh-CN" i="1">
                            <a:latin typeface="Cambria Math" panose="02040503050406030204" pitchFamily="18" charset="0"/>
                          </a:rPr>
                        </m:ctrlPr>
                      </m:sSupPr>
                      <m:e>
                        <m:r>
                          <a:rPr lang="en-US" altLang="zh-CN" b="0" i="1">
                            <a:latin typeface="Cambria Math" panose="02040503050406030204" pitchFamily="18" charset="0"/>
                          </a:rPr>
                          <m:t>10</m:t>
                        </m:r>
                      </m:e>
                      <m:sup>
                        <m:r>
                          <a:rPr lang="en-US" altLang="zh-CN" b="0" i="1">
                            <a:latin typeface="Cambria Math" panose="02040503050406030204" pitchFamily="18" charset="0"/>
                          </a:rPr>
                          <m:t>−3</m:t>
                        </m:r>
                      </m:sup>
                    </m:sSup>
                  </m:oMath>
                </a14:m>
                <a:endParaRPr lang="zh-CN" altLang="en-US" dirty="0"/>
              </a:p>
            </p:txBody>
          </p:sp>
        </mc:Choice>
        <mc:Fallback xmlns="">
          <p:sp>
            <p:nvSpPr>
              <p:cNvPr id="30" name="文本框 29">
                <a:extLst>
                  <a:ext uri="{FF2B5EF4-FFF2-40B4-BE49-F238E27FC236}">
                    <a16:creationId xmlns:a16="http://schemas.microsoft.com/office/drawing/2014/main" id="{16D8FDF1-90DD-9808-176B-1181239C8E72}"/>
                  </a:ext>
                </a:extLst>
              </p:cNvPr>
              <p:cNvSpPr txBox="1">
                <a:spLocks noRot="1" noChangeAspect="1" noMove="1" noResize="1" noEditPoints="1" noAdjustHandles="1" noChangeArrowheads="1" noChangeShapeType="1" noTextEdit="1"/>
              </p:cNvSpPr>
              <p:nvPr/>
            </p:nvSpPr>
            <p:spPr>
              <a:xfrm>
                <a:off x="7749695" y="3624198"/>
                <a:ext cx="3622963" cy="2145652"/>
              </a:xfrm>
              <a:prstGeom prst="rect">
                <a:avLst/>
              </a:prstGeom>
              <a:blipFill>
                <a:blip r:embed="rId4"/>
                <a:stretch>
                  <a:fillRect l="-1345" b="-3134"/>
                </a:stretch>
              </a:blipFill>
            </p:spPr>
            <p:txBody>
              <a:bodyPr/>
              <a:lstStyle/>
              <a:p>
                <a:r>
                  <a:rPr lang="zh-CN" altLang="en-US">
                    <a:noFill/>
                  </a:rPr>
                  <a:t> </a:t>
                </a:r>
              </a:p>
            </p:txBody>
          </p:sp>
        </mc:Fallback>
      </mc:AlternateContent>
      <p:cxnSp>
        <p:nvCxnSpPr>
          <p:cNvPr id="32" name="直接连接符 31">
            <a:extLst>
              <a:ext uri="{FF2B5EF4-FFF2-40B4-BE49-F238E27FC236}">
                <a16:creationId xmlns:a16="http://schemas.microsoft.com/office/drawing/2014/main" id="{11330B75-731B-E32F-76A1-0F406734CA8E}"/>
              </a:ext>
            </a:extLst>
          </p:cNvPr>
          <p:cNvCxnSpPr>
            <a:cxnSpLocks/>
          </p:cNvCxnSpPr>
          <p:nvPr/>
        </p:nvCxnSpPr>
        <p:spPr>
          <a:xfrm>
            <a:off x="7749695" y="3624198"/>
            <a:ext cx="3622963" cy="0"/>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8398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18BBE4-F610-C46E-46B9-649E394F2062}"/>
            </a:ext>
          </a:extLst>
        </p:cNvPr>
        <p:cNvGrpSpPr/>
        <p:nvPr/>
      </p:nvGrpSpPr>
      <p:grpSpPr>
        <a:xfrm>
          <a:off x="0" y="0"/>
          <a:ext cx="0" cy="0"/>
          <a:chOff x="0" y="0"/>
          <a:chExt cx="0" cy="0"/>
        </a:xfrm>
      </p:grpSpPr>
      <p:pic>
        <p:nvPicPr>
          <p:cNvPr id="4" name="图片 3">
            <a:extLst>
              <a:ext uri="{FF2B5EF4-FFF2-40B4-BE49-F238E27FC236}">
                <a16:creationId xmlns:a16="http://schemas.microsoft.com/office/drawing/2014/main" id="{E501B2AA-64F4-B9D8-C680-84BAA1FF026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4177348" y="290195"/>
            <a:ext cx="3837305" cy="805180"/>
          </a:xfrm>
          <a:prstGeom prst="rect">
            <a:avLst/>
          </a:prstGeom>
        </p:spPr>
      </p:pic>
      <p:sp>
        <p:nvSpPr>
          <p:cNvPr id="59" name="圆角矩形 58">
            <a:extLst>
              <a:ext uri="{FF2B5EF4-FFF2-40B4-BE49-F238E27FC236}">
                <a16:creationId xmlns:a16="http://schemas.microsoft.com/office/drawing/2014/main" id="{323B457D-3B4E-CF6A-EE07-CCF2A5B7E222}"/>
              </a:ext>
            </a:extLst>
          </p:cNvPr>
          <p:cNvSpPr/>
          <p:nvPr/>
        </p:nvSpPr>
        <p:spPr>
          <a:xfrm>
            <a:off x="0" y="2968215"/>
            <a:ext cx="12192000" cy="1724133"/>
          </a:xfrm>
          <a:prstGeom prst="roundRect">
            <a:avLst>
              <a:gd name="adj" fmla="val 0"/>
            </a:avLst>
          </a:prstGeom>
          <a:solidFill>
            <a:srgbClr val="194A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800" b="1" dirty="0">
                <a:latin typeface="微软雅黑" panose="020B0503020204020204" pitchFamily="34" charset="-122"/>
                <a:ea typeface="微软雅黑" panose="020B0503020204020204" pitchFamily="34" charset="-122"/>
              </a:rPr>
              <a:t>04 </a:t>
            </a:r>
            <a:r>
              <a:rPr lang="zh-CN" altLang="en-US" sz="4800" b="1" dirty="0">
                <a:latin typeface="微软雅黑" panose="020B0503020204020204" pitchFamily="34" charset="-122"/>
                <a:ea typeface="微软雅黑" panose="020B0503020204020204" pitchFamily="34" charset="-122"/>
              </a:rPr>
              <a:t>案例展示</a:t>
            </a:r>
          </a:p>
        </p:txBody>
      </p:sp>
    </p:spTree>
    <p:extLst>
      <p:ext uri="{BB962C8B-B14F-4D97-AF65-F5344CB8AC3E}">
        <p14:creationId xmlns:p14="http://schemas.microsoft.com/office/powerpoint/2010/main" val="16068547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圆角矩形 1"/>
          <p:cNvSpPr/>
          <p:nvPr/>
        </p:nvSpPr>
        <p:spPr>
          <a:xfrm>
            <a:off x="1804670" y="2824679"/>
            <a:ext cx="2275840" cy="2223135"/>
          </a:xfrm>
          <a:prstGeom prst="roundRect">
            <a:avLst>
              <a:gd name="adj" fmla="val 50000"/>
            </a:avLst>
          </a:prstGeom>
          <a:solidFill>
            <a:srgbClr val="194A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3987165" y="290195"/>
            <a:ext cx="3837305" cy="805180"/>
          </a:xfrm>
          <a:prstGeom prst="rect">
            <a:avLst/>
          </a:prstGeom>
        </p:spPr>
      </p:pic>
      <p:sp>
        <p:nvSpPr>
          <p:cNvPr id="5" name="圆角矩形 4"/>
          <p:cNvSpPr/>
          <p:nvPr/>
        </p:nvSpPr>
        <p:spPr>
          <a:xfrm>
            <a:off x="5783447" y="1836887"/>
            <a:ext cx="911156" cy="577144"/>
          </a:xfrm>
          <a:prstGeom prst="roundRect">
            <a:avLst>
              <a:gd name="adj" fmla="val 50000"/>
            </a:avLst>
          </a:prstGeom>
          <a:solidFill>
            <a:srgbClr val="194A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微软雅黑" panose="020B0503020204020204" pitchFamily="34" charset="-122"/>
                <a:ea typeface="微软雅黑" panose="020B0503020204020204" pitchFamily="34" charset="-122"/>
              </a:rPr>
              <a:t>01</a:t>
            </a:r>
          </a:p>
        </p:txBody>
      </p:sp>
      <p:sp>
        <p:nvSpPr>
          <p:cNvPr id="6" name="圆角矩形 5"/>
          <p:cNvSpPr/>
          <p:nvPr/>
        </p:nvSpPr>
        <p:spPr>
          <a:xfrm>
            <a:off x="5783447" y="2708477"/>
            <a:ext cx="911156" cy="577144"/>
          </a:xfrm>
          <a:prstGeom prst="roundRect">
            <a:avLst>
              <a:gd name="adj" fmla="val 50000"/>
            </a:avLst>
          </a:prstGeom>
          <a:solidFill>
            <a:srgbClr val="194A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微软雅黑" panose="020B0503020204020204" pitchFamily="34" charset="-122"/>
                <a:ea typeface="微软雅黑" panose="020B0503020204020204" pitchFamily="34" charset="-122"/>
              </a:rPr>
              <a:t>02</a:t>
            </a:r>
            <a:endParaRPr lang="zh-CN" altLang="en-US" b="1" dirty="0">
              <a:latin typeface="微软雅黑" panose="020B0503020204020204" pitchFamily="34" charset="-122"/>
              <a:ea typeface="微软雅黑" panose="020B0503020204020204" pitchFamily="34" charset="-122"/>
            </a:endParaRPr>
          </a:p>
        </p:txBody>
      </p:sp>
      <p:sp>
        <p:nvSpPr>
          <p:cNvPr id="9" name="圆角矩形 8"/>
          <p:cNvSpPr/>
          <p:nvPr/>
        </p:nvSpPr>
        <p:spPr>
          <a:xfrm>
            <a:off x="5805874" y="3576392"/>
            <a:ext cx="911156" cy="577144"/>
          </a:xfrm>
          <a:prstGeom prst="roundRect">
            <a:avLst>
              <a:gd name="adj" fmla="val 50000"/>
            </a:avLst>
          </a:prstGeom>
          <a:solidFill>
            <a:srgbClr val="194A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微软雅黑" panose="020B0503020204020204" pitchFamily="34" charset="-122"/>
                <a:ea typeface="微软雅黑" panose="020B0503020204020204" pitchFamily="34" charset="-122"/>
              </a:rPr>
              <a:t>03</a:t>
            </a:r>
            <a:endParaRPr lang="zh-CN" altLang="en-US" b="1" dirty="0">
              <a:latin typeface="微软雅黑" panose="020B0503020204020204" pitchFamily="34" charset="-122"/>
              <a:ea typeface="微软雅黑" panose="020B0503020204020204" pitchFamily="34" charset="-122"/>
            </a:endParaRPr>
          </a:p>
        </p:txBody>
      </p:sp>
      <p:sp>
        <p:nvSpPr>
          <p:cNvPr id="59" name="圆角矩形 58"/>
          <p:cNvSpPr/>
          <p:nvPr/>
        </p:nvSpPr>
        <p:spPr>
          <a:xfrm>
            <a:off x="6888278" y="1794307"/>
            <a:ext cx="3476625" cy="662305"/>
          </a:xfrm>
          <a:prstGeom prst="roundRect">
            <a:avLst>
              <a:gd name="adj" fmla="val 50000"/>
            </a:avLst>
          </a:prstGeom>
          <a:solidFill>
            <a:srgbClr val="194A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latin typeface="微软雅黑" panose="020B0503020204020204" pitchFamily="34" charset="-122"/>
                <a:ea typeface="微软雅黑" panose="020B0503020204020204" pitchFamily="34" charset="-122"/>
              </a:rPr>
              <a:t>研究背景</a:t>
            </a:r>
          </a:p>
        </p:txBody>
      </p:sp>
      <p:sp>
        <p:nvSpPr>
          <p:cNvPr id="60" name="圆角矩形 59"/>
          <p:cNvSpPr/>
          <p:nvPr/>
        </p:nvSpPr>
        <p:spPr>
          <a:xfrm>
            <a:off x="6888278" y="2605639"/>
            <a:ext cx="3476625" cy="723265"/>
          </a:xfrm>
          <a:prstGeom prst="roundRect">
            <a:avLst>
              <a:gd name="adj" fmla="val 50000"/>
            </a:avLst>
          </a:prstGeom>
          <a:solidFill>
            <a:srgbClr val="194A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latin typeface="微软雅黑" panose="020B0503020204020204" pitchFamily="34" charset="-122"/>
                <a:ea typeface="微软雅黑" panose="020B0503020204020204" pitchFamily="34" charset="-122"/>
              </a:rPr>
              <a:t>空间分支定界算法</a:t>
            </a:r>
          </a:p>
        </p:txBody>
      </p:sp>
      <p:sp>
        <p:nvSpPr>
          <p:cNvPr id="63" name="圆角矩形 62"/>
          <p:cNvSpPr/>
          <p:nvPr/>
        </p:nvSpPr>
        <p:spPr>
          <a:xfrm>
            <a:off x="6910705" y="3535082"/>
            <a:ext cx="3476625" cy="659765"/>
          </a:xfrm>
          <a:prstGeom prst="roundRect">
            <a:avLst>
              <a:gd name="adj" fmla="val 50000"/>
            </a:avLst>
          </a:prstGeom>
          <a:solidFill>
            <a:srgbClr val="194A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latin typeface="微软雅黑" panose="020B0503020204020204" pitchFamily="34" charset="-122"/>
                <a:ea typeface="微软雅黑" panose="020B0503020204020204" pitchFamily="34" charset="-122"/>
              </a:rPr>
              <a:t>NUT GO</a:t>
            </a:r>
            <a:endParaRPr lang="zh-CN" altLang="en-US" sz="2000" b="1" dirty="0">
              <a:latin typeface="微软雅黑" panose="020B0503020204020204" pitchFamily="34" charset="-122"/>
              <a:ea typeface="微软雅黑" panose="020B0503020204020204" pitchFamily="34" charset="-122"/>
            </a:endParaRPr>
          </a:p>
        </p:txBody>
      </p:sp>
      <p:sp>
        <p:nvSpPr>
          <p:cNvPr id="65" name="TextBox 79"/>
          <p:cNvSpPr txBox="1"/>
          <p:nvPr/>
        </p:nvSpPr>
        <p:spPr>
          <a:xfrm>
            <a:off x="2117684" y="3551525"/>
            <a:ext cx="1649812" cy="769441"/>
          </a:xfrm>
          <a:prstGeom prst="rect">
            <a:avLst/>
          </a:prstGeom>
          <a:noFill/>
        </p:spPr>
        <p:txBody>
          <a:bodyPr wrap="none" rtlCol="0">
            <a:spAutoFit/>
          </a:bodyPr>
          <a:lstStyle/>
          <a:p>
            <a:pPr algn="ctr"/>
            <a:r>
              <a:rPr lang="zh-CN" altLang="en-US" sz="4400" b="1" dirty="0">
                <a:solidFill>
                  <a:schemeClr val="bg1"/>
                </a:solidFill>
                <a:latin typeface="微软雅黑" panose="020B0503020204020204" pitchFamily="34" charset="-122"/>
                <a:ea typeface="微软雅黑" panose="020B0503020204020204" pitchFamily="34" charset="-122"/>
              </a:rPr>
              <a:t>目 </a:t>
            </a:r>
            <a:r>
              <a:rPr lang="en-US" altLang="zh-CN" sz="4400" b="1" dirty="0">
                <a:solidFill>
                  <a:schemeClr val="bg1"/>
                </a:solidFill>
                <a:latin typeface="微软雅黑" panose="020B0503020204020204" pitchFamily="34" charset="-122"/>
                <a:ea typeface="微软雅黑" panose="020B0503020204020204" pitchFamily="34" charset="-122"/>
              </a:rPr>
              <a:t> </a:t>
            </a:r>
            <a:r>
              <a:rPr lang="zh-CN" altLang="en-US" sz="4400" b="1" dirty="0">
                <a:solidFill>
                  <a:schemeClr val="bg1"/>
                </a:solidFill>
                <a:latin typeface="微软雅黑" panose="020B0503020204020204" pitchFamily="34" charset="-122"/>
                <a:ea typeface="微软雅黑" panose="020B0503020204020204" pitchFamily="34" charset="-122"/>
              </a:rPr>
              <a:t>录</a:t>
            </a:r>
          </a:p>
        </p:txBody>
      </p:sp>
      <p:sp>
        <p:nvSpPr>
          <p:cNvPr id="10" name="圆角矩形 8">
            <a:extLst>
              <a:ext uri="{FF2B5EF4-FFF2-40B4-BE49-F238E27FC236}">
                <a16:creationId xmlns:a16="http://schemas.microsoft.com/office/drawing/2014/main" id="{6B49D72D-A73B-98A5-6BE2-08A8A72A14AC}"/>
              </a:ext>
            </a:extLst>
          </p:cNvPr>
          <p:cNvSpPr/>
          <p:nvPr/>
        </p:nvSpPr>
        <p:spPr>
          <a:xfrm>
            <a:off x="5805874" y="4427919"/>
            <a:ext cx="911156" cy="577144"/>
          </a:xfrm>
          <a:prstGeom prst="roundRect">
            <a:avLst>
              <a:gd name="adj" fmla="val 50000"/>
            </a:avLst>
          </a:prstGeom>
          <a:solidFill>
            <a:srgbClr val="194A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微软雅黑" panose="020B0503020204020204" pitchFamily="34" charset="-122"/>
                <a:ea typeface="微软雅黑" panose="020B0503020204020204" pitchFamily="34" charset="-122"/>
              </a:rPr>
              <a:t>04</a:t>
            </a:r>
            <a:endParaRPr lang="zh-CN" altLang="en-US" b="1" dirty="0">
              <a:latin typeface="微软雅黑" panose="020B0503020204020204" pitchFamily="34" charset="-122"/>
              <a:ea typeface="微软雅黑" panose="020B0503020204020204" pitchFamily="34" charset="-122"/>
            </a:endParaRPr>
          </a:p>
        </p:txBody>
      </p:sp>
      <p:sp>
        <p:nvSpPr>
          <p:cNvPr id="11" name="圆角矩形 62">
            <a:extLst>
              <a:ext uri="{FF2B5EF4-FFF2-40B4-BE49-F238E27FC236}">
                <a16:creationId xmlns:a16="http://schemas.microsoft.com/office/drawing/2014/main" id="{9A5C794D-97E9-1BB5-65C0-EA2A05B8EDCD}"/>
              </a:ext>
            </a:extLst>
          </p:cNvPr>
          <p:cNvSpPr/>
          <p:nvPr/>
        </p:nvSpPr>
        <p:spPr>
          <a:xfrm>
            <a:off x="6910705" y="4386609"/>
            <a:ext cx="3476625" cy="659765"/>
          </a:xfrm>
          <a:prstGeom prst="roundRect">
            <a:avLst>
              <a:gd name="adj" fmla="val 50000"/>
            </a:avLst>
          </a:prstGeom>
          <a:solidFill>
            <a:srgbClr val="194A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latin typeface="微软雅黑" panose="020B0503020204020204" pitchFamily="34" charset="-122"/>
                <a:ea typeface="微软雅黑" panose="020B0503020204020204" pitchFamily="34" charset="-122"/>
              </a:rPr>
              <a:t>案例展示</a:t>
            </a:r>
          </a:p>
        </p:txBody>
      </p:sp>
      <p:sp>
        <p:nvSpPr>
          <p:cNvPr id="3" name="圆角矩形 8">
            <a:extLst>
              <a:ext uri="{FF2B5EF4-FFF2-40B4-BE49-F238E27FC236}">
                <a16:creationId xmlns:a16="http://schemas.microsoft.com/office/drawing/2014/main" id="{03D8A7F4-4D45-1331-69FB-1DD73436C226}"/>
              </a:ext>
            </a:extLst>
          </p:cNvPr>
          <p:cNvSpPr/>
          <p:nvPr/>
        </p:nvSpPr>
        <p:spPr>
          <a:xfrm>
            <a:off x="5805874" y="5303190"/>
            <a:ext cx="911156" cy="577144"/>
          </a:xfrm>
          <a:prstGeom prst="roundRect">
            <a:avLst>
              <a:gd name="adj" fmla="val 50000"/>
            </a:avLst>
          </a:prstGeom>
          <a:solidFill>
            <a:srgbClr val="194A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微软雅黑" panose="020B0503020204020204" pitchFamily="34" charset="-122"/>
                <a:ea typeface="微软雅黑" panose="020B0503020204020204" pitchFamily="34" charset="-122"/>
              </a:rPr>
              <a:t>05</a:t>
            </a:r>
            <a:endParaRPr lang="zh-CN" altLang="en-US" b="1" dirty="0">
              <a:latin typeface="微软雅黑" panose="020B0503020204020204" pitchFamily="34" charset="-122"/>
              <a:ea typeface="微软雅黑" panose="020B0503020204020204" pitchFamily="34" charset="-122"/>
            </a:endParaRPr>
          </a:p>
        </p:txBody>
      </p:sp>
      <p:sp>
        <p:nvSpPr>
          <p:cNvPr id="7" name="圆角矩形 62">
            <a:extLst>
              <a:ext uri="{FF2B5EF4-FFF2-40B4-BE49-F238E27FC236}">
                <a16:creationId xmlns:a16="http://schemas.microsoft.com/office/drawing/2014/main" id="{406E0DB0-22A7-61CA-B608-7B81CF6CACEE}"/>
              </a:ext>
            </a:extLst>
          </p:cNvPr>
          <p:cNvSpPr/>
          <p:nvPr/>
        </p:nvSpPr>
        <p:spPr>
          <a:xfrm>
            <a:off x="6910705" y="5261880"/>
            <a:ext cx="3476625" cy="659765"/>
          </a:xfrm>
          <a:prstGeom prst="roundRect">
            <a:avLst>
              <a:gd name="adj" fmla="val 50000"/>
            </a:avLst>
          </a:prstGeom>
          <a:solidFill>
            <a:srgbClr val="194A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latin typeface="微软雅黑" panose="020B0503020204020204" pitchFamily="34" charset="-122"/>
                <a:ea typeface="微软雅黑" panose="020B0503020204020204" pitchFamily="34" charset="-122"/>
              </a:rPr>
              <a:t>相关工作</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321212-7EE2-2862-DB41-0FFA268F0B4B}"/>
            </a:ext>
          </a:extLst>
        </p:cNvPr>
        <p:cNvGrpSpPr/>
        <p:nvPr/>
      </p:nvGrpSpPr>
      <p:grpSpPr>
        <a:xfrm>
          <a:off x="0" y="0"/>
          <a:ext cx="0" cy="0"/>
          <a:chOff x="0" y="0"/>
          <a:chExt cx="0" cy="0"/>
        </a:xfrm>
      </p:grpSpPr>
      <p:sp>
        <p:nvSpPr>
          <p:cNvPr id="72" name="矩形 4">
            <a:extLst>
              <a:ext uri="{FF2B5EF4-FFF2-40B4-BE49-F238E27FC236}">
                <a16:creationId xmlns:a16="http://schemas.microsoft.com/office/drawing/2014/main" id="{187334D6-07B0-CA0C-5783-188545105D00}"/>
              </a:ext>
            </a:extLst>
          </p:cNvPr>
          <p:cNvSpPr/>
          <p:nvPr/>
        </p:nvSpPr>
        <p:spPr>
          <a:xfrm>
            <a:off x="0" y="-2834"/>
            <a:ext cx="12192000" cy="792000"/>
          </a:xfrm>
          <a:prstGeom prst="rect">
            <a:avLst/>
          </a:prstGeom>
          <a:solidFill>
            <a:srgbClr val="194A9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latin typeface="微软雅黑" panose="020B0503020204020204" pitchFamily="34" charset="-122"/>
                <a:ea typeface="微软雅黑" panose="020B0503020204020204" pitchFamily="34" charset="-122"/>
              </a:rPr>
              <a:t>4.1 A</a:t>
            </a:r>
            <a:r>
              <a:rPr lang="en-GB" altLang="zh-CN" sz="3200" b="1" dirty="0">
                <a:latin typeface="微软雅黑" panose="020B0503020204020204" pitchFamily="34" charset="-122"/>
                <a:ea typeface="微软雅黑" panose="020B0503020204020204" pitchFamily="34" charset="-122"/>
              </a:rPr>
              <a:t> motivating example</a:t>
            </a:r>
            <a:endParaRPr lang="zh-CN" altLang="en-US" sz="2880" b="1" dirty="0">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A21CA2E0-14E5-C803-AA86-CA1DF07A75BB}"/>
              </a:ext>
            </a:extLst>
          </p:cNvPr>
          <p:cNvSpPr/>
          <p:nvPr/>
        </p:nvSpPr>
        <p:spPr>
          <a:xfrm>
            <a:off x="335593" y="962759"/>
            <a:ext cx="11520809" cy="578669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矩形 66">
            <a:extLst>
              <a:ext uri="{FF2B5EF4-FFF2-40B4-BE49-F238E27FC236}">
                <a16:creationId xmlns:a16="http://schemas.microsoft.com/office/drawing/2014/main" id="{75F6A47A-B0C4-0F9C-0C26-E746895F24CA}"/>
              </a:ext>
            </a:extLst>
          </p:cNvPr>
          <p:cNvSpPr/>
          <p:nvPr/>
        </p:nvSpPr>
        <p:spPr>
          <a:xfrm>
            <a:off x="335593" y="962758"/>
            <a:ext cx="11520809" cy="877136"/>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矩形 67">
            <a:extLst>
              <a:ext uri="{FF2B5EF4-FFF2-40B4-BE49-F238E27FC236}">
                <a16:creationId xmlns:a16="http://schemas.microsoft.com/office/drawing/2014/main" id="{5BEA9EB7-356B-0DA8-514A-F24607EE4ACE}"/>
              </a:ext>
            </a:extLst>
          </p:cNvPr>
          <p:cNvSpPr/>
          <p:nvPr/>
        </p:nvSpPr>
        <p:spPr>
          <a:xfrm>
            <a:off x="343244" y="962757"/>
            <a:ext cx="1801403" cy="882425"/>
          </a:xfrm>
          <a:prstGeom prst="rect">
            <a:avLst/>
          </a:prstGeom>
          <a:solidFill>
            <a:srgbClr val="194A9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20000"/>
              </a:lnSpc>
            </a:pPr>
            <a:r>
              <a:rPr lang="en-US" altLang="zh-CN" b="1" dirty="0">
                <a:latin typeface="微软雅黑" panose="020B0503020204020204" pitchFamily="34" charset="-122"/>
                <a:ea typeface="微软雅黑" panose="020B0503020204020204" pitchFamily="34" charset="-122"/>
              </a:rPr>
              <a:t>S</a:t>
            </a:r>
            <a:r>
              <a:rPr lang="en-GB" altLang="zh-CN" b="1" dirty="0">
                <a:latin typeface="微软雅黑" panose="020B0503020204020204" pitchFamily="34" charset="-122"/>
                <a:ea typeface="微软雅黑" panose="020B0503020204020204" pitchFamily="34" charset="-122"/>
              </a:rPr>
              <a:t>ix-hump camel</a:t>
            </a:r>
            <a:endParaRPr lang="zh-CN" altLang="en-US" b="1" dirty="0">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B460BE1F-7271-1CDD-E0A3-B80056F98CF6}"/>
                  </a:ext>
                </a:extLst>
              </p:cNvPr>
              <p:cNvSpPr txBox="1"/>
              <p:nvPr/>
            </p:nvSpPr>
            <p:spPr>
              <a:xfrm>
                <a:off x="2794000" y="1188215"/>
                <a:ext cx="7942431" cy="417807"/>
              </a:xfrm>
              <a:prstGeom prst="rect">
                <a:avLst/>
              </a:prstGeom>
              <a:noFill/>
            </p:spPr>
            <p:txBody>
              <a:bodyPr wrap="none" lIns="0" tIns="0" rIns="0" bIns="0" rtlCol="0">
                <a:spAutoFit/>
              </a:bodyPr>
              <a:lstStyle/>
              <a:p>
                <a14:m>
                  <m:oMath xmlns:m="http://schemas.openxmlformats.org/officeDocument/2006/math">
                    <m:r>
                      <a:rPr lang="en-US" altLang="zh-CN" sz="2400" b="1" i="1" smtClean="0">
                        <a:solidFill>
                          <a:schemeClr val="accent1">
                            <a:lumMod val="50000"/>
                          </a:schemeClr>
                        </a:solidFill>
                        <a:latin typeface="Cambria Math" panose="02040503050406030204" pitchFamily="18" charset="0"/>
                      </a:rPr>
                      <m:t>𝒇</m:t>
                    </m:r>
                    <m:d>
                      <m:dPr>
                        <m:ctrlPr>
                          <a:rPr lang="en-US" altLang="zh-CN" sz="2400" b="1" i="1" smtClean="0">
                            <a:solidFill>
                              <a:schemeClr val="accent1">
                                <a:lumMod val="50000"/>
                              </a:schemeClr>
                            </a:solidFill>
                            <a:latin typeface="Cambria Math" panose="02040503050406030204" pitchFamily="18" charset="0"/>
                          </a:rPr>
                        </m:ctrlPr>
                      </m:dPr>
                      <m:e>
                        <m:sSub>
                          <m:sSubPr>
                            <m:ctrlPr>
                              <a:rPr lang="en-US" altLang="zh-CN" sz="2400" b="1" i="1" smtClean="0">
                                <a:solidFill>
                                  <a:schemeClr val="accent1">
                                    <a:lumMod val="50000"/>
                                  </a:schemeClr>
                                </a:solidFill>
                                <a:latin typeface="Cambria Math" panose="02040503050406030204" pitchFamily="18" charset="0"/>
                              </a:rPr>
                            </m:ctrlPr>
                          </m:sSubPr>
                          <m:e>
                            <m:r>
                              <a:rPr lang="en-US" altLang="zh-CN" sz="2400" b="1" i="1">
                                <a:solidFill>
                                  <a:schemeClr val="accent1">
                                    <a:lumMod val="50000"/>
                                  </a:schemeClr>
                                </a:solidFill>
                                <a:latin typeface="Cambria Math" panose="02040503050406030204" pitchFamily="18" charset="0"/>
                              </a:rPr>
                              <m:t>𝒙</m:t>
                            </m:r>
                          </m:e>
                          <m:sub>
                            <m:r>
                              <a:rPr lang="en-US" altLang="zh-CN" sz="2400" b="1" i="1" smtClean="0">
                                <a:solidFill>
                                  <a:schemeClr val="accent1">
                                    <a:lumMod val="50000"/>
                                  </a:schemeClr>
                                </a:solidFill>
                                <a:latin typeface="Cambria Math" panose="02040503050406030204" pitchFamily="18" charset="0"/>
                              </a:rPr>
                              <m:t>𝟏</m:t>
                            </m:r>
                          </m:sub>
                        </m:sSub>
                        <m:r>
                          <a:rPr lang="en-US" altLang="zh-CN" sz="2400" b="1" i="1" smtClean="0">
                            <a:solidFill>
                              <a:schemeClr val="accent1">
                                <a:lumMod val="50000"/>
                              </a:schemeClr>
                            </a:solidFill>
                            <a:latin typeface="Cambria Math" panose="02040503050406030204" pitchFamily="18" charset="0"/>
                          </a:rPr>
                          <m:t>,</m:t>
                        </m:r>
                        <m:sSub>
                          <m:sSubPr>
                            <m:ctrlPr>
                              <a:rPr lang="en-US" altLang="zh-CN" sz="2400" b="1" i="1" smtClean="0">
                                <a:solidFill>
                                  <a:schemeClr val="accent1">
                                    <a:lumMod val="50000"/>
                                  </a:schemeClr>
                                </a:solidFill>
                                <a:latin typeface="Cambria Math" panose="02040503050406030204" pitchFamily="18" charset="0"/>
                              </a:rPr>
                            </m:ctrlPr>
                          </m:sSubPr>
                          <m:e>
                            <m:r>
                              <a:rPr lang="en-US" altLang="zh-CN" sz="2400" b="1" i="1" smtClean="0">
                                <a:solidFill>
                                  <a:schemeClr val="accent1">
                                    <a:lumMod val="50000"/>
                                  </a:schemeClr>
                                </a:solidFill>
                                <a:latin typeface="Cambria Math" panose="02040503050406030204" pitchFamily="18" charset="0"/>
                              </a:rPr>
                              <m:t>𝒙</m:t>
                            </m:r>
                          </m:e>
                          <m:sub>
                            <m:r>
                              <a:rPr lang="en-US" altLang="zh-CN" sz="2400" b="1" i="1" smtClean="0">
                                <a:solidFill>
                                  <a:schemeClr val="accent1">
                                    <a:lumMod val="50000"/>
                                  </a:schemeClr>
                                </a:solidFill>
                                <a:latin typeface="Cambria Math" panose="02040503050406030204" pitchFamily="18" charset="0"/>
                              </a:rPr>
                              <m:t>𝟐</m:t>
                            </m:r>
                          </m:sub>
                        </m:sSub>
                      </m:e>
                    </m:d>
                    <m:r>
                      <a:rPr lang="en-US" altLang="zh-CN" sz="2400" b="1" i="1" smtClean="0">
                        <a:solidFill>
                          <a:schemeClr val="accent1">
                            <a:lumMod val="50000"/>
                          </a:schemeClr>
                        </a:solidFill>
                        <a:latin typeface="Cambria Math" panose="02040503050406030204" pitchFamily="18" charset="0"/>
                      </a:rPr>
                      <m:t>=</m:t>
                    </m:r>
                    <m:d>
                      <m:dPr>
                        <m:ctrlPr>
                          <a:rPr lang="en-US" altLang="zh-CN" sz="2400" b="1" i="1" smtClean="0">
                            <a:solidFill>
                              <a:schemeClr val="accent1">
                                <a:lumMod val="50000"/>
                              </a:schemeClr>
                            </a:solidFill>
                            <a:latin typeface="Cambria Math" panose="02040503050406030204" pitchFamily="18" charset="0"/>
                          </a:rPr>
                        </m:ctrlPr>
                      </m:dPr>
                      <m:e>
                        <m:r>
                          <a:rPr lang="en-US" altLang="zh-CN" sz="2400" b="1" i="1" smtClean="0">
                            <a:solidFill>
                              <a:schemeClr val="accent1">
                                <a:lumMod val="50000"/>
                              </a:schemeClr>
                            </a:solidFill>
                            <a:latin typeface="Cambria Math" panose="02040503050406030204" pitchFamily="18" charset="0"/>
                          </a:rPr>
                          <m:t>𝟒</m:t>
                        </m:r>
                        <m:r>
                          <a:rPr lang="en-US" altLang="zh-CN" sz="2400" b="1" i="1" smtClean="0">
                            <a:solidFill>
                              <a:schemeClr val="accent1">
                                <a:lumMod val="50000"/>
                              </a:schemeClr>
                            </a:solidFill>
                            <a:latin typeface="Cambria Math" panose="02040503050406030204" pitchFamily="18" charset="0"/>
                          </a:rPr>
                          <m:t>−</m:t>
                        </m:r>
                        <m:r>
                          <a:rPr lang="en-US" altLang="zh-CN" sz="2400" b="1" i="1" smtClean="0">
                            <a:solidFill>
                              <a:schemeClr val="accent1">
                                <a:lumMod val="50000"/>
                              </a:schemeClr>
                            </a:solidFill>
                            <a:latin typeface="Cambria Math" panose="02040503050406030204" pitchFamily="18" charset="0"/>
                          </a:rPr>
                          <m:t>𝟐</m:t>
                        </m:r>
                        <m:r>
                          <a:rPr lang="en-US" altLang="zh-CN" sz="2400" b="1" i="1" smtClean="0">
                            <a:solidFill>
                              <a:schemeClr val="accent1">
                                <a:lumMod val="50000"/>
                              </a:schemeClr>
                            </a:solidFill>
                            <a:latin typeface="Cambria Math" panose="02040503050406030204" pitchFamily="18" charset="0"/>
                          </a:rPr>
                          <m:t>.</m:t>
                        </m:r>
                        <m:r>
                          <a:rPr lang="en-US" altLang="zh-CN" sz="2400" b="1" i="1" smtClean="0">
                            <a:solidFill>
                              <a:schemeClr val="accent1">
                                <a:lumMod val="50000"/>
                              </a:schemeClr>
                            </a:solidFill>
                            <a:latin typeface="Cambria Math" panose="02040503050406030204" pitchFamily="18" charset="0"/>
                          </a:rPr>
                          <m:t>𝟏</m:t>
                        </m:r>
                        <m:sSubSup>
                          <m:sSubSupPr>
                            <m:ctrlPr>
                              <a:rPr lang="en-US" altLang="zh-CN" sz="2400" b="1" i="1" smtClean="0">
                                <a:solidFill>
                                  <a:schemeClr val="accent1">
                                    <a:lumMod val="50000"/>
                                  </a:schemeClr>
                                </a:solidFill>
                                <a:latin typeface="Cambria Math" panose="02040503050406030204" pitchFamily="18" charset="0"/>
                              </a:rPr>
                            </m:ctrlPr>
                          </m:sSubSupPr>
                          <m:e>
                            <m:r>
                              <a:rPr lang="en-US" altLang="zh-CN" sz="2400" b="1" i="1">
                                <a:solidFill>
                                  <a:schemeClr val="accent1">
                                    <a:lumMod val="50000"/>
                                  </a:schemeClr>
                                </a:solidFill>
                                <a:latin typeface="Cambria Math" panose="02040503050406030204" pitchFamily="18" charset="0"/>
                              </a:rPr>
                              <m:t>𝒙</m:t>
                            </m:r>
                          </m:e>
                          <m:sub>
                            <m:r>
                              <a:rPr lang="en-US" altLang="zh-CN" sz="2400" b="1" i="1" smtClean="0">
                                <a:solidFill>
                                  <a:schemeClr val="accent1">
                                    <a:lumMod val="50000"/>
                                  </a:schemeClr>
                                </a:solidFill>
                                <a:latin typeface="Cambria Math" panose="02040503050406030204" pitchFamily="18" charset="0"/>
                              </a:rPr>
                              <m:t>𝟏</m:t>
                            </m:r>
                          </m:sub>
                          <m:sup>
                            <m:r>
                              <a:rPr lang="en-US" altLang="zh-CN" sz="2400" b="1" i="1" smtClean="0">
                                <a:solidFill>
                                  <a:schemeClr val="accent1">
                                    <a:lumMod val="50000"/>
                                  </a:schemeClr>
                                </a:solidFill>
                                <a:latin typeface="Cambria Math" panose="02040503050406030204" pitchFamily="18" charset="0"/>
                              </a:rPr>
                              <m:t>𝟐</m:t>
                            </m:r>
                          </m:sup>
                        </m:sSubSup>
                        <m:r>
                          <a:rPr lang="en-US" altLang="zh-CN" sz="2400" b="1" i="1" smtClean="0">
                            <a:solidFill>
                              <a:schemeClr val="accent1">
                                <a:lumMod val="50000"/>
                              </a:schemeClr>
                            </a:solidFill>
                            <a:latin typeface="Cambria Math" panose="02040503050406030204" pitchFamily="18" charset="0"/>
                          </a:rPr>
                          <m:t>+</m:t>
                        </m:r>
                        <m:f>
                          <m:fPr>
                            <m:type m:val="lin"/>
                            <m:ctrlPr>
                              <a:rPr lang="en-US" altLang="zh-CN" sz="2400" b="1" i="1" smtClean="0">
                                <a:solidFill>
                                  <a:schemeClr val="accent1">
                                    <a:lumMod val="50000"/>
                                  </a:schemeClr>
                                </a:solidFill>
                                <a:latin typeface="Cambria Math" panose="02040503050406030204" pitchFamily="18" charset="0"/>
                              </a:rPr>
                            </m:ctrlPr>
                          </m:fPr>
                          <m:num>
                            <m:sSubSup>
                              <m:sSubSupPr>
                                <m:ctrlPr>
                                  <a:rPr lang="en-US" altLang="zh-CN" sz="2400" b="1" i="1">
                                    <a:solidFill>
                                      <a:schemeClr val="accent1">
                                        <a:lumMod val="50000"/>
                                      </a:schemeClr>
                                    </a:solidFill>
                                    <a:latin typeface="Cambria Math" panose="02040503050406030204" pitchFamily="18" charset="0"/>
                                  </a:rPr>
                                </m:ctrlPr>
                              </m:sSubSupPr>
                              <m:e>
                                <m:r>
                                  <a:rPr lang="en-US" altLang="zh-CN" sz="2400" b="1" i="1">
                                    <a:solidFill>
                                      <a:schemeClr val="accent1">
                                        <a:lumMod val="50000"/>
                                      </a:schemeClr>
                                    </a:solidFill>
                                    <a:latin typeface="Cambria Math" panose="02040503050406030204" pitchFamily="18" charset="0"/>
                                  </a:rPr>
                                  <m:t>𝒙</m:t>
                                </m:r>
                              </m:e>
                              <m:sub>
                                <m:r>
                                  <a:rPr lang="en-US" altLang="zh-CN" sz="2400" b="1" i="1">
                                    <a:solidFill>
                                      <a:schemeClr val="accent1">
                                        <a:lumMod val="50000"/>
                                      </a:schemeClr>
                                    </a:solidFill>
                                    <a:latin typeface="Cambria Math" panose="02040503050406030204" pitchFamily="18" charset="0"/>
                                  </a:rPr>
                                  <m:t>𝟏</m:t>
                                </m:r>
                              </m:sub>
                              <m:sup>
                                <m:r>
                                  <a:rPr lang="en-US" altLang="zh-CN" sz="2400" b="1" i="1">
                                    <a:solidFill>
                                      <a:schemeClr val="accent1">
                                        <a:lumMod val="50000"/>
                                      </a:schemeClr>
                                    </a:solidFill>
                                    <a:latin typeface="Cambria Math" panose="02040503050406030204" pitchFamily="18" charset="0"/>
                                  </a:rPr>
                                  <m:t>𝟒</m:t>
                                </m:r>
                              </m:sup>
                            </m:sSubSup>
                          </m:num>
                          <m:den>
                            <m:r>
                              <a:rPr lang="en-US" altLang="zh-CN" sz="2400" b="1" i="1" smtClean="0">
                                <a:solidFill>
                                  <a:schemeClr val="accent1">
                                    <a:lumMod val="50000"/>
                                  </a:schemeClr>
                                </a:solidFill>
                                <a:latin typeface="Cambria Math" panose="02040503050406030204" pitchFamily="18" charset="0"/>
                              </a:rPr>
                              <m:t>𝟑</m:t>
                            </m:r>
                          </m:den>
                        </m:f>
                      </m:e>
                    </m:d>
                    <m:sSubSup>
                      <m:sSubSupPr>
                        <m:ctrlPr>
                          <a:rPr lang="en-US" altLang="zh-CN" sz="2400" b="1" i="1" smtClean="0">
                            <a:solidFill>
                              <a:schemeClr val="accent1">
                                <a:lumMod val="50000"/>
                              </a:schemeClr>
                            </a:solidFill>
                            <a:latin typeface="Cambria Math" panose="02040503050406030204" pitchFamily="18" charset="0"/>
                          </a:rPr>
                        </m:ctrlPr>
                      </m:sSubSupPr>
                      <m:e>
                        <m:r>
                          <a:rPr lang="en-US" altLang="zh-CN" sz="2400" b="1" i="1" smtClean="0">
                            <a:solidFill>
                              <a:schemeClr val="accent1">
                                <a:lumMod val="50000"/>
                              </a:schemeClr>
                            </a:solidFill>
                            <a:latin typeface="Cambria Math" panose="02040503050406030204" pitchFamily="18" charset="0"/>
                          </a:rPr>
                          <m:t>𝒙</m:t>
                        </m:r>
                      </m:e>
                      <m:sub>
                        <m:r>
                          <a:rPr lang="en-US" altLang="zh-CN" sz="2400" b="1" i="1" smtClean="0">
                            <a:solidFill>
                              <a:schemeClr val="accent1">
                                <a:lumMod val="50000"/>
                              </a:schemeClr>
                            </a:solidFill>
                            <a:latin typeface="Cambria Math" panose="02040503050406030204" pitchFamily="18" charset="0"/>
                          </a:rPr>
                          <m:t>𝟏</m:t>
                        </m:r>
                      </m:sub>
                      <m:sup>
                        <m:r>
                          <a:rPr lang="en-US" altLang="zh-CN" sz="2400" b="1" i="1" smtClean="0">
                            <a:solidFill>
                              <a:schemeClr val="accent1">
                                <a:lumMod val="50000"/>
                              </a:schemeClr>
                            </a:solidFill>
                            <a:latin typeface="Cambria Math" panose="02040503050406030204" pitchFamily="18" charset="0"/>
                          </a:rPr>
                          <m:t>𝟐</m:t>
                        </m:r>
                      </m:sup>
                    </m:sSubSup>
                    <m:r>
                      <a:rPr lang="en-US" altLang="zh-CN" sz="2400" b="1" i="1" smtClean="0">
                        <a:solidFill>
                          <a:schemeClr val="accent1">
                            <a:lumMod val="50000"/>
                          </a:schemeClr>
                        </a:solidFill>
                        <a:latin typeface="Cambria Math" panose="02040503050406030204" pitchFamily="18" charset="0"/>
                      </a:rPr>
                      <m:t>+</m:t>
                    </m:r>
                    <m:sSub>
                      <m:sSubPr>
                        <m:ctrlPr>
                          <a:rPr lang="en-US" altLang="zh-CN" sz="2400" b="1" i="1">
                            <a:solidFill>
                              <a:schemeClr val="accent1">
                                <a:lumMod val="50000"/>
                              </a:schemeClr>
                            </a:solidFill>
                            <a:latin typeface="Cambria Math" panose="02040503050406030204" pitchFamily="18" charset="0"/>
                          </a:rPr>
                        </m:ctrlPr>
                      </m:sSubPr>
                      <m:e>
                        <m:r>
                          <a:rPr lang="en-US" altLang="zh-CN" sz="2400" b="1" i="1">
                            <a:solidFill>
                              <a:schemeClr val="accent1">
                                <a:lumMod val="50000"/>
                              </a:schemeClr>
                            </a:solidFill>
                            <a:latin typeface="Cambria Math" panose="02040503050406030204" pitchFamily="18" charset="0"/>
                          </a:rPr>
                          <m:t>𝒙</m:t>
                        </m:r>
                      </m:e>
                      <m:sub>
                        <m:r>
                          <a:rPr lang="en-US" altLang="zh-CN" sz="2400" b="1" i="1">
                            <a:solidFill>
                              <a:schemeClr val="accent1">
                                <a:lumMod val="50000"/>
                              </a:schemeClr>
                            </a:solidFill>
                            <a:latin typeface="Cambria Math" panose="02040503050406030204" pitchFamily="18" charset="0"/>
                          </a:rPr>
                          <m:t>𝟏</m:t>
                        </m:r>
                      </m:sub>
                    </m:sSub>
                    <m:sSub>
                      <m:sSubPr>
                        <m:ctrlPr>
                          <a:rPr lang="en-US" altLang="zh-CN" sz="2400" b="1" i="1">
                            <a:solidFill>
                              <a:schemeClr val="accent1">
                                <a:lumMod val="50000"/>
                              </a:schemeClr>
                            </a:solidFill>
                            <a:latin typeface="Cambria Math" panose="02040503050406030204" pitchFamily="18" charset="0"/>
                          </a:rPr>
                        </m:ctrlPr>
                      </m:sSubPr>
                      <m:e>
                        <m:r>
                          <a:rPr lang="en-US" altLang="zh-CN" sz="2400" b="1" i="1">
                            <a:solidFill>
                              <a:schemeClr val="accent1">
                                <a:lumMod val="50000"/>
                              </a:schemeClr>
                            </a:solidFill>
                            <a:latin typeface="Cambria Math" panose="02040503050406030204" pitchFamily="18" charset="0"/>
                          </a:rPr>
                          <m:t>𝒙</m:t>
                        </m:r>
                      </m:e>
                      <m:sub>
                        <m:r>
                          <a:rPr lang="en-US" altLang="zh-CN" sz="2400" b="1" i="1">
                            <a:solidFill>
                              <a:schemeClr val="accent1">
                                <a:lumMod val="50000"/>
                              </a:schemeClr>
                            </a:solidFill>
                            <a:latin typeface="Cambria Math" panose="02040503050406030204" pitchFamily="18" charset="0"/>
                          </a:rPr>
                          <m:t>𝟐</m:t>
                        </m:r>
                      </m:sub>
                    </m:sSub>
                    <m:r>
                      <a:rPr lang="en-US" altLang="zh-CN" sz="2400" b="1" i="1" smtClean="0">
                        <a:solidFill>
                          <a:schemeClr val="accent1">
                            <a:lumMod val="50000"/>
                          </a:schemeClr>
                        </a:solidFill>
                        <a:latin typeface="Cambria Math" panose="02040503050406030204" pitchFamily="18" charset="0"/>
                      </a:rPr>
                      <m:t>+</m:t>
                    </m:r>
                    <m:d>
                      <m:dPr>
                        <m:ctrlPr>
                          <a:rPr lang="en-US" altLang="zh-CN" sz="2400" b="1" i="1" smtClean="0">
                            <a:solidFill>
                              <a:schemeClr val="accent1">
                                <a:lumMod val="50000"/>
                              </a:schemeClr>
                            </a:solidFill>
                            <a:latin typeface="Cambria Math" panose="02040503050406030204" pitchFamily="18" charset="0"/>
                          </a:rPr>
                        </m:ctrlPr>
                      </m:dPr>
                      <m:e>
                        <m:r>
                          <a:rPr lang="en-US" altLang="zh-CN" sz="2400" b="1" i="1" smtClean="0">
                            <a:solidFill>
                              <a:schemeClr val="accent1">
                                <a:lumMod val="50000"/>
                              </a:schemeClr>
                            </a:solidFill>
                            <a:latin typeface="Cambria Math" panose="02040503050406030204" pitchFamily="18" charset="0"/>
                          </a:rPr>
                          <m:t>−</m:t>
                        </m:r>
                        <m:r>
                          <a:rPr lang="en-US" altLang="zh-CN" sz="2400" b="1" i="1" smtClean="0">
                            <a:solidFill>
                              <a:schemeClr val="accent1">
                                <a:lumMod val="50000"/>
                              </a:schemeClr>
                            </a:solidFill>
                            <a:latin typeface="Cambria Math" panose="02040503050406030204" pitchFamily="18" charset="0"/>
                          </a:rPr>
                          <m:t>𝟒</m:t>
                        </m:r>
                        <m:r>
                          <a:rPr lang="en-US" altLang="zh-CN" sz="2400" b="1" i="1" smtClean="0">
                            <a:solidFill>
                              <a:schemeClr val="accent1">
                                <a:lumMod val="50000"/>
                              </a:schemeClr>
                            </a:solidFill>
                            <a:latin typeface="Cambria Math" panose="02040503050406030204" pitchFamily="18" charset="0"/>
                          </a:rPr>
                          <m:t>+</m:t>
                        </m:r>
                        <m:r>
                          <a:rPr lang="en-US" altLang="zh-CN" sz="2400" b="1" i="1" smtClean="0">
                            <a:solidFill>
                              <a:schemeClr val="accent1">
                                <a:lumMod val="50000"/>
                              </a:schemeClr>
                            </a:solidFill>
                            <a:latin typeface="Cambria Math" panose="02040503050406030204" pitchFamily="18" charset="0"/>
                          </a:rPr>
                          <m:t>𝟒</m:t>
                        </m:r>
                        <m:sSubSup>
                          <m:sSubSupPr>
                            <m:ctrlPr>
                              <a:rPr lang="en-US" altLang="zh-CN" sz="2400" b="1" i="1">
                                <a:solidFill>
                                  <a:schemeClr val="accent1">
                                    <a:lumMod val="50000"/>
                                  </a:schemeClr>
                                </a:solidFill>
                                <a:latin typeface="Cambria Math" panose="02040503050406030204" pitchFamily="18" charset="0"/>
                              </a:rPr>
                            </m:ctrlPr>
                          </m:sSubSupPr>
                          <m:e>
                            <m:r>
                              <a:rPr lang="en-US" altLang="zh-CN" sz="2400" b="1" i="1">
                                <a:solidFill>
                                  <a:schemeClr val="accent1">
                                    <a:lumMod val="50000"/>
                                  </a:schemeClr>
                                </a:solidFill>
                                <a:latin typeface="Cambria Math" panose="02040503050406030204" pitchFamily="18" charset="0"/>
                              </a:rPr>
                              <m:t>𝒙</m:t>
                            </m:r>
                          </m:e>
                          <m:sub>
                            <m:r>
                              <a:rPr lang="en-US" altLang="zh-CN" sz="2400" b="1" i="1" smtClean="0">
                                <a:solidFill>
                                  <a:schemeClr val="accent1">
                                    <a:lumMod val="50000"/>
                                  </a:schemeClr>
                                </a:solidFill>
                                <a:latin typeface="Cambria Math" panose="02040503050406030204" pitchFamily="18" charset="0"/>
                              </a:rPr>
                              <m:t>𝟐</m:t>
                            </m:r>
                          </m:sub>
                          <m:sup>
                            <m:r>
                              <a:rPr lang="en-US" altLang="zh-CN" sz="2400" b="1" i="1">
                                <a:solidFill>
                                  <a:schemeClr val="accent1">
                                    <a:lumMod val="50000"/>
                                  </a:schemeClr>
                                </a:solidFill>
                                <a:latin typeface="Cambria Math" panose="02040503050406030204" pitchFamily="18" charset="0"/>
                              </a:rPr>
                              <m:t>𝟐</m:t>
                            </m:r>
                          </m:sup>
                        </m:sSubSup>
                      </m:e>
                    </m:d>
                  </m:oMath>
                </a14:m>
                <a:r>
                  <a:rPr lang="en-US" altLang="zh-CN" sz="2400" b="1" dirty="0">
                    <a:solidFill>
                      <a:schemeClr val="accent1">
                        <a:lumMod val="50000"/>
                      </a:schemeClr>
                    </a:solidFill>
                  </a:rPr>
                  <a:t> </a:t>
                </a:r>
                <a14:m>
                  <m:oMath xmlns:m="http://schemas.openxmlformats.org/officeDocument/2006/math">
                    <m:sSubSup>
                      <m:sSubSupPr>
                        <m:ctrlPr>
                          <a:rPr lang="en-US" altLang="zh-CN" sz="2400" b="1" i="1">
                            <a:solidFill>
                              <a:schemeClr val="accent1">
                                <a:lumMod val="50000"/>
                              </a:schemeClr>
                            </a:solidFill>
                            <a:latin typeface="Cambria Math" panose="02040503050406030204" pitchFamily="18" charset="0"/>
                          </a:rPr>
                        </m:ctrlPr>
                      </m:sSubSupPr>
                      <m:e>
                        <m:r>
                          <a:rPr lang="en-US" altLang="zh-CN" sz="2400" b="1" i="1">
                            <a:solidFill>
                              <a:schemeClr val="accent1">
                                <a:lumMod val="50000"/>
                              </a:schemeClr>
                            </a:solidFill>
                            <a:latin typeface="Cambria Math" panose="02040503050406030204" pitchFamily="18" charset="0"/>
                          </a:rPr>
                          <m:t>𝒙</m:t>
                        </m:r>
                      </m:e>
                      <m:sub>
                        <m:r>
                          <a:rPr lang="en-US" altLang="zh-CN" sz="2400" b="1" i="1">
                            <a:solidFill>
                              <a:schemeClr val="accent1">
                                <a:lumMod val="50000"/>
                              </a:schemeClr>
                            </a:solidFill>
                            <a:latin typeface="Cambria Math" panose="02040503050406030204" pitchFamily="18" charset="0"/>
                          </a:rPr>
                          <m:t>𝟐</m:t>
                        </m:r>
                      </m:sub>
                      <m:sup>
                        <m:r>
                          <a:rPr lang="en-US" altLang="zh-CN" sz="2400" b="1" i="1">
                            <a:solidFill>
                              <a:schemeClr val="accent1">
                                <a:lumMod val="50000"/>
                              </a:schemeClr>
                            </a:solidFill>
                            <a:latin typeface="Cambria Math" panose="02040503050406030204" pitchFamily="18" charset="0"/>
                          </a:rPr>
                          <m:t>𝟐</m:t>
                        </m:r>
                      </m:sup>
                    </m:sSubSup>
                  </m:oMath>
                </a14:m>
                <a:endParaRPr lang="zh-CN" altLang="en-US" sz="2400" b="1" dirty="0">
                  <a:solidFill>
                    <a:schemeClr val="accent1">
                      <a:lumMod val="50000"/>
                    </a:schemeClr>
                  </a:solidFill>
                </a:endParaRPr>
              </a:p>
            </p:txBody>
          </p:sp>
        </mc:Choice>
        <mc:Fallback xmlns="">
          <p:sp>
            <p:nvSpPr>
              <p:cNvPr id="2" name="文本框 1">
                <a:extLst>
                  <a:ext uri="{FF2B5EF4-FFF2-40B4-BE49-F238E27FC236}">
                    <a16:creationId xmlns:a16="http://schemas.microsoft.com/office/drawing/2014/main" id="{B460BE1F-7271-1CDD-E0A3-B80056F98CF6}"/>
                  </a:ext>
                </a:extLst>
              </p:cNvPr>
              <p:cNvSpPr txBox="1">
                <a:spLocks noRot="1" noChangeAspect="1" noMove="1" noResize="1" noEditPoints="1" noAdjustHandles="1" noChangeArrowheads="1" noChangeShapeType="1" noTextEdit="1"/>
              </p:cNvSpPr>
              <p:nvPr/>
            </p:nvSpPr>
            <p:spPr>
              <a:xfrm>
                <a:off x="2794000" y="1188215"/>
                <a:ext cx="7942431" cy="417807"/>
              </a:xfrm>
              <a:prstGeom prst="rect">
                <a:avLst/>
              </a:prstGeom>
              <a:blipFill>
                <a:blip r:embed="rId3"/>
                <a:stretch>
                  <a:fillRect l="-77"/>
                </a:stretch>
              </a:blipFill>
            </p:spPr>
            <p:txBody>
              <a:bodyPr/>
              <a:lstStyle/>
              <a:p>
                <a:r>
                  <a:rPr lang="zh-CN" altLang="en-US">
                    <a:noFill/>
                  </a:rPr>
                  <a:t> </a:t>
                </a:r>
              </a:p>
            </p:txBody>
          </p:sp>
        </mc:Fallback>
      </mc:AlternateContent>
      <p:sp>
        <p:nvSpPr>
          <p:cNvPr id="33" name="矩形 32">
            <a:extLst>
              <a:ext uri="{FF2B5EF4-FFF2-40B4-BE49-F238E27FC236}">
                <a16:creationId xmlns:a16="http://schemas.microsoft.com/office/drawing/2014/main" id="{7F62AEB3-9F67-1655-B3AB-3BB6B1C1E252}"/>
              </a:ext>
            </a:extLst>
          </p:cNvPr>
          <p:cNvSpPr/>
          <p:nvPr/>
        </p:nvSpPr>
        <p:spPr>
          <a:xfrm>
            <a:off x="453162" y="2245227"/>
            <a:ext cx="3382970" cy="3880884"/>
          </a:xfrm>
          <a:prstGeom prst="rect">
            <a:avLst/>
          </a:prstGeom>
          <a:solidFill>
            <a:schemeClr val="accent3">
              <a:lumMod val="20000"/>
              <a:lumOff val="80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0" name="组合 29">
            <a:extLst>
              <a:ext uri="{FF2B5EF4-FFF2-40B4-BE49-F238E27FC236}">
                <a16:creationId xmlns:a16="http://schemas.microsoft.com/office/drawing/2014/main" id="{D5285347-1726-7E56-AC6F-A72CF0492C09}"/>
              </a:ext>
            </a:extLst>
          </p:cNvPr>
          <p:cNvGrpSpPr/>
          <p:nvPr/>
        </p:nvGrpSpPr>
        <p:grpSpPr>
          <a:xfrm>
            <a:off x="8096080" y="2240573"/>
            <a:ext cx="3618363" cy="1152722"/>
            <a:chOff x="8096080" y="2178230"/>
            <a:chExt cx="3618363" cy="1152722"/>
          </a:xfrm>
        </p:grpSpPr>
        <p:grpSp>
          <p:nvGrpSpPr>
            <p:cNvPr id="22" name="组合 21">
              <a:extLst>
                <a:ext uri="{FF2B5EF4-FFF2-40B4-BE49-F238E27FC236}">
                  <a16:creationId xmlns:a16="http://schemas.microsoft.com/office/drawing/2014/main" id="{38E9CFF0-8951-2A41-1D18-8E313324342F}"/>
                </a:ext>
              </a:extLst>
            </p:cNvPr>
            <p:cNvGrpSpPr/>
            <p:nvPr/>
          </p:nvGrpSpPr>
          <p:grpSpPr>
            <a:xfrm>
              <a:off x="8096080" y="2178230"/>
              <a:ext cx="3618363" cy="1152722"/>
              <a:chOff x="8110087" y="2522220"/>
              <a:chExt cx="3618363" cy="1152722"/>
            </a:xfrm>
          </p:grpSpPr>
          <p:sp>
            <p:nvSpPr>
              <p:cNvPr id="10" name="矩形 9">
                <a:extLst>
                  <a:ext uri="{FF2B5EF4-FFF2-40B4-BE49-F238E27FC236}">
                    <a16:creationId xmlns:a16="http://schemas.microsoft.com/office/drawing/2014/main" id="{D2D3F8EE-41F9-E67A-DCF2-DE407CD7D8B8}"/>
                  </a:ext>
                </a:extLst>
              </p:cNvPr>
              <p:cNvSpPr/>
              <p:nvPr/>
            </p:nvSpPr>
            <p:spPr>
              <a:xfrm>
                <a:off x="8110087" y="2522220"/>
                <a:ext cx="3618363" cy="1152722"/>
              </a:xfrm>
              <a:prstGeom prst="rect">
                <a:avLst/>
              </a:prstGeom>
              <a:solidFill>
                <a:schemeClr val="accent3">
                  <a:lumMod val="20000"/>
                  <a:lumOff val="80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 name="直接连接符 11">
                <a:extLst>
                  <a:ext uri="{FF2B5EF4-FFF2-40B4-BE49-F238E27FC236}">
                    <a16:creationId xmlns:a16="http://schemas.microsoft.com/office/drawing/2014/main" id="{678DD44F-B400-AE24-CE6B-36A2A62E6A71}"/>
                  </a:ext>
                </a:extLst>
              </p:cNvPr>
              <p:cNvCxnSpPr>
                <a:cxnSpLocks/>
              </p:cNvCxnSpPr>
              <p:nvPr/>
            </p:nvCxnSpPr>
            <p:spPr>
              <a:xfrm>
                <a:off x="8110087" y="2522220"/>
                <a:ext cx="3618363" cy="0"/>
              </a:xfrm>
              <a:prstGeom prst="line">
                <a:avLst/>
              </a:prstGeom>
              <a:ln w="38100">
                <a:solidFill>
                  <a:srgbClr val="203864"/>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175AB7E4-F4BA-E4D5-DB40-B5E9D0291277}"/>
                    </a:ext>
                  </a:extLst>
                </p:cNvPr>
                <p:cNvSpPr txBox="1"/>
                <p:nvPr/>
              </p:nvSpPr>
              <p:spPr>
                <a:xfrm>
                  <a:off x="9062883" y="2200593"/>
                  <a:ext cx="1684757" cy="1107996"/>
                </a:xfrm>
                <a:prstGeom prst="rect">
                  <a:avLst/>
                </a:prstGeom>
                <a:noFill/>
              </p:spPr>
              <p:txBody>
                <a:bodyPr wrap="none" lIns="0" tIns="0" rIns="0" bIns="0" rtlCol="0">
                  <a:spAutoFit/>
                </a:bodyPr>
                <a:lstStyle/>
                <a:p>
                  <a:pPr>
                    <a:lnSpc>
                      <a:spcPct val="150000"/>
                    </a:lnSpc>
                  </a:pPr>
                  <a14:m>
                    <m:oMathPara xmlns:m="http://schemas.openxmlformats.org/officeDocument/2006/math">
                      <m:oMathParaPr>
                        <m:jc m:val="centerGroup"/>
                      </m:oMathParaPr>
                      <m:oMath xmlns:m="http://schemas.openxmlformats.org/officeDocument/2006/math">
                        <m:sSub>
                          <m:sSubPr>
                            <m:ctrlPr>
                              <a:rPr lang="en-US" altLang="zh-CN" sz="2400" b="1" i="1" smtClean="0">
                                <a:solidFill>
                                  <a:schemeClr val="accent1">
                                    <a:lumMod val="50000"/>
                                  </a:schemeClr>
                                </a:solidFill>
                                <a:latin typeface="Cambria Math" panose="02040503050406030204" pitchFamily="18" charset="0"/>
                              </a:rPr>
                            </m:ctrlPr>
                          </m:sSubPr>
                          <m:e>
                            <m:r>
                              <a:rPr lang="en-US" altLang="zh-CN" sz="2400" b="1" i="1">
                                <a:solidFill>
                                  <a:schemeClr val="accent1">
                                    <a:lumMod val="50000"/>
                                  </a:schemeClr>
                                </a:solidFill>
                                <a:latin typeface="Cambria Math" panose="02040503050406030204" pitchFamily="18" charset="0"/>
                              </a:rPr>
                              <m:t>𝒙</m:t>
                            </m:r>
                          </m:e>
                          <m:sub>
                            <m:r>
                              <a:rPr lang="en-US" altLang="zh-CN" sz="2400" b="1" i="1">
                                <a:solidFill>
                                  <a:schemeClr val="accent1">
                                    <a:lumMod val="50000"/>
                                  </a:schemeClr>
                                </a:solidFill>
                                <a:latin typeface="Cambria Math" panose="02040503050406030204" pitchFamily="18" charset="0"/>
                              </a:rPr>
                              <m:t>𝟏</m:t>
                            </m:r>
                          </m:sub>
                        </m:sSub>
                        <m:r>
                          <a:rPr lang="en-US" altLang="zh-CN" sz="2400" b="1" i="1" smtClean="0">
                            <a:solidFill>
                              <a:schemeClr val="accent1">
                                <a:lumMod val="50000"/>
                              </a:schemeClr>
                            </a:solidFill>
                            <a:latin typeface="Cambria Math" panose="02040503050406030204" pitchFamily="18" charset="0"/>
                            <a:ea typeface="Cambria Math" panose="02040503050406030204" pitchFamily="18" charset="0"/>
                          </a:rPr>
                          <m:t>∈</m:t>
                        </m:r>
                        <m:d>
                          <m:dPr>
                            <m:begChr m:val="["/>
                            <m:endChr m:val="]"/>
                            <m:ctrlPr>
                              <a:rPr lang="en-US" altLang="zh-CN" sz="2400" b="1" i="1" smtClean="0">
                                <a:solidFill>
                                  <a:schemeClr val="accent1">
                                    <a:lumMod val="50000"/>
                                  </a:schemeClr>
                                </a:solidFill>
                                <a:latin typeface="Cambria Math" panose="02040503050406030204" pitchFamily="18" charset="0"/>
                                <a:ea typeface="Cambria Math" panose="02040503050406030204" pitchFamily="18" charset="0"/>
                              </a:rPr>
                            </m:ctrlPr>
                          </m:dPr>
                          <m:e>
                            <m:r>
                              <a:rPr lang="en-US" altLang="zh-CN" sz="2400" b="1" i="1" smtClean="0">
                                <a:solidFill>
                                  <a:schemeClr val="accent1">
                                    <a:lumMod val="50000"/>
                                  </a:schemeClr>
                                </a:solidFill>
                                <a:latin typeface="Cambria Math" panose="02040503050406030204" pitchFamily="18" charset="0"/>
                                <a:ea typeface="Cambria Math" panose="02040503050406030204" pitchFamily="18" charset="0"/>
                              </a:rPr>
                              <m:t>−</m:t>
                            </m:r>
                            <m:r>
                              <a:rPr lang="en-US" altLang="zh-CN" sz="2400" b="1" i="1" smtClean="0">
                                <a:solidFill>
                                  <a:schemeClr val="accent1">
                                    <a:lumMod val="50000"/>
                                  </a:schemeClr>
                                </a:solidFill>
                                <a:latin typeface="Cambria Math" panose="02040503050406030204" pitchFamily="18" charset="0"/>
                                <a:ea typeface="Cambria Math" panose="02040503050406030204" pitchFamily="18" charset="0"/>
                              </a:rPr>
                              <m:t>𝟐</m:t>
                            </m:r>
                            <m:r>
                              <a:rPr lang="en-US" altLang="zh-CN" sz="2400" b="1" i="1" smtClean="0">
                                <a:solidFill>
                                  <a:schemeClr val="accent1">
                                    <a:lumMod val="50000"/>
                                  </a:schemeClr>
                                </a:solidFill>
                                <a:latin typeface="Cambria Math" panose="02040503050406030204" pitchFamily="18" charset="0"/>
                                <a:ea typeface="Cambria Math" panose="02040503050406030204" pitchFamily="18" charset="0"/>
                              </a:rPr>
                              <m:t>,</m:t>
                            </m:r>
                            <m:r>
                              <a:rPr lang="en-US" altLang="zh-CN" sz="2400" b="1" i="1" smtClean="0">
                                <a:solidFill>
                                  <a:schemeClr val="accent1">
                                    <a:lumMod val="50000"/>
                                  </a:schemeClr>
                                </a:solidFill>
                                <a:latin typeface="Cambria Math" panose="02040503050406030204" pitchFamily="18" charset="0"/>
                                <a:ea typeface="Cambria Math" panose="02040503050406030204" pitchFamily="18" charset="0"/>
                              </a:rPr>
                              <m:t>𝟐</m:t>
                            </m:r>
                          </m:e>
                        </m:d>
                      </m:oMath>
                    </m:oMathPara>
                  </a14:m>
                  <a:endParaRPr lang="en-US" altLang="zh-CN" sz="2400" b="1" dirty="0">
                    <a:solidFill>
                      <a:schemeClr val="accent1">
                        <a:lumMod val="50000"/>
                      </a:schemeClr>
                    </a:solidFill>
                    <a:ea typeface="Cambria Math" panose="02040503050406030204" pitchFamily="18" charset="0"/>
                  </a:endParaRPr>
                </a:p>
                <a:p>
                  <a:pPr>
                    <a:lnSpc>
                      <a:spcPct val="150000"/>
                    </a:lnSpc>
                  </a:pPr>
                  <a14:m>
                    <m:oMathPara xmlns:m="http://schemas.openxmlformats.org/officeDocument/2006/math">
                      <m:oMathParaPr>
                        <m:jc m:val="centerGroup"/>
                      </m:oMathParaPr>
                      <m:oMath xmlns:m="http://schemas.openxmlformats.org/officeDocument/2006/math">
                        <m:sSub>
                          <m:sSubPr>
                            <m:ctrlPr>
                              <a:rPr lang="en-US" altLang="zh-CN" sz="2400" b="1" i="1">
                                <a:solidFill>
                                  <a:schemeClr val="accent1">
                                    <a:lumMod val="50000"/>
                                  </a:schemeClr>
                                </a:solidFill>
                                <a:latin typeface="Cambria Math" panose="02040503050406030204" pitchFamily="18" charset="0"/>
                              </a:rPr>
                            </m:ctrlPr>
                          </m:sSubPr>
                          <m:e>
                            <m:r>
                              <a:rPr lang="en-US" altLang="zh-CN" sz="2400" b="1" i="1">
                                <a:solidFill>
                                  <a:schemeClr val="accent1">
                                    <a:lumMod val="50000"/>
                                  </a:schemeClr>
                                </a:solidFill>
                                <a:latin typeface="Cambria Math" panose="02040503050406030204" pitchFamily="18" charset="0"/>
                              </a:rPr>
                              <m:t>𝒙</m:t>
                            </m:r>
                          </m:e>
                          <m:sub>
                            <m:r>
                              <a:rPr lang="en-US" altLang="zh-CN" sz="2400" b="1" i="1" smtClean="0">
                                <a:solidFill>
                                  <a:schemeClr val="accent1">
                                    <a:lumMod val="50000"/>
                                  </a:schemeClr>
                                </a:solidFill>
                                <a:latin typeface="Cambria Math" panose="02040503050406030204" pitchFamily="18" charset="0"/>
                              </a:rPr>
                              <m:t>𝟐</m:t>
                            </m:r>
                          </m:sub>
                        </m:sSub>
                        <m:r>
                          <a:rPr lang="en-US" altLang="zh-CN" sz="2400" b="1" i="1">
                            <a:solidFill>
                              <a:schemeClr val="accent1">
                                <a:lumMod val="50000"/>
                              </a:schemeClr>
                            </a:solidFill>
                            <a:latin typeface="Cambria Math" panose="02040503050406030204" pitchFamily="18" charset="0"/>
                            <a:ea typeface="Cambria Math" panose="02040503050406030204" pitchFamily="18" charset="0"/>
                          </a:rPr>
                          <m:t>∈</m:t>
                        </m:r>
                        <m:d>
                          <m:dPr>
                            <m:begChr m:val="["/>
                            <m:endChr m:val="]"/>
                            <m:ctrlPr>
                              <a:rPr lang="en-US" altLang="zh-CN" sz="2400" b="1" i="1">
                                <a:solidFill>
                                  <a:schemeClr val="accent1">
                                    <a:lumMod val="50000"/>
                                  </a:schemeClr>
                                </a:solidFill>
                                <a:latin typeface="Cambria Math" panose="02040503050406030204" pitchFamily="18" charset="0"/>
                                <a:ea typeface="Cambria Math" panose="02040503050406030204" pitchFamily="18" charset="0"/>
                              </a:rPr>
                            </m:ctrlPr>
                          </m:dPr>
                          <m:e>
                            <m:r>
                              <a:rPr lang="en-US" altLang="zh-CN" sz="2400" b="1" i="1">
                                <a:solidFill>
                                  <a:schemeClr val="accent1">
                                    <a:lumMod val="50000"/>
                                  </a:schemeClr>
                                </a:solidFill>
                                <a:latin typeface="Cambria Math" panose="02040503050406030204" pitchFamily="18" charset="0"/>
                                <a:ea typeface="Cambria Math" panose="02040503050406030204" pitchFamily="18" charset="0"/>
                              </a:rPr>
                              <m:t>−</m:t>
                            </m:r>
                            <m:r>
                              <a:rPr lang="en-US" altLang="zh-CN" sz="2400" b="1" i="1" smtClean="0">
                                <a:solidFill>
                                  <a:schemeClr val="accent1">
                                    <a:lumMod val="50000"/>
                                  </a:schemeClr>
                                </a:solidFill>
                                <a:latin typeface="Cambria Math" panose="02040503050406030204" pitchFamily="18" charset="0"/>
                                <a:ea typeface="Cambria Math" panose="02040503050406030204" pitchFamily="18" charset="0"/>
                              </a:rPr>
                              <m:t>𝟏</m:t>
                            </m:r>
                            <m:r>
                              <a:rPr lang="en-US" altLang="zh-CN" sz="2400" b="1" i="1">
                                <a:solidFill>
                                  <a:schemeClr val="accent1">
                                    <a:lumMod val="50000"/>
                                  </a:schemeClr>
                                </a:solidFill>
                                <a:latin typeface="Cambria Math" panose="02040503050406030204" pitchFamily="18" charset="0"/>
                                <a:ea typeface="Cambria Math" panose="02040503050406030204" pitchFamily="18" charset="0"/>
                              </a:rPr>
                              <m:t>,</m:t>
                            </m:r>
                            <m:r>
                              <a:rPr lang="en-US" altLang="zh-CN" sz="2400" b="1" i="1" smtClean="0">
                                <a:solidFill>
                                  <a:schemeClr val="accent1">
                                    <a:lumMod val="50000"/>
                                  </a:schemeClr>
                                </a:solidFill>
                                <a:latin typeface="Cambria Math" panose="02040503050406030204" pitchFamily="18" charset="0"/>
                                <a:ea typeface="Cambria Math" panose="02040503050406030204" pitchFamily="18" charset="0"/>
                              </a:rPr>
                              <m:t>𝟏</m:t>
                            </m:r>
                          </m:e>
                        </m:d>
                      </m:oMath>
                    </m:oMathPara>
                  </a14:m>
                  <a:endParaRPr lang="en-US" altLang="zh-CN" sz="2400" b="1" dirty="0">
                    <a:solidFill>
                      <a:schemeClr val="accent1">
                        <a:lumMod val="50000"/>
                      </a:schemeClr>
                    </a:solidFill>
                    <a:ea typeface="Cambria Math" panose="02040503050406030204" pitchFamily="18" charset="0"/>
                  </a:endParaRPr>
                </a:p>
              </p:txBody>
            </p:sp>
          </mc:Choice>
          <mc:Fallback xmlns="">
            <p:sp>
              <p:nvSpPr>
                <p:cNvPr id="6" name="文本框 5">
                  <a:extLst>
                    <a:ext uri="{FF2B5EF4-FFF2-40B4-BE49-F238E27FC236}">
                      <a16:creationId xmlns:a16="http://schemas.microsoft.com/office/drawing/2014/main" id="{175AB7E4-F4BA-E4D5-DB40-B5E9D0291277}"/>
                    </a:ext>
                  </a:extLst>
                </p:cNvPr>
                <p:cNvSpPr txBox="1">
                  <a:spLocks noRot="1" noChangeAspect="1" noMove="1" noResize="1" noEditPoints="1" noAdjustHandles="1" noChangeArrowheads="1" noChangeShapeType="1" noTextEdit="1"/>
                </p:cNvSpPr>
                <p:nvPr/>
              </p:nvSpPr>
              <p:spPr>
                <a:xfrm>
                  <a:off x="9062883" y="2200593"/>
                  <a:ext cx="1684757" cy="1107996"/>
                </a:xfrm>
                <a:prstGeom prst="rect">
                  <a:avLst/>
                </a:prstGeom>
                <a:blipFill>
                  <a:blip r:embed="rId4"/>
                  <a:stretch>
                    <a:fillRect/>
                  </a:stretch>
                </a:blipFill>
              </p:spPr>
              <p:txBody>
                <a:bodyPr/>
                <a:lstStyle/>
                <a:p>
                  <a:r>
                    <a:rPr lang="zh-CN" altLang="en-US">
                      <a:noFill/>
                    </a:rPr>
                    <a:t> </a:t>
                  </a:r>
                </a:p>
              </p:txBody>
            </p:sp>
          </mc:Fallback>
        </mc:AlternateContent>
      </p:grpSp>
      <p:grpSp>
        <p:nvGrpSpPr>
          <p:cNvPr id="31" name="组合 30">
            <a:extLst>
              <a:ext uri="{FF2B5EF4-FFF2-40B4-BE49-F238E27FC236}">
                <a16:creationId xmlns:a16="http://schemas.microsoft.com/office/drawing/2014/main" id="{86DF76B6-D37F-2321-E1BF-31B51956C82A}"/>
              </a:ext>
            </a:extLst>
          </p:cNvPr>
          <p:cNvGrpSpPr/>
          <p:nvPr/>
        </p:nvGrpSpPr>
        <p:grpSpPr>
          <a:xfrm>
            <a:off x="8096080" y="3676862"/>
            <a:ext cx="3618363" cy="998700"/>
            <a:chOff x="8096080" y="3765069"/>
            <a:chExt cx="3618363" cy="998700"/>
          </a:xfrm>
        </p:grpSpPr>
        <p:grpSp>
          <p:nvGrpSpPr>
            <p:cNvPr id="23" name="组合 22">
              <a:extLst>
                <a:ext uri="{FF2B5EF4-FFF2-40B4-BE49-F238E27FC236}">
                  <a16:creationId xmlns:a16="http://schemas.microsoft.com/office/drawing/2014/main" id="{DC849117-DB79-3DA3-6B83-7690246E3E66}"/>
                </a:ext>
              </a:extLst>
            </p:cNvPr>
            <p:cNvGrpSpPr/>
            <p:nvPr/>
          </p:nvGrpSpPr>
          <p:grpSpPr>
            <a:xfrm>
              <a:off x="8096080" y="3765069"/>
              <a:ext cx="3618363" cy="998700"/>
              <a:chOff x="8110087" y="2522220"/>
              <a:chExt cx="3618363" cy="998700"/>
            </a:xfrm>
          </p:grpSpPr>
          <p:sp>
            <p:nvSpPr>
              <p:cNvPr id="24" name="矩形 23">
                <a:extLst>
                  <a:ext uri="{FF2B5EF4-FFF2-40B4-BE49-F238E27FC236}">
                    <a16:creationId xmlns:a16="http://schemas.microsoft.com/office/drawing/2014/main" id="{F6FED0DF-C8B8-245E-B812-3A60A47FD6F3}"/>
                  </a:ext>
                </a:extLst>
              </p:cNvPr>
              <p:cNvSpPr/>
              <p:nvPr/>
            </p:nvSpPr>
            <p:spPr>
              <a:xfrm>
                <a:off x="8110087" y="2522220"/>
                <a:ext cx="3618363" cy="998700"/>
              </a:xfrm>
              <a:prstGeom prst="rect">
                <a:avLst/>
              </a:prstGeom>
              <a:solidFill>
                <a:schemeClr val="accent3">
                  <a:lumMod val="20000"/>
                  <a:lumOff val="80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6" name="直接连接符 25">
                <a:extLst>
                  <a:ext uri="{FF2B5EF4-FFF2-40B4-BE49-F238E27FC236}">
                    <a16:creationId xmlns:a16="http://schemas.microsoft.com/office/drawing/2014/main" id="{F299C550-D11B-DBD9-5376-3D93C1F26B86}"/>
                  </a:ext>
                </a:extLst>
              </p:cNvPr>
              <p:cNvCxnSpPr>
                <a:cxnSpLocks/>
              </p:cNvCxnSpPr>
              <p:nvPr/>
            </p:nvCxnSpPr>
            <p:spPr>
              <a:xfrm>
                <a:off x="8110087" y="2522220"/>
                <a:ext cx="3618363" cy="0"/>
              </a:xfrm>
              <a:prstGeom prst="line">
                <a:avLst/>
              </a:prstGeom>
              <a:ln w="38100">
                <a:solidFill>
                  <a:srgbClr val="203864"/>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B72DDCEC-4634-2B81-2F3E-9ABE59EEF4FB}"/>
                    </a:ext>
                  </a:extLst>
                </p:cNvPr>
                <p:cNvSpPr txBox="1"/>
                <p:nvPr/>
              </p:nvSpPr>
              <p:spPr>
                <a:xfrm>
                  <a:off x="8890881" y="3987420"/>
                  <a:ext cx="2028761" cy="553998"/>
                </a:xfrm>
                <a:prstGeom prst="rect">
                  <a:avLst/>
                </a:prstGeom>
                <a:noFill/>
              </p:spPr>
              <p:txBody>
                <a:bodyPr wrap="none" lIns="0" tIns="0" rIns="0" bIns="0" rtlCol="0">
                  <a:spAutoFit/>
                </a:bodyPr>
                <a:lstStyle/>
                <a:p>
                  <a:pPr>
                    <a:lnSpc>
                      <a:spcPct val="150000"/>
                    </a:lnSpc>
                  </a:pPr>
                  <a14:m>
                    <m:oMathPara xmlns:m="http://schemas.openxmlformats.org/officeDocument/2006/math">
                      <m:oMathParaPr>
                        <m:jc m:val="centerGroup"/>
                      </m:oMathParaPr>
                      <m:oMath xmlns:m="http://schemas.openxmlformats.org/officeDocument/2006/math">
                        <m:sSup>
                          <m:sSupPr>
                            <m:ctrlPr>
                              <a:rPr lang="en-US" altLang="zh-CN" sz="2400" b="1" i="1" smtClean="0">
                                <a:solidFill>
                                  <a:schemeClr val="accent1">
                                    <a:lumMod val="50000"/>
                                  </a:schemeClr>
                                </a:solidFill>
                                <a:latin typeface="Cambria Math" panose="02040503050406030204" pitchFamily="18" charset="0"/>
                              </a:rPr>
                            </m:ctrlPr>
                          </m:sSupPr>
                          <m:e>
                            <m:r>
                              <a:rPr lang="en-US" altLang="zh-CN" sz="2400" b="1" i="1">
                                <a:solidFill>
                                  <a:schemeClr val="accent1">
                                    <a:lumMod val="50000"/>
                                  </a:schemeClr>
                                </a:solidFill>
                                <a:latin typeface="Cambria Math" panose="02040503050406030204" pitchFamily="18" charset="0"/>
                              </a:rPr>
                              <m:t>𝒇</m:t>
                            </m:r>
                          </m:e>
                          <m:sup>
                            <m:r>
                              <a:rPr lang="en-US" altLang="zh-CN" sz="2400" b="1" i="1" smtClean="0">
                                <a:solidFill>
                                  <a:schemeClr val="accent1">
                                    <a:lumMod val="50000"/>
                                  </a:schemeClr>
                                </a:solidFill>
                                <a:latin typeface="Cambria Math" panose="02040503050406030204" pitchFamily="18" charset="0"/>
                              </a:rPr>
                              <m:t>∗</m:t>
                            </m:r>
                          </m:sup>
                        </m:sSup>
                        <m:r>
                          <a:rPr lang="en-US" altLang="zh-CN" sz="2400" b="1" i="1" smtClean="0">
                            <a:solidFill>
                              <a:schemeClr val="accent1">
                                <a:lumMod val="50000"/>
                              </a:schemeClr>
                            </a:solidFill>
                            <a:latin typeface="Cambria Math" panose="02040503050406030204" pitchFamily="18" charset="0"/>
                          </a:rPr>
                          <m:t>=−</m:t>
                        </m:r>
                        <m:r>
                          <a:rPr lang="en-US" altLang="zh-CN" sz="2400" b="1" i="1" smtClean="0">
                            <a:solidFill>
                              <a:schemeClr val="accent1">
                                <a:lumMod val="50000"/>
                              </a:schemeClr>
                            </a:solidFill>
                            <a:latin typeface="Cambria Math" panose="02040503050406030204" pitchFamily="18" charset="0"/>
                          </a:rPr>
                          <m:t>𝟏</m:t>
                        </m:r>
                        <m:r>
                          <a:rPr lang="en-US" altLang="zh-CN" sz="2400" b="1" i="1" smtClean="0">
                            <a:solidFill>
                              <a:schemeClr val="accent1">
                                <a:lumMod val="50000"/>
                              </a:schemeClr>
                            </a:solidFill>
                            <a:latin typeface="Cambria Math" panose="02040503050406030204" pitchFamily="18" charset="0"/>
                          </a:rPr>
                          <m:t>.</m:t>
                        </m:r>
                        <m:r>
                          <a:rPr lang="en-US" altLang="zh-CN" sz="2400" b="1" i="1" smtClean="0">
                            <a:solidFill>
                              <a:schemeClr val="accent1">
                                <a:lumMod val="50000"/>
                              </a:schemeClr>
                            </a:solidFill>
                            <a:latin typeface="Cambria Math" panose="02040503050406030204" pitchFamily="18" charset="0"/>
                          </a:rPr>
                          <m:t>𝟎𝟑𝟔𝟏</m:t>
                        </m:r>
                      </m:oMath>
                    </m:oMathPara>
                  </a14:m>
                  <a:endParaRPr lang="zh-CN" altLang="en-US" sz="2400" b="1" dirty="0">
                    <a:solidFill>
                      <a:schemeClr val="accent1">
                        <a:lumMod val="50000"/>
                      </a:schemeClr>
                    </a:solidFill>
                  </a:endParaRPr>
                </a:p>
              </p:txBody>
            </p:sp>
          </mc:Choice>
          <mc:Fallback xmlns="">
            <p:sp>
              <p:nvSpPr>
                <p:cNvPr id="7" name="文本框 6">
                  <a:extLst>
                    <a:ext uri="{FF2B5EF4-FFF2-40B4-BE49-F238E27FC236}">
                      <a16:creationId xmlns:a16="http://schemas.microsoft.com/office/drawing/2014/main" id="{B72DDCEC-4634-2B81-2F3E-9ABE59EEF4FB}"/>
                    </a:ext>
                  </a:extLst>
                </p:cNvPr>
                <p:cNvSpPr txBox="1">
                  <a:spLocks noRot="1" noChangeAspect="1" noMove="1" noResize="1" noEditPoints="1" noAdjustHandles="1" noChangeArrowheads="1" noChangeShapeType="1" noTextEdit="1"/>
                </p:cNvSpPr>
                <p:nvPr/>
              </p:nvSpPr>
              <p:spPr>
                <a:xfrm>
                  <a:off x="8890881" y="3987420"/>
                  <a:ext cx="2028761" cy="553998"/>
                </a:xfrm>
                <a:prstGeom prst="rect">
                  <a:avLst/>
                </a:prstGeom>
                <a:blipFill>
                  <a:blip r:embed="rId5"/>
                  <a:stretch>
                    <a:fillRect/>
                  </a:stretch>
                </a:blipFill>
              </p:spPr>
              <p:txBody>
                <a:bodyPr/>
                <a:lstStyle/>
                <a:p>
                  <a:r>
                    <a:rPr lang="zh-CN" altLang="en-US">
                      <a:noFill/>
                    </a:rPr>
                    <a:t> </a:t>
                  </a:r>
                </a:p>
              </p:txBody>
            </p:sp>
          </mc:Fallback>
        </mc:AlternateContent>
      </p:grpSp>
      <p:grpSp>
        <p:nvGrpSpPr>
          <p:cNvPr id="32" name="组合 31">
            <a:extLst>
              <a:ext uri="{FF2B5EF4-FFF2-40B4-BE49-F238E27FC236}">
                <a16:creationId xmlns:a16="http://schemas.microsoft.com/office/drawing/2014/main" id="{A2B93096-E487-1B5B-317E-44D02B3DBDBF}"/>
              </a:ext>
            </a:extLst>
          </p:cNvPr>
          <p:cNvGrpSpPr/>
          <p:nvPr/>
        </p:nvGrpSpPr>
        <p:grpSpPr>
          <a:xfrm>
            <a:off x="8096080" y="4959129"/>
            <a:ext cx="3618363" cy="1284189"/>
            <a:chOff x="8096080" y="4959129"/>
            <a:chExt cx="3618363" cy="1284189"/>
          </a:xfrm>
        </p:grpSpPr>
        <p:grpSp>
          <p:nvGrpSpPr>
            <p:cNvPr id="27" name="组合 26">
              <a:extLst>
                <a:ext uri="{FF2B5EF4-FFF2-40B4-BE49-F238E27FC236}">
                  <a16:creationId xmlns:a16="http://schemas.microsoft.com/office/drawing/2014/main" id="{60CC0D85-C04F-BF62-F09B-01ABB8C6D318}"/>
                </a:ext>
              </a:extLst>
            </p:cNvPr>
            <p:cNvGrpSpPr/>
            <p:nvPr/>
          </p:nvGrpSpPr>
          <p:grpSpPr>
            <a:xfrm>
              <a:off x="8096080" y="4959129"/>
              <a:ext cx="3618363" cy="1284189"/>
              <a:chOff x="8110087" y="2522219"/>
              <a:chExt cx="3618363" cy="1284189"/>
            </a:xfrm>
          </p:grpSpPr>
          <p:sp>
            <p:nvSpPr>
              <p:cNvPr id="28" name="矩形 27">
                <a:extLst>
                  <a:ext uri="{FF2B5EF4-FFF2-40B4-BE49-F238E27FC236}">
                    <a16:creationId xmlns:a16="http://schemas.microsoft.com/office/drawing/2014/main" id="{81B69268-A209-80AA-F3C5-9CBBB58CE12A}"/>
                  </a:ext>
                </a:extLst>
              </p:cNvPr>
              <p:cNvSpPr/>
              <p:nvPr/>
            </p:nvSpPr>
            <p:spPr>
              <a:xfrm>
                <a:off x="8110087" y="2522219"/>
                <a:ext cx="3618363" cy="1284189"/>
              </a:xfrm>
              <a:prstGeom prst="rect">
                <a:avLst/>
              </a:prstGeom>
              <a:solidFill>
                <a:schemeClr val="accent3">
                  <a:lumMod val="20000"/>
                  <a:lumOff val="80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9" name="直接连接符 28">
                <a:extLst>
                  <a:ext uri="{FF2B5EF4-FFF2-40B4-BE49-F238E27FC236}">
                    <a16:creationId xmlns:a16="http://schemas.microsoft.com/office/drawing/2014/main" id="{7EF8580D-28B4-B0D4-923F-EE4132F37B51}"/>
                  </a:ext>
                </a:extLst>
              </p:cNvPr>
              <p:cNvCxnSpPr>
                <a:cxnSpLocks/>
              </p:cNvCxnSpPr>
              <p:nvPr/>
            </p:nvCxnSpPr>
            <p:spPr>
              <a:xfrm>
                <a:off x="8110087" y="2522220"/>
                <a:ext cx="3618363" cy="0"/>
              </a:xfrm>
              <a:prstGeom prst="line">
                <a:avLst/>
              </a:prstGeom>
              <a:ln w="38100">
                <a:solidFill>
                  <a:srgbClr val="203864"/>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AED73767-697C-F51D-9731-1FD6778C42B6}"/>
                    </a:ext>
                  </a:extLst>
                </p:cNvPr>
                <p:cNvSpPr txBox="1"/>
                <p:nvPr/>
              </p:nvSpPr>
              <p:spPr>
                <a:xfrm>
                  <a:off x="8096080" y="5076336"/>
                  <a:ext cx="3618363" cy="1049775"/>
                </a:xfrm>
                <a:prstGeom prst="rect">
                  <a:avLst/>
                </a:prstGeom>
                <a:noFill/>
              </p:spPr>
              <p:txBody>
                <a:bodyPr wrap="none" lIns="0" tIns="0" rIns="0" bIns="0" rtlCol="0">
                  <a:spAutoFit/>
                </a:bodyPr>
                <a:lstStyle/>
                <a:p>
                  <a:pPr>
                    <a:lnSpc>
                      <a:spcPct val="150000"/>
                    </a:lnSpc>
                  </a:pPr>
                  <a14:m>
                    <m:oMathPara xmlns:m="http://schemas.openxmlformats.org/officeDocument/2006/math">
                      <m:oMathParaPr>
                        <m:jc m:val="centerGroup"/>
                      </m:oMathParaPr>
                      <m:oMath xmlns:m="http://schemas.openxmlformats.org/officeDocument/2006/math">
                        <m:sSup>
                          <m:sSupPr>
                            <m:ctrlPr>
                              <a:rPr lang="en-US" altLang="zh-CN" sz="2400" b="1" i="1" smtClean="0">
                                <a:solidFill>
                                  <a:schemeClr val="accent1">
                                    <a:lumMod val="50000"/>
                                  </a:schemeClr>
                                </a:solidFill>
                                <a:latin typeface="Cambria Math" panose="02040503050406030204" pitchFamily="18" charset="0"/>
                              </a:rPr>
                            </m:ctrlPr>
                          </m:sSupPr>
                          <m:e>
                            <m:r>
                              <a:rPr lang="en-US" altLang="zh-CN" sz="2400" b="1" i="0" smtClean="0">
                                <a:solidFill>
                                  <a:schemeClr val="accent1">
                                    <a:lumMod val="50000"/>
                                  </a:schemeClr>
                                </a:solidFill>
                                <a:latin typeface="Cambria Math" panose="02040503050406030204" pitchFamily="18" charset="0"/>
                              </a:rPr>
                              <m:t>𝐱</m:t>
                            </m:r>
                          </m:e>
                          <m:sup>
                            <m:r>
                              <a:rPr lang="en-US" altLang="zh-CN" sz="2400" b="1" i="1" smtClean="0">
                                <a:solidFill>
                                  <a:schemeClr val="accent1">
                                    <a:lumMod val="50000"/>
                                  </a:schemeClr>
                                </a:solidFill>
                                <a:latin typeface="Cambria Math" panose="02040503050406030204" pitchFamily="18" charset="0"/>
                              </a:rPr>
                              <m:t>∗</m:t>
                            </m:r>
                          </m:sup>
                        </m:sSup>
                        <m:r>
                          <a:rPr lang="en-US" altLang="zh-CN" sz="2400" b="1" i="1" smtClean="0">
                            <a:solidFill>
                              <a:schemeClr val="accent1">
                                <a:lumMod val="50000"/>
                              </a:schemeClr>
                            </a:solidFill>
                            <a:latin typeface="Cambria Math" panose="02040503050406030204" pitchFamily="18" charset="0"/>
                          </a:rPr>
                          <m:t>=</m:t>
                        </m:r>
                        <m:d>
                          <m:dPr>
                            <m:ctrlPr>
                              <a:rPr lang="en-US" altLang="zh-CN" sz="2400" b="1" i="1" smtClean="0">
                                <a:solidFill>
                                  <a:schemeClr val="accent1">
                                    <a:lumMod val="50000"/>
                                  </a:schemeClr>
                                </a:solidFill>
                                <a:latin typeface="Cambria Math" panose="02040503050406030204" pitchFamily="18" charset="0"/>
                              </a:rPr>
                            </m:ctrlPr>
                          </m:dPr>
                          <m:e>
                            <m:r>
                              <a:rPr lang="en-US" altLang="zh-CN" sz="2400" b="1" i="1">
                                <a:solidFill>
                                  <a:schemeClr val="accent1">
                                    <a:lumMod val="50000"/>
                                  </a:schemeClr>
                                </a:solidFill>
                                <a:latin typeface="Cambria Math" panose="02040503050406030204" pitchFamily="18" charset="0"/>
                              </a:rPr>
                              <m:t>𝟎</m:t>
                            </m:r>
                            <m:r>
                              <a:rPr lang="en-US" altLang="zh-CN" sz="2400" b="1" i="1">
                                <a:solidFill>
                                  <a:schemeClr val="accent1">
                                    <a:lumMod val="50000"/>
                                  </a:schemeClr>
                                </a:solidFill>
                                <a:latin typeface="Cambria Math" panose="02040503050406030204" pitchFamily="18" charset="0"/>
                              </a:rPr>
                              <m:t>.</m:t>
                            </m:r>
                            <m:r>
                              <a:rPr lang="en-US" altLang="zh-CN" sz="2400" b="1" i="1">
                                <a:solidFill>
                                  <a:schemeClr val="accent1">
                                    <a:lumMod val="50000"/>
                                  </a:schemeClr>
                                </a:solidFill>
                                <a:latin typeface="Cambria Math" panose="02040503050406030204" pitchFamily="18" charset="0"/>
                              </a:rPr>
                              <m:t>𝟎𝟖𝟗𝟖</m:t>
                            </m:r>
                            <m:r>
                              <a:rPr lang="en-US" altLang="zh-CN" sz="2400" b="1" i="1">
                                <a:solidFill>
                                  <a:schemeClr val="accent1">
                                    <a:lumMod val="50000"/>
                                  </a:schemeClr>
                                </a:solidFill>
                                <a:latin typeface="Cambria Math" panose="02040503050406030204" pitchFamily="18" charset="0"/>
                              </a:rPr>
                              <m:t>, −</m:t>
                            </m:r>
                            <m:r>
                              <a:rPr lang="en-US" altLang="zh-CN" sz="2400" b="1" i="1">
                                <a:solidFill>
                                  <a:schemeClr val="accent1">
                                    <a:lumMod val="50000"/>
                                  </a:schemeClr>
                                </a:solidFill>
                                <a:latin typeface="Cambria Math" panose="02040503050406030204" pitchFamily="18" charset="0"/>
                              </a:rPr>
                              <m:t>𝟎</m:t>
                            </m:r>
                            <m:r>
                              <a:rPr lang="en-US" altLang="zh-CN" sz="2400" b="1" i="1">
                                <a:solidFill>
                                  <a:schemeClr val="accent1">
                                    <a:lumMod val="50000"/>
                                  </a:schemeClr>
                                </a:solidFill>
                                <a:latin typeface="Cambria Math" panose="02040503050406030204" pitchFamily="18" charset="0"/>
                              </a:rPr>
                              <m:t>.</m:t>
                            </m:r>
                            <m:r>
                              <a:rPr lang="en-US" altLang="zh-CN" sz="2400" b="1" i="1">
                                <a:solidFill>
                                  <a:schemeClr val="accent1">
                                    <a:lumMod val="50000"/>
                                  </a:schemeClr>
                                </a:solidFill>
                                <a:latin typeface="Cambria Math" panose="02040503050406030204" pitchFamily="18" charset="0"/>
                              </a:rPr>
                              <m:t>𝟕𝟏𝟐𝟔</m:t>
                            </m:r>
                          </m:e>
                        </m:d>
                      </m:oMath>
                    </m:oMathPara>
                  </a14:m>
                  <a:endParaRPr lang="en-US" altLang="zh-CN" sz="2400" b="1" dirty="0">
                    <a:solidFill>
                      <a:schemeClr val="accent1">
                        <a:lumMod val="50000"/>
                      </a:schemeClr>
                    </a:solidFill>
                  </a:endParaRPr>
                </a:p>
                <a:p>
                  <a:pPr>
                    <a:lnSpc>
                      <a:spcPct val="150000"/>
                    </a:lnSpc>
                  </a:pPr>
                  <a:r>
                    <a:rPr lang="en-US" altLang="zh-CN" sz="2400" b="1" dirty="0">
                      <a:solidFill>
                        <a:schemeClr val="accent1">
                          <a:lumMod val="50000"/>
                        </a:schemeClr>
                      </a:solidFill>
                    </a:rPr>
                    <a:t>  Or      </a:t>
                  </a:r>
                  <a14:m>
                    <m:oMath xmlns:m="http://schemas.openxmlformats.org/officeDocument/2006/math">
                      <m:d>
                        <m:dPr>
                          <m:ctrlPr>
                            <a:rPr lang="en-US" altLang="zh-CN" sz="2400" b="1" i="1">
                              <a:solidFill>
                                <a:schemeClr val="accent1">
                                  <a:lumMod val="50000"/>
                                </a:schemeClr>
                              </a:solidFill>
                              <a:latin typeface="Cambria Math" panose="02040503050406030204" pitchFamily="18" charset="0"/>
                            </a:rPr>
                          </m:ctrlPr>
                        </m:dPr>
                        <m:e>
                          <m:r>
                            <a:rPr lang="en-US" altLang="zh-CN" sz="2400" b="1" i="1" smtClean="0">
                              <a:solidFill>
                                <a:schemeClr val="accent1">
                                  <a:lumMod val="50000"/>
                                </a:schemeClr>
                              </a:solidFill>
                              <a:latin typeface="Cambria Math" panose="02040503050406030204" pitchFamily="18" charset="0"/>
                            </a:rPr>
                            <m:t>−</m:t>
                          </m:r>
                          <m:r>
                            <a:rPr lang="en-US" altLang="zh-CN" sz="2400" b="1" i="1">
                              <a:solidFill>
                                <a:schemeClr val="accent1">
                                  <a:lumMod val="50000"/>
                                </a:schemeClr>
                              </a:solidFill>
                              <a:latin typeface="Cambria Math" panose="02040503050406030204" pitchFamily="18" charset="0"/>
                            </a:rPr>
                            <m:t>𝟎</m:t>
                          </m:r>
                          <m:r>
                            <a:rPr lang="en-US" altLang="zh-CN" sz="2400" b="1" i="1">
                              <a:solidFill>
                                <a:schemeClr val="accent1">
                                  <a:lumMod val="50000"/>
                                </a:schemeClr>
                              </a:solidFill>
                              <a:latin typeface="Cambria Math" panose="02040503050406030204" pitchFamily="18" charset="0"/>
                            </a:rPr>
                            <m:t>.</m:t>
                          </m:r>
                          <m:r>
                            <a:rPr lang="en-US" altLang="zh-CN" sz="2400" b="1" i="1">
                              <a:solidFill>
                                <a:schemeClr val="accent1">
                                  <a:lumMod val="50000"/>
                                </a:schemeClr>
                              </a:solidFill>
                              <a:latin typeface="Cambria Math" panose="02040503050406030204" pitchFamily="18" charset="0"/>
                            </a:rPr>
                            <m:t>𝟎𝟖𝟗𝟖</m:t>
                          </m:r>
                          <m:r>
                            <a:rPr lang="en-US" altLang="zh-CN" sz="2400" b="1" i="1">
                              <a:solidFill>
                                <a:schemeClr val="accent1">
                                  <a:lumMod val="50000"/>
                                </a:schemeClr>
                              </a:solidFill>
                              <a:latin typeface="Cambria Math" panose="02040503050406030204" pitchFamily="18" charset="0"/>
                            </a:rPr>
                            <m:t>, </m:t>
                          </m:r>
                          <m:r>
                            <a:rPr lang="en-US" altLang="zh-CN" sz="2400" b="1" i="1">
                              <a:solidFill>
                                <a:schemeClr val="accent1">
                                  <a:lumMod val="50000"/>
                                </a:schemeClr>
                              </a:solidFill>
                              <a:latin typeface="Cambria Math" panose="02040503050406030204" pitchFamily="18" charset="0"/>
                            </a:rPr>
                            <m:t>𝟎</m:t>
                          </m:r>
                          <m:r>
                            <a:rPr lang="en-US" altLang="zh-CN" sz="2400" b="1" i="1">
                              <a:solidFill>
                                <a:schemeClr val="accent1">
                                  <a:lumMod val="50000"/>
                                </a:schemeClr>
                              </a:solidFill>
                              <a:latin typeface="Cambria Math" panose="02040503050406030204" pitchFamily="18" charset="0"/>
                            </a:rPr>
                            <m:t>.</m:t>
                          </m:r>
                          <m:r>
                            <a:rPr lang="en-US" altLang="zh-CN" sz="2400" b="1" i="1">
                              <a:solidFill>
                                <a:schemeClr val="accent1">
                                  <a:lumMod val="50000"/>
                                </a:schemeClr>
                              </a:solidFill>
                              <a:latin typeface="Cambria Math" panose="02040503050406030204" pitchFamily="18" charset="0"/>
                            </a:rPr>
                            <m:t>𝟕𝟏𝟐𝟔</m:t>
                          </m:r>
                        </m:e>
                      </m:d>
                    </m:oMath>
                  </a14:m>
                  <a:endParaRPr lang="zh-CN" altLang="en-US" sz="2400" b="1" dirty="0">
                    <a:solidFill>
                      <a:schemeClr val="accent1">
                        <a:lumMod val="50000"/>
                      </a:schemeClr>
                    </a:solidFill>
                  </a:endParaRPr>
                </a:p>
              </p:txBody>
            </p:sp>
          </mc:Choice>
          <mc:Fallback xmlns="">
            <p:sp>
              <p:nvSpPr>
                <p:cNvPr id="8" name="文本框 7">
                  <a:extLst>
                    <a:ext uri="{FF2B5EF4-FFF2-40B4-BE49-F238E27FC236}">
                      <a16:creationId xmlns:a16="http://schemas.microsoft.com/office/drawing/2014/main" id="{AED73767-697C-F51D-9731-1FD6778C42B6}"/>
                    </a:ext>
                  </a:extLst>
                </p:cNvPr>
                <p:cNvSpPr txBox="1">
                  <a:spLocks noRot="1" noChangeAspect="1" noMove="1" noResize="1" noEditPoints="1" noAdjustHandles="1" noChangeArrowheads="1" noChangeShapeType="1" noTextEdit="1"/>
                </p:cNvSpPr>
                <p:nvPr/>
              </p:nvSpPr>
              <p:spPr>
                <a:xfrm>
                  <a:off x="8096080" y="5076336"/>
                  <a:ext cx="3618363" cy="1049775"/>
                </a:xfrm>
                <a:prstGeom prst="rect">
                  <a:avLst/>
                </a:prstGeom>
                <a:blipFill>
                  <a:blip r:embed="rId6"/>
                  <a:stretch>
                    <a:fillRect l="-1347" b="-16860"/>
                  </a:stretch>
                </a:blipFill>
              </p:spPr>
              <p:txBody>
                <a:bodyPr/>
                <a:lstStyle/>
                <a:p>
                  <a:r>
                    <a:rPr lang="zh-CN" altLang="en-US">
                      <a:noFill/>
                    </a:rPr>
                    <a:t> </a:t>
                  </a:r>
                </a:p>
              </p:txBody>
            </p:sp>
          </mc:Fallback>
        </mc:AlternateContent>
      </p:grpSp>
      <p:sp>
        <p:nvSpPr>
          <p:cNvPr id="51" name="矩形 50">
            <a:extLst>
              <a:ext uri="{FF2B5EF4-FFF2-40B4-BE49-F238E27FC236}">
                <a16:creationId xmlns:a16="http://schemas.microsoft.com/office/drawing/2014/main" id="{6A7DCC9F-B0CA-E2C6-6C19-D70F2968EBCB}"/>
              </a:ext>
            </a:extLst>
          </p:cNvPr>
          <p:cNvSpPr/>
          <p:nvPr/>
        </p:nvSpPr>
        <p:spPr>
          <a:xfrm>
            <a:off x="4152239" y="2249507"/>
            <a:ext cx="3474688" cy="3880884"/>
          </a:xfrm>
          <a:prstGeom prst="rect">
            <a:avLst/>
          </a:prstGeom>
          <a:solidFill>
            <a:schemeClr val="accent3">
              <a:lumMod val="20000"/>
              <a:lumOff val="80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6" name="图片 55">
            <a:extLst>
              <a:ext uri="{FF2B5EF4-FFF2-40B4-BE49-F238E27FC236}">
                <a16:creationId xmlns:a16="http://schemas.microsoft.com/office/drawing/2014/main" id="{C47AF50A-3C18-3FC3-7904-34F1468F12F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40475" y="2726274"/>
            <a:ext cx="3269673" cy="3269673"/>
          </a:xfrm>
          <a:prstGeom prst="rect">
            <a:avLst/>
          </a:prstGeom>
        </p:spPr>
      </p:pic>
      <p:pic>
        <p:nvPicPr>
          <p:cNvPr id="58" name="图片 57">
            <a:extLst>
              <a:ext uri="{FF2B5EF4-FFF2-40B4-BE49-F238E27FC236}">
                <a16:creationId xmlns:a16="http://schemas.microsoft.com/office/drawing/2014/main" id="{B5997CC1-80EC-C819-A3A2-6F1F993C3C4D}"/>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360215" y="3102844"/>
            <a:ext cx="2907829" cy="2906116"/>
          </a:xfrm>
          <a:prstGeom prst="rect">
            <a:avLst/>
          </a:prstGeom>
        </p:spPr>
      </p:pic>
      <p:sp>
        <p:nvSpPr>
          <p:cNvPr id="59" name="矩形 58">
            <a:extLst>
              <a:ext uri="{FF2B5EF4-FFF2-40B4-BE49-F238E27FC236}">
                <a16:creationId xmlns:a16="http://schemas.microsoft.com/office/drawing/2014/main" id="{4791625E-D528-087B-DB08-BDD1AFB40509}"/>
              </a:ext>
            </a:extLst>
          </p:cNvPr>
          <p:cNvSpPr/>
          <p:nvPr/>
        </p:nvSpPr>
        <p:spPr>
          <a:xfrm>
            <a:off x="453161" y="2251438"/>
            <a:ext cx="3382970" cy="427061"/>
          </a:xfrm>
          <a:prstGeom prst="rect">
            <a:avLst/>
          </a:prstGeom>
          <a:solidFill>
            <a:srgbClr val="203864"/>
          </a:solidFill>
          <a:ln>
            <a:solidFill>
              <a:srgbClr val="2038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latin typeface="微软雅黑" panose="020B0503020204020204" pitchFamily="34" charset="-122"/>
                <a:ea typeface="微软雅黑" panose="020B0503020204020204" pitchFamily="34" charset="-122"/>
              </a:rPr>
              <a:t>3D</a:t>
            </a:r>
            <a:r>
              <a:rPr lang="zh-CN" altLang="en-US" dirty="0">
                <a:latin typeface="微软雅黑" panose="020B0503020204020204" pitchFamily="34" charset="-122"/>
                <a:ea typeface="微软雅黑" panose="020B0503020204020204" pitchFamily="34" charset="-122"/>
              </a:rPr>
              <a:t>曲面图</a:t>
            </a:r>
          </a:p>
        </p:txBody>
      </p:sp>
      <p:sp>
        <p:nvSpPr>
          <p:cNvPr id="60" name="矩形 59">
            <a:extLst>
              <a:ext uri="{FF2B5EF4-FFF2-40B4-BE49-F238E27FC236}">
                <a16:creationId xmlns:a16="http://schemas.microsoft.com/office/drawing/2014/main" id="{D8F84D97-60D1-4B55-0D20-9F2B6A714EF4}"/>
              </a:ext>
            </a:extLst>
          </p:cNvPr>
          <p:cNvSpPr/>
          <p:nvPr/>
        </p:nvSpPr>
        <p:spPr>
          <a:xfrm>
            <a:off x="4152238" y="2251438"/>
            <a:ext cx="3474688" cy="427061"/>
          </a:xfrm>
          <a:prstGeom prst="rect">
            <a:avLst/>
          </a:prstGeom>
          <a:solidFill>
            <a:srgbClr val="203864"/>
          </a:solidFill>
          <a:ln>
            <a:solidFill>
              <a:srgbClr val="2038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latin typeface="微软雅黑" panose="020B0503020204020204" pitchFamily="34" charset="-122"/>
                <a:ea typeface="微软雅黑" panose="020B0503020204020204" pitchFamily="34" charset="-122"/>
              </a:rPr>
              <a:t>等值线图</a:t>
            </a:r>
          </a:p>
        </p:txBody>
      </p:sp>
    </p:spTree>
    <p:extLst>
      <p:ext uri="{BB962C8B-B14F-4D97-AF65-F5344CB8AC3E}">
        <p14:creationId xmlns:p14="http://schemas.microsoft.com/office/powerpoint/2010/main" val="9471722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EEDA54-2E05-7D11-D59E-DD61DEABC595}"/>
            </a:ext>
          </a:extLst>
        </p:cNvPr>
        <p:cNvGrpSpPr/>
        <p:nvPr/>
      </p:nvGrpSpPr>
      <p:grpSpPr>
        <a:xfrm>
          <a:off x="0" y="0"/>
          <a:ext cx="0" cy="0"/>
          <a:chOff x="0" y="0"/>
          <a:chExt cx="0" cy="0"/>
        </a:xfrm>
      </p:grpSpPr>
      <p:sp>
        <p:nvSpPr>
          <p:cNvPr id="72" name="矩形 4">
            <a:extLst>
              <a:ext uri="{FF2B5EF4-FFF2-40B4-BE49-F238E27FC236}">
                <a16:creationId xmlns:a16="http://schemas.microsoft.com/office/drawing/2014/main" id="{7721A493-44F1-6629-6BA3-86E39DAAC05C}"/>
              </a:ext>
            </a:extLst>
          </p:cNvPr>
          <p:cNvSpPr/>
          <p:nvPr/>
        </p:nvSpPr>
        <p:spPr>
          <a:xfrm>
            <a:off x="0" y="-2834"/>
            <a:ext cx="12192000" cy="792000"/>
          </a:xfrm>
          <a:prstGeom prst="rect">
            <a:avLst/>
          </a:prstGeom>
          <a:solidFill>
            <a:srgbClr val="194A9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latin typeface="微软雅黑" panose="020B0503020204020204" pitchFamily="34" charset="-122"/>
                <a:ea typeface="微软雅黑" panose="020B0503020204020204" pitchFamily="34" charset="-122"/>
              </a:rPr>
              <a:t>4.2 Convergence curve</a:t>
            </a:r>
            <a:endParaRPr lang="zh-CN" altLang="en-US" sz="2880" b="1" dirty="0">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F9EBA8BF-33A7-39A6-9448-76A05AAF7A56}"/>
              </a:ext>
            </a:extLst>
          </p:cNvPr>
          <p:cNvSpPr/>
          <p:nvPr/>
        </p:nvSpPr>
        <p:spPr>
          <a:xfrm>
            <a:off x="335593" y="962759"/>
            <a:ext cx="11520809" cy="578669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7" name="矩形 66">
            <a:extLst>
              <a:ext uri="{FF2B5EF4-FFF2-40B4-BE49-F238E27FC236}">
                <a16:creationId xmlns:a16="http://schemas.microsoft.com/office/drawing/2014/main" id="{31920943-C5E4-43DC-A19C-EEBAA5B69854}"/>
              </a:ext>
            </a:extLst>
          </p:cNvPr>
          <p:cNvSpPr/>
          <p:nvPr/>
        </p:nvSpPr>
        <p:spPr>
          <a:xfrm>
            <a:off x="335593" y="962758"/>
            <a:ext cx="11520809" cy="877136"/>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矩形 67">
            <a:extLst>
              <a:ext uri="{FF2B5EF4-FFF2-40B4-BE49-F238E27FC236}">
                <a16:creationId xmlns:a16="http://schemas.microsoft.com/office/drawing/2014/main" id="{0E218E34-0605-94B2-C61E-FD32EB530DA9}"/>
              </a:ext>
            </a:extLst>
          </p:cNvPr>
          <p:cNvSpPr/>
          <p:nvPr/>
        </p:nvSpPr>
        <p:spPr>
          <a:xfrm>
            <a:off x="343244" y="962757"/>
            <a:ext cx="1801403" cy="882425"/>
          </a:xfrm>
          <a:prstGeom prst="rect">
            <a:avLst/>
          </a:prstGeom>
          <a:solidFill>
            <a:srgbClr val="194A9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20000"/>
              </a:lnSpc>
            </a:pPr>
            <a:r>
              <a:rPr lang="en-US" altLang="zh-CN" b="1" dirty="0">
                <a:latin typeface="微软雅黑" panose="020B0503020204020204" pitchFamily="34" charset="-122"/>
                <a:ea typeface="微软雅黑" panose="020B0503020204020204" pitchFamily="34" charset="-122"/>
              </a:rPr>
              <a:t>S</a:t>
            </a:r>
            <a:r>
              <a:rPr lang="en-GB" altLang="zh-CN" b="1" dirty="0">
                <a:latin typeface="微软雅黑" panose="020B0503020204020204" pitchFamily="34" charset="-122"/>
                <a:ea typeface="微软雅黑" panose="020B0503020204020204" pitchFamily="34" charset="-122"/>
              </a:rPr>
              <a:t>ix-hump camel</a:t>
            </a:r>
            <a:endParaRPr lang="zh-CN" altLang="en-US" b="1" dirty="0">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23EC4A2C-2B9A-E6C5-CB8C-9EF49BF9FBB4}"/>
                  </a:ext>
                </a:extLst>
              </p:cNvPr>
              <p:cNvSpPr txBox="1"/>
              <p:nvPr/>
            </p:nvSpPr>
            <p:spPr>
              <a:xfrm>
                <a:off x="2794000" y="1188215"/>
                <a:ext cx="7942431" cy="417807"/>
              </a:xfrm>
              <a:prstGeom prst="rect">
                <a:avLst/>
              </a:prstGeom>
              <a:noFill/>
            </p:spPr>
            <p:txBody>
              <a:bodyPr wrap="none" lIns="0" tIns="0" rIns="0" bIns="0" rtlCol="0">
                <a:spAutoFit/>
              </a:bodyPr>
              <a:lstStyle/>
              <a:p>
                <a14:m>
                  <m:oMath xmlns:m="http://schemas.openxmlformats.org/officeDocument/2006/math">
                    <m:r>
                      <a:rPr lang="en-US" altLang="zh-CN" sz="2400" b="1" i="1" smtClean="0">
                        <a:solidFill>
                          <a:schemeClr val="accent1">
                            <a:lumMod val="50000"/>
                          </a:schemeClr>
                        </a:solidFill>
                        <a:latin typeface="Cambria Math" panose="02040503050406030204" pitchFamily="18" charset="0"/>
                      </a:rPr>
                      <m:t>𝒇</m:t>
                    </m:r>
                    <m:d>
                      <m:dPr>
                        <m:ctrlPr>
                          <a:rPr lang="en-US" altLang="zh-CN" sz="2400" b="1" i="1" smtClean="0">
                            <a:solidFill>
                              <a:schemeClr val="accent1">
                                <a:lumMod val="50000"/>
                              </a:schemeClr>
                            </a:solidFill>
                            <a:latin typeface="Cambria Math" panose="02040503050406030204" pitchFamily="18" charset="0"/>
                          </a:rPr>
                        </m:ctrlPr>
                      </m:dPr>
                      <m:e>
                        <m:sSub>
                          <m:sSubPr>
                            <m:ctrlPr>
                              <a:rPr lang="en-US" altLang="zh-CN" sz="2400" b="1" i="1" smtClean="0">
                                <a:solidFill>
                                  <a:schemeClr val="accent1">
                                    <a:lumMod val="50000"/>
                                  </a:schemeClr>
                                </a:solidFill>
                                <a:latin typeface="Cambria Math" panose="02040503050406030204" pitchFamily="18" charset="0"/>
                              </a:rPr>
                            </m:ctrlPr>
                          </m:sSubPr>
                          <m:e>
                            <m:r>
                              <a:rPr lang="en-US" altLang="zh-CN" sz="2400" b="1" i="1">
                                <a:solidFill>
                                  <a:schemeClr val="accent1">
                                    <a:lumMod val="50000"/>
                                  </a:schemeClr>
                                </a:solidFill>
                                <a:latin typeface="Cambria Math" panose="02040503050406030204" pitchFamily="18" charset="0"/>
                              </a:rPr>
                              <m:t>𝒙</m:t>
                            </m:r>
                          </m:e>
                          <m:sub>
                            <m:r>
                              <a:rPr lang="en-US" altLang="zh-CN" sz="2400" b="1" i="1" smtClean="0">
                                <a:solidFill>
                                  <a:schemeClr val="accent1">
                                    <a:lumMod val="50000"/>
                                  </a:schemeClr>
                                </a:solidFill>
                                <a:latin typeface="Cambria Math" panose="02040503050406030204" pitchFamily="18" charset="0"/>
                              </a:rPr>
                              <m:t>𝟏</m:t>
                            </m:r>
                          </m:sub>
                        </m:sSub>
                        <m:r>
                          <a:rPr lang="en-US" altLang="zh-CN" sz="2400" b="1" i="1" smtClean="0">
                            <a:solidFill>
                              <a:schemeClr val="accent1">
                                <a:lumMod val="50000"/>
                              </a:schemeClr>
                            </a:solidFill>
                            <a:latin typeface="Cambria Math" panose="02040503050406030204" pitchFamily="18" charset="0"/>
                          </a:rPr>
                          <m:t>,</m:t>
                        </m:r>
                        <m:sSub>
                          <m:sSubPr>
                            <m:ctrlPr>
                              <a:rPr lang="en-US" altLang="zh-CN" sz="2400" b="1" i="1" smtClean="0">
                                <a:solidFill>
                                  <a:schemeClr val="accent1">
                                    <a:lumMod val="50000"/>
                                  </a:schemeClr>
                                </a:solidFill>
                                <a:latin typeface="Cambria Math" panose="02040503050406030204" pitchFamily="18" charset="0"/>
                              </a:rPr>
                            </m:ctrlPr>
                          </m:sSubPr>
                          <m:e>
                            <m:r>
                              <a:rPr lang="en-US" altLang="zh-CN" sz="2400" b="1" i="1" smtClean="0">
                                <a:solidFill>
                                  <a:schemeClr val="accent1">
                                    <a:lumMod val="50000"/>
                                  </a:schemeClr>
                                </a:solidFill>
                                <a:latin typeface="Cambria Math" panose="02040503050406030204" pitchFamily="18" charset="0"/>
                              </a:rPr>
                              <m:t>𝒙</m:t>
                            </m:r>
                          </m:e>
                          <m:sub>
                            <m:r>
                              <a:rPr lang="en-US" altLang="zh-CN" sz="2400" b="1" i="1" smtClean="0">
                                <a:solidFill>
                                  <a:schemeClr val="accent1">
                                    <a:lumMod val="50000"/>
                                  </a:schemeClr>
                                </a:solidFill>
                                <a:latin typeface="Cambria Math" panose="02040503050406030204" pitchFamily="18" charset="0"/>
                              </a:rPr>
                              <m:t>𝟐</m:t>
                            </m:r>
                          </m:sub>
                        </m:sSub>
                      </m:e>
                    </m:d>
                    <m:r>
                      <a:rPr lang="en-US" altLang="zh-CN" sz="2400" b="1" i="1" smtClean="0">
                        <a:solidFill>
                          <a:schemeClr val="accent1">
                            <a:lumMod val="50000"/>
                          </a:schemeClr>
                        </a:solidFill>
                        <a:latin typeface="Cambria Math" panose="02040503050406030204" pitchFamily="18" charset="0"/>
                      </a:rPr>
                      <m:t>=</m:t>
                    </m:r>
                    <m:d>
                      <m:dPr>
                        <m:ctrlPr>
                          <a:rPr lang="en-US" altLang="zh-CN" sz="2400" b="1" i="1" smtClean="0">
                            <a:solidFill>
                              <a:schemeClr val="accent1">
                                <a:lumMod val="50000"/>
                              </a:schemeClr>
                            </a:solidFill>
                            <a:latin typeface="Cambria Math" panose="02040503050406030204" pitchFamily="18" charset="0"/>
                          </a:rPr>
                        </m:ctrlPr>
                      </m:dPr>
                      <m:e>
                        <m:r>
                          <a:rPr lang="en-US" altLang="zh-CN" sz="2400" b="1" i="1" smtClean="0">
                            <a:solidFill>
                              <a:schemeClr val="accent1">
                                <a:lumMod val="50000"/>
                              </a:schemeClr>
                            </a:solidFill>
                            <a:latin typeface="Cambria Math" panose="02040503050406030204" pitchFamily="18" charset="0"/>
                          </a:rPr>
                          <m:t>𝟒</m:t>
                        </m:r>
                        <m:r>
                          <a:rPr lang="en-US" altLang="zh-CN" sz="2400" b="1" i="1" smtClean="0">
                            <a:solidFill>
                              <a:schemeClr val="accent1">
                                <a:lumMod val="50000"/>
                              </a:schemeClr>
                            </a:solidFill>
                            <a:latin typeface="Cambria Math" panose="02040503050406030204" pitchFamily="18" charset="0"/>
                          </a:rPr>
                          <m:t>−</m:t>
                        </m:r>
                        <m:r>
                          <a:rPr lang="en-US" altLang="zh-CN" sz="2400" b="1" i="1" smtClean="0">
                            <a:solidFill>
                              <a:schemeClr val="accent1">
                                <a:lumMod val="50000"/>
                              </a:schemeClr>
                            </a:solidFill>
                            <a:latin typeface="Cambria Math" panose="02040503050406030204" pitchFamily="18" charset="0"/>
                          </a:rPr>
                          <m:t>𝟐</m:t>
                        </m:r>
                        <m:r>
                          <a:rPr lang="en-US" altLang="zh-CN" sz="2400" b="1" i="1" smtClean="0">
                            <a:solidFill>
                              <a:schemeClr val="accent1">
                                <a:lumMod val="50000"/>
                              </a:schemeClr>
                            </a:solidFill>
                            <a:latin typeface="Cambria Math" panose="02040503050406030204" pitchFamily="18" charset="0"/>
                          </a:rPr>
                          <m:t>.</m:t>
                        </m:r>
                        <m:r>
                          <a:rPr lang="en-US" altLang="zh-CN" sz="2400" b="1" i="1" smtClean="0">
                            <a:solidFill>
                              <a:schemeClr val="accent1">
                                <a:lumMod val="50000"/>
                              </a:schemeClr>
                            </a:solidFill>
                            <a:latin typeface="Cambria Math" panose="02040503050406030204" pitchFamily="18" charset="0"/>
                          </a:rPr>
                          <m:t>𝟏</m:t>
                        </m:r>
                        <m:sSubSup>
                          <m:sSubSupPr>
                            <m:ctrlPr>
                              <a:rPr lang="en-US" altLang="zh-CN" sz="2400" b="1" i="1" smtClean="0">
                                <a:solidFill>
                                  <a:schemeClr val="accent1">
                                    <a:lumMod val="50000"/>
                                  </a:schemeClr>
                                </a:solidFill>
                                <a:latin typeface="Cambria Math" panose="02040503050406030204" pitchFamily="18" charset="0"/>
                              </a:rPr>
                            </m:ctrlPr>
                          </m:sSubSupPr>
                          <m:e>
                            <m:r>
                              <a:rPr lang="en-US" altLang="zh-CN" sz="2400" b="1" i="1">
                                <a:solidFill>
                                  <a:schemeClr val="accent1">
                                    <a:lumMod val="50000"/>
                                  </a:schemeClr>
                                </a:solidFill>
                                <a:latin typeface="Cambria Math" panose="02040503050406030204" pitchFamily="18" charset="0"/>
                              </a:rPr>
                              <m:t>𝒙</m:t>
                            </m:r>
                          </m:e>
                          <m:sub>
                            <m:r>
                              <a:rPr lang="en-US" altLang="zh-CN" sz="2400" b="1" i="1" smtClean="0">
                                <a:solidFill>
                                  <a:schemeClr val="accent1">
                                    <a:lumMod val="50000"/>
                                  </a:schemeClr>
                                </a:solidFill>
                                <a:latin typeface="Cambria Math" panose="02040503050406030204" pitchFamily="18" charset="0"/>
                              </a:rPr>
                              <m:t>𝟏</m:t>
                            </m:r>
                          </m:sub>
                          <m:sup>
                            <m:r>
                              <a:rPr lang="en-US" altLang="zh-CN" sz="2400" b="1" i="1" smtClean="0">
                                <a:solidFill>
                                  <a:schemeClr val="accent1">
                                    <a:lumMod val="50000"/>
                                  </a:schemeClr>
                                </a:solidFill>
                                <a:latin typeface="Cambria Math" panose="02040503050406030204" pitchFamily="18" charset="0"/>
                              </a:rPr>
                              <m:t>𝟐</m:t>
                            </m:r>
                          </m:sup>
                        </m:sSubSup>
                        <m:r>
                          <a:rPr lang="en-US" altLang="zh-CN" sz="2400" b="1" i="1" smtClean="0">
                            <a:solidFill>
                              <a:schemeClr val="accent1">
                                <a:lumMod val="50000"/>
                              </a:schemeClr>
                            </a:solidFill>
                            <a:latin typeface="Cambria Math" panose="02040503050406030204" pitchFamily="18" charset="0"/>
                          </a:rPr>
                          <m:t>+</m:t>
                        </m:r>
                        <m:f>
                          <m:fPr>
                            <m:type m:val="lin"/>
                            <m:ctrlPr>
                              <a:rPr lang="en-US" altLang="zh-CN" sz="2400" b="1" i="1" smtClean="0">
                                <a:solidFill>
                                  <a:schemeClr val="accent1">
                                    <a:lumMod val="50000"/>
                                  </a:schemeClr>
                                </a:solidFill>
                                <a:latin typeface="Cambria Math" panose="02040503050406030204" pitchFamily="18" charset="0"/>
                              </a:rPr>
                            </m:ctrlPr>
                          </m:fPr>
                          <m:num>
                            <m:sSubSup>
                              <m:sSubSupPr>
                                <m:ctrlPr>
                                  <a:rPr lang="en-US" altLang="zh-CN" sz="2400" b="1" i="1">
                                    <a:solidFill>
                                      <a:schemeClr val="accent1">
                                        <a:lumMod val="50000"/>
                                      </a:schemeClr>
                                    </a:solidFill>
                                    <a:latin typeface="Cambria Math" panose="02040503050406030204" pitchFamily="18" charset="0"/>
                                  </a:rPr>
                                </m:ctrlPr>
                              </m:sSubSupPr>
                              <m:e>
                                <m:r>
                                  <a:rPr lang="en-US" altLang="zh-CN" sz="2400" b="1" i="1">
                                    <a:solidFill>
                                      <a:schemeClr val="accent1">
                                        <a:lumMod val="50000"/>
                                      </a:schemeClr>
                                    </a:solidFill>
                                    <a:latin typeface="Cambria Math" panose="02040503050406030204" pitchFamily="18" charset="0"/>
                                  </a:rPr>
                                  <m:t>𝒙</m:t>
                                </m:r>
                              </m:e>
                              <m:sub>
                                <m:r>
                                  <a:rPr lang="en-US" altLang="zh-CN" sz="2400" b="1" i="1">
                                    <a:solidFill>
                                      <a:schemeClr val="accent1">
                                        <a:lumMod val="50000"/>
                                      </a:schemeClr>
                                    </a:solidFill>
                                    <a:latin typeface="Cambria Math" panose="02040503050406030204" pitchFamily="18" charset="0"/>
                                  </a:rPr>
                                  <m:t>𝟏</m:t>
                                </m:r>
                              </m:sub>
                              <m:sup>
                                <m:r>
                                  <a:rPr lang="en-US" altLang="zh-CN" sz="2400" b="1" i="1">
                                    <a:solidFill>
                                      <a:schemeClr val="accent1">
                                        <a:lumMod val="50000"/>
                                      </a:schemeClr>
                                    </a:solidFill>
                                    <a:latin typeface="Cambria Math" panose="02040503050406030204" pitchFamily="18" charset="0"/>
                                  </a:rPr>
                                  <m:t>𝟒</m:t>
                                </m:r>
                              </m:sup>
                            </m:sSubSup>
                          </m:num>
                          <m:den>
                            <m:r>
                              <a:rPr lang="en-US" altLang="zh-CN" sz="2400" b="1" i="1" smtClean="0">
                                <a:solidFill>
                                  <a:schemeClr val="accent1">
                                    <a:lumMod val="50000"/>
                                  </a:schemeClr>
                                </a:solidFill>
                                <a:latin typeface="Cambria Math" panose="02040503050406030204" pitchFamily="18" charset="0"/>
                              </a:rPr>
                              <m:t>𝟑</m:t>
                            </m:r>
                          </m:den>
                        </m:f>
                      </m:e>
                    </m:d>
                    <m:sSubSup>
                      <m:sSubSupPr>
                        <m:ctrlPr>
                          <a:rPr lang="en-US" altLang="zh-CN" sz="2400" b="1" i="1" smtClean="0">
                            <a:solidFill>
                              <a:schemeClr val="accent1">
                                <a:lumMod val="50000"/>
                              </a:schemeClr>
                            </a:solidFill>
                            <a:latin typeface="Cambria Math" panose="02040503050406030204" pitchFamily="18" charset="0"/>
                          </a:rPr>
                        </m:ctrlPr>
                      </m:sSubSupPr>
                      <m:e>
                        <m:r>
                          <a:rPr lang="en-US" altLang="zh-CN" sz="2400" b="1" i="1" smtClean="0">
                            <a:solidFill>
                              <a:schemeClr val="accent1">
                                <a:lumMod val="50000"/>
                              </a:schemeClr>
                            </a:solidFill>
                            <a:latin typeface="Cambria Math" panose="02040503050406030204" pitchFamily="18" charset="0"/>
                          </a:rPr>
                          <m:t>𝒙</m:t>
                        </m:r>
                      </m:e>
                      <m:sub>
                        <m:r>
                          <a:rPr lang="en-US" altLang="zh-CN" sz="2400" b="1" i="1" smtClean="0">
                            <a:solidFill>
                              <a:schemeClr val="accent1">
                                <a:lumMod val="50000"/>
                              </a:schemeClr>
                            </a:solidFill>
                            <a:latin typeface="Cambria Math" panose="02040503050406030204" pitchFamily="18" charset="0"/>
                          </a:rPr>
                          <m:t>𝟏</m:t>
                        </m:r>
                      </m:sub>
                      <m:sup>
                        <m:r>
                          <a:rPr lang="en-US" altLang="zh-CN" sz="2400" b="1" i="1" smtClean="0">
                            <a:solidFill>
                              <a:schemeClr val="accent1">
                                <a:lumMod val="50000"/>
                              </a:schemeClr>
                            </a:solidFill>
                            <a:latin typeface="Cambria Math" panose="02040503050406030204" pitchFamily="18" charset="0"/>
                          </a:rPr>
                          <m:t>𝟐</m:t>
                        </m:r>
                      </m:sup>
                    </m:sSubSup>
                    <m:r>
                      <a:rPr lang="en-US" altLang="zh-CN" sz="2400" b="1" i="1" smtClean="0">
                        <a:solidFill>
                          <a:schemeClr val="accent1">
                            <a:lumMod val="50000"/>
                          </a:schemeClr>
                        </a:solidFill>
                        <a:latin typeface="Cambria Math" panose="02040503050406030204" pitchFamily="18" charset="0"/>
                      </a:rPr>
                      <m:t>+</m:t>
                    </m:r>
                    <m:sSub>
                      <m:sSubPr>
                        <m:ctrlPr>
                          <a:rPr lang="en-US" altLang="zh-CN" sz="2400" b="1" i="1">
                            <a:solidFill>
                              <a:schemeClr val="accent1">
                                <a:lumMod val="50000"/>
                              </a:schemeClr>
                            </a:solidFill>
                            <a:latin typeface="Cambria Math" panose="02040503050406030204" pitchFamily="18" charset="0"/>
                          </a:rPr>
                        </m:ctrlPr>
                      </m:sSubPr>
                      <m:e>
                        <m:r>
                          <a:rPr lang="en-US" altLang="zh-CN" sz="2400" b="1" i="1">
                            <a:solidFill>
                              <a:schemeClr val="accent1">
                                <a:lumMod val="50000"/>
                              </a:schemeClr>
                            </a:solidFill>
                            <a:latin typeface="Cambria Math" panose="02040503050406030204" pitchFamily="18" charset="0"/>
                          </a:rPr>
                          <m:t>𝒙</m:t>
                        </m:r>
                      </m:e>
                      <m:sub>
                        <m:r>
                          <a:rPr lang="en-US" altLang="zh-CN" sz="2400" b="1" i="1">
                            <a:solidFill>
                              <a:schemeClr val="accent1">
                                <a:lumMod val="50000"/>
                              </a:schemeClr>
                            </a:solidFill>
                            <a:latin typeface="Cambria Math" panose="02040503050406030204" pitchFamily="18" charset="0"/>
                          </a:rPr>
                          <m:t>𝟏</m:t>
                        </m:r>
                      </m:sub>
                    </m:sSub>
                    <m:sSub>
                      <m:sSubPr>
                        <m:ctrlPr>
                          <a:rPr lang="en-US" altLang="zh-CN" sz="2400" b="1" i="1">
                            <a:solidFill>
                              <a:schemeClr val="accent1">
                                <a:lumMod val="50000"/>
                              </a:schemeClr>
                            </a:solidFill>
                            <a:latin typeface="Cambria Math" panose="02040503050406030204" pitchFamily="18" charset="0"/>
                          </a:rPr>
                        </m:ctrlPr>
                      </m:sSubPr>
                      <m:e>
                        <m:r>
                          <a:rPr lang="en-US" altLang="zh-CN" sz="2400" b="1" i="1">
                            <a:solidFill>
                              <a:schemeClr val="accent1">
                                <a:lumMod val="50000"/>
                              </a:schemeClr>
                            </a:solidFill>
                            <a:latin typeface="Cambria Math" panose="02040503050406030204" pitchFamily="18" charset="0"/>
                          </a:rPr>
                          <m:t>𝒙</m:t>
                        </m:r>
                      </m:e>
                      <m:sub>
                        <m:r>
                          <a:rPr lang="en-US" altLang="zh-CN" sz="2400" b="1" i="1">
                            <a:solidFill>
                              <a:schemeClr val="accent1">
                                <a:lumMod val="50000"/>
                              </a:schemeClr>
                            </a:solidFill>
                            <a:latin typeface="Cambria Math" panose="02040503050406030204" pitchFamily="18" charset="0"/>
                          </a:rPr>
                          <m:t>𝟐</m:t>
                        </m:r>
                      </m:sub>
                    </m:sSub>
                    <m:r>
                      <a:rPr lang="en-US" altLang="zh-CN" sz="2400" b="1" i="1" smtClean="0">
                        <a:solidFill>
                          <a:schemeClr val="accent1">
                            <a:lumMod val="50000"/>
                          </a:schemeClr>
                        </a:solidFill>
                        <a:latin typeface="Cambria Math" panose="02040503050406030204" pitchFamily="18" charset="0"/>
                      </a:rPr>
                      <m:t>+</m:t>
                    </m:r>
                    <m:d>
                      <m:dPr>
                        <m:ctrlPr>
                          <a:rPr lang="en-US" altLang="zh-CN" sz="2400" b="1" i="1" smtClean="0">
                            <a:solidFill>
                              <a:schemeClr val="accent1">
                                <a:lumMod val="50000"/>
                              </a:schemeClr>
                            </a:solidFill>
                            <a:latin typeface="Cambria Math" panose="02040503050406030204" pitchFamily="18" charset="0"/>
                          </a:rPr>
                        </m:ctrlPr>
                      </m:dPr>
                      <m:e>
                        <m:r>
                          <a:rPr lang="en-US" altLang="zh-CN" sz="2400" b="1" i="1" smtClean="0">
                            <a:solidFill>
                              <a:schemeClr val="accent1">
                                <a:lumMod val="50000"/>
                              </a:schemeClr>
                            </a:solidFill>
                            <a:latin typeface="Cambria Math" panose="02040503050406030204" pitchFamily="18" charset="0"/>
                          </a:rPr>
                          <m:t>−</m:t>
                        </m:r>
                        <m:r>
                          <a:rPr lang="en-US" altLang="zh-CN" sz="2400" b="1" i="1" smtClean="0">
                            <a:solidFill>
                              <a:schemeClr val="accent1">
                                <a:lumMod val="50000"/>
                              </a:schemeClr>
                            </a:solidFill>
                            <a:latin typeface="Cambria Math" panose="02040503050406030204" pitchFamily="18" charset="0"/>
                          </a:rPr>
                          <m:t>𝟒</m:t>
                        </m:r>
                        <m:r>
                          <a:rPr lang="en-US" altLang="zh-CN" sz="2400" b="1" i="1" smtClean="0">
                            <a:solidFill>
                              <a:schemeClr val="accent1">
                                <a:lumMod val="50000"/>
                              </a:schemeClr>
                            </a:solidFill>
                            <a:latin typeface="Cambria Math" panose="02040503050406030204" pitchFamily="18" charset="0"/>
                          </a:rPr>
                          <m:t>+</m:t>
                        </m:r>
                        <m:r>
                          <a:rPr lang="en-US" altLang="zh-CN" sz="2400" b="1" i="1" smtClean="0">
                            <a:solidFill>
                              <a:schemeClr val="accent1">
                                <a:lumMod val="50000"/>
                              </a:schemeClr>
                            </a:solidFill>
                            <a:latin typeface="Cambria Math" panose="02040503050406030204" pitchFamily="18" charset="0"/>
                          </a:rPr>
                          <m:t>𝟒</m:t>
                        </m:r>
                        <m:sSubSup>
                          <m:sSubSupPr>
                            <m:ctrlPr>
                              <a:rPr lang="en-US" altLang="zh-CN" sz="2400" b="1" i="1">
                                <a:solidFill>
                                  <a:schemeClr val="accent1">
                                    <a:lumMod val="50000"/>
                                  </a:schemeClr>
                                </a:solidFill>
                                <a:latin typeface="Cambria Math" panose="02040503050406030204" pitchFamily="18" charset="0"/>
                              </a:rPr>
                            </m:ctrlPr>
                          </m:sSubSupPr>
                          <m:e>
                            <m:r>
                              <a:rPr lang="en-US" altLang="zh-CN" sz="2400" b="1" i="1">
                                <a:solidFill>
                                  <a:schemeClr val="accent1">
                                    <a:lumMod val="50000"/>
                                  </a:schemeClr>
                                </a:solidFill>
                                <a:latin typeface="Cambria Math" panose="02040503050406030204" pitchFamily="18" charset="0"/>
                              </a:rPr>
                              <m:t>𝒙</m:t>
                            </m:r>
                          </m:e>
                          <m:sub>
                            <m:r>
                              <a:rPr lang="en-US" altLang="zh-CN" sz="2400" b="1" i="1" smtClean="0">
                                <a:solidFill>
                                  <a:schemeClr val="accent1">
                                    <a:lumMod val="50000"/>
                                  </a:schemeClr>
                                </a:solidFill>
                                <a:latin typeface="Cambria Math" panose="02040503050406030204" pitchFamily="18" charset="0"/>
                              </a:rPr>
                              <m:t>𝟐</m:t>
                            </m:r>
                          </m:sub>
                          <m:sup>
                            <m:r>
                              <a:rPr lang="en-US" altLang="zh-CN" sz="2400" b="1" i="1">
                                <a:solidFill>
                                  <a:schemeClr val="accent1">
                                    <a:lumMod val="50000"/>
                                  </a:schemeClr>
                                </a:solidFill>
                                <a:latin typeface="Cambria Math" panose="02040503050406030204" pitchFamily="18" charset="0"/>
                              </a:rPr>
                              <m:t>𝟐</m:t>
                            </m:r>
                          </m:sup>
                        </m:sSubSup>
                      </m:e>
                    </m:d>
                  </m:oMath>
                </a14:m>
                <a:r>
                  <a:rPr lang="en-US" altLang="zh-CN" sz="2400" b="1" dirty="0">
                    <a:solidFill>
                      <a:schemeClr val="accent1">
                        <a:lumMod val="50000"/>
                      </a:schemeClr>
                    </a:solidFill>
                  </a:rPr>
                  <a:t> </a:t>
                </a:r>
                <a14:m>
                  <m:oMath xmlns:m="http://schemas.openxmlformats.org/officeDocument/2006/math">
                    <m:sSubSup>
                      <m:sSubSupPr>
                        <m:ctrlPr>
                          <a:rPr lang="en-US" altLang="zh-CN" sz="2400" b="1" i="1">
                            <a:solidFill>
                              <a:schemeClr val="accent1">
                                <a:lumMod val="50000"/>
                              </a:schemeClr>
                            </a:solidFill>
                            <a:latin typeface="Cambria Math" panose="02040503050406030204" pitchFamily="18" charset="0"/>
                          </a:rPr>
                        </m:ctrlPr>
                      </m:sSubSupPr>
                      <m:e>
                        <m:r>
                          <a:rPr lang="en-US" altLang="zh-CN" sz="2400" b="1" i="1">
                            <a:solidFill>
                              <a:schemeClr val="accent1">
                                <a:lumMod val="50000"/>
                              </a:schemeClr>
                            </a:solidFill>
                            <a:latin typeface="Cambria Math" panose="02040503050406030204" pitchFamily="18" charset="0"/>
                          </a:rPr>
                          <m:t>𝒙</m:t>
                        </m:r>
                      </m:e>
                      <m:sub>
                        <m:r>
                          <a:rPr lang="en-US" altLang="zh-CN" sz="2400" b="1" i="1">
                            <a:solidFill>
                              <a:schemeClr val="accent1">
                                <a:lumMod val="50000"/>
                              </a:schemeClr>
                            </a:solidFill>
                            <a:latin typeface="Cambria Math" panose="02040503050406030204" pitchFamily="18" charset="0"/>
                          </a:rPr>
                          <m:t>𝟐</m:t>
                        </m:r>
                      </m:sub>
                      <m:sup>
                        <m:r>
                          <a:rPr lang="en-US" altLang="zh-CN" sz="2400" b="1" i="1">
                            <a:solidFill>
                              <a:schemeClr val="accent1">
                                <a:lumMod val="50000"/>
                              </a:schemeClr>
                            </a:solidFill>
                            <a:latin typeface="Cambria Math" panose="02040503050406030204" pitchFamily="18" charset="0"/>
                          </a:rPr>
                          <m:t>𝟐</m:t>
                        </m:r>
                      </m:sup>
                    </m:sSubSup>
                  </m:oMath>
                </a14:m>
                <a:endParaRPr lang="zh-CN" altLang="en-US" sz="2400" b="1" dirty="0">
                  <a:solidFill>
                    <a:schemeClr val="accent1">
                      <a:lumMod val="50000"/>
                    </a:schemeClr>
                  </a:solidFill>
                </a:endParaRPr>
              </a:p>
            </p:txBody>
          </p:sp>
        </mc:Choice>
        <mc:Fallback xmlns="">
          <p:sp>
            <p:nvSpPr>
              <p:cNvPr id="2" name="文本框 1">
                <a:extLst>
                  <a:ext uri="{FF2B5EF4-FFF2-40B4-BE49-F238E27FC236}">
                    <a16:creationId xmlns:a16="http://schemas.microsoft.com/office/drawing/2014/main" id="{23EC4A2C-2B9A-E6C5-CB8C-9EF49BF9FBB4}"/>
                  </a:ext>
                </a:extLst>
              </p:cNvPr>
              <p:cNvSpPr txBox="1">
                <a:spLocks noRot="1" noChangeAspect="1" noMove="1" noResize="1" noEditPoints="1" noAdjustHandles="1" noChangeArrowheads="1" noChangeShapeType="1" noTextEdit="1"/>
              </p:cNvSpPr>
              <p:nvPr/>
            </p:nvSpPr>
            <p:spPr>
              <a:xfrm>
                <a:off x="2794000" y="1188215"/>
                <a:ext cx="7942431" cy="417807"/>
              </a:xfrm>
              <a:prstGeom prst="rect">
                <a:avLst/>
              </a:prstGeom>
              <a:blipFill>
                <a:blip r:embed="rId3"/>
                <a:stretch>
                  <a:fillRect l="-77"/>
                </a:stretch>
              </a:blipFill>
            </p:spPr>
            <p:txBody>
              <a:bodyPr/>
              <a:lstStyle/>
              <a:p>
                <a:r>
                  <a:rPr lang="zh-CN" altLang="en-US">
                    <a:noFill/>
                  </a:rPr>
                  <a:t> </a:t>
                </a:r>
              </a:p>
            </p:txBody>
          </p:sp>
        </mc:Fallback>
      </mc:AlternateContent>
      <p:pic>
        <p:nvPicPr>
          <p:cNvPr id="3" name="图片 2">
            <a:extLst>
              <a:ext uri="{FF2B5EF4-FFF2-40B4-BE49-F238E27FC236}">
                <a16:creationId xmlns:a16="http://schemas.microsoft.com/office/drawing/2014/main" id="{AAD891D8-CE87-B6AD-2E92-66E393881920}"/>
              </a:ext>
            </a:extLst>
          </p:cNvPr>
          <p:cNvPicPr>
            <a:picLocks noChangeAspect="1"/>
          </p:cNvPicPr>
          <p:nvPr/>
        </p:nvPicPr>
        <p:blipFill>
          <a:blip r:embed="rId4"/>
          <a:stretch>
            <a:fillRect/>
          </a:stretch>
        </p:blipFill>
        <p:spPr>
          <a:xfrm>
            <a:off x="616527" y="2065350"/>
            <a:ext cx="5747904" cy="4598323"/>
          </a:xfrm>
          <a:prstGeom prst="rect">
            <a:avLst/>
          </a:prstGeom>
          <a:ln>
            <a:solidFill>
              <a:srgbClr val="203864"/>
            </a:solidFill>
          </a:ln>
          <a:effectLst>
            <a:outerShdw blurRad="50800" dist="38100" dir="2700000" algn="tl" rotWithShape="0">
              <a:prstClr val="black">
                <a:alpha val="40000"/>
              </a:prstClr>
            </a:outerShdw>
          </a:effectLst>
        </p:spPr>
      </p:pic>
      <p:sp>
        <p:nvSpPr>
          <p:cNvPr id="4" name="矩形 3">
            <a:extLst>
              <a:ext uri="{FF2B5EF4-FFF2-40B4-BE49-F238E27FC236}">
                <a16:creationId xmlns:a16="http://schemas.microsoft.com/office/drawing/2014/main" id="{C001BC81-BB1A-599B-C7F2-DD1B071541B9}"/>
              </a:ext>
            </a:extLst>
          </p:cNvPr>
          <p:cNvSpPr/>
          <p:nvPr/>
        </p:nvSpPr>
        <p:spPr>
          <a:xfrm>
            <a:off x="6802582" y="2065350"/>
            <a:ext cx="4772891" cy="4598323"/>
          </a:xfrm>
          <a:prstGeom prst="rect">
            <a:avLst/>
          </a:prstGeom>
          <a:solidFill>
            <a:schemeClr val="bg1"/>
          </a:solidFill>
          <a:ln>
            <a:solidFill>
              <a:srgbClr val="203864"/>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7287A354-CF30-8189-2EC7-B9DA73E1356F}"/>
              </a:ext>
            </a:extLst>
          </p:cNvPr>
          <p:cNvSpPr/>
          <p:nvPr/>
        </p:nvSpPr>
        <p:spPr>
          <a:xfrm>
            <a:off x="6802582" y="2065350"/>
            <a:ext cx="4772891" cy="427061"/>
          </a:xfrm>
          <a:prstGeom prst="rect">
            <a:avLst/>
          </a:prstGeom>
          <a:solidFill>
            <a:srgbClr val="203864"/>
          </a:solidFill>
          <a:ln>
            <a:solidFill>
              <a:srgbClr val="2038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latin typeface="微软雅黑" panose="020B0503020204020204" pitchFamily="34" charset="-122"/>
                <a:ea typeface="微软雅黑" panose="020B0503020204020204" pitchFamily="34" charset="-122"/>
              </a:rPr>
              <a:t>凸低估器</a:t>
            </a:r>
          </a:p>
        </p:txBody>
      </p:sp>
      <p:pic>
        <p:nvPicPr>
          <p:cNvPr id="13" name="图片 12">
            <a:extLst>
              <a:ext uri="{FF2B5EF4-FFF2-40B4-BE49-F238E27FC236}">
                <a16:creationId xmlns:a16="http://schemas.microsoft.com/office/drawing/2014/main" id="{DB47999B-B2D4-ECEE-CDF2-CA4BDAAFE53C}"/>
              </a:ext>
            </a:extLst>
          </p:cNvPr>
          <p:cNvPicPr>
            <a:picLocks noChangeAspect="1"/>
          </p:cNvPicPr>
          <p:nvPr/>
        </p:nvPicPr>
        <p:blipFill>
          <a:blip r:embed="rId5"/>
          <a:srcRect l="6463" t="10627" r="9876" b="22323"/>
          <a:stretch>
            <a:fillRect/>
          </a:stretch>
        </p:blipFill>
        <p:spPr>
          <a:xfrm>
            <a:off x="8481807" y="4681688"/>
            <a:ext cx="2792944" cy="1865358"/>
          </a:xfrm>
          <a:prstGeom prst="rect">
            <a:avLst/>
          </a:prstGeom>
        </p:spPr>
      </p:pic>
      <p:pic>
        <p:nvPicPr>
          <p:cNvPr id="14" name="图片 13">
            <a:extLst>
              <a:ext uri="{FF2B5EF4-FFF2-40B4-BE49-F238E27FC236}">
                <a16:creationId xmlns:a16="http://schemas.microsoft.com/office/drawing/2014/main" id="{E2884A26-0268-0543-82ED-B713A29170C5}"/>
              </a:ext>
            </a:extLst>
          </p:cNvPr>
          <p:cNvPicPr>
            <a:picLocks noChangeAspect="1"/>
          </p:cNvPicPr>
          <p:nvPr/>
        </p:nvPicPr>
        <p:blipFill>
          <a:blip r:embed="rId6"/>
          <a:srcRect l="7310" t="7677" r="9877" b="3636"/>
          <a:stretch>
            <a:fillRect/>
          </a:stretch>
        </p:blipFill>
        <p:spPr>
          <a:xfrm>
            <a:off x="6989595" y="2555965"/>
            <a:ext cx="2561550" cy="2286025"/>
          </a:xfrm>
          <a:prstGeom prst="rect">
            <a:avLst/>
          </a:prstGeom>
        </p:spPr>
      </p:pic>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2129773F-89EB-6A67-7DDC-E8A398437B3A}"/>
                  </a:ext>
                </a:extLst>
              </p:cNvPr>
              <p:cNvSpPr txBox="1"/>
              <p:nvPr/>
            </p:nvSpPr>
            <p:spPr>
              <a:xfrm>
                <a:off x="3858142" y="3151907"/>
                <a:ext cx="2025298"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CN" sz="2800" b="1" i="1" smtClean="0">
                              <a:solidFill>
                                <a:srgbClr val="203864"/>
                              </a:solidFill>
                              <a:latin typeface="Cambria Math" panose="02040503050406030204" pitchFamily="18" charset="0"/>
                            </a:rPr>
                          </m:ctrlPr>
                        </m:sSupPr>
                        <m:e>
                          <m:r>
                            <a:rPr lang="en-US" altLang="zh-CN" sz="2800" b="1" i="1" smtClean="0">
                              <a:solidFill>
                                <a:srgbClr val="203864"/>
                              </a:solidFill>
                              <a:latin typeface="Cambria Math" panose="02040503050406030204" pitchFamily="18" charset="0"/>
                            </a:rPr>
                            <m:t>𝒇</m:t>
                          </m:r>
                        </m:e>
                        <m:sup>
                          <m:r>
                            <a:rPr lang="en-US" altLang="zh-CN" sz="2800" b="1" i="1" smtClean="0">
                              <a:solidFill>
                                <a:srgbClr val="203864"/>
                              </a:solidFill>
                              <a:latin typeface="Cambria Math" panose="02040503050406030204" pitchFamily="18" charset="0"/>
                            </a:rPr>
                            <m:t>∗</m:t>
                          </m:r>
                        </m:sup>
                      </m:sSup>
                      <m:r>
                        <a:rPr lang="en-US" altLang="zh-CN" sz="2800" b="1" i="1" smtClean="0">
                          <a:solidFill>
                            <a:srgbClr val="203864"/>
                          </a:solidFill>
                          <a:latin typeface="Cambria Math" panose="02040503050406030204" pitchFamily="18" charset="0"/>
                        </a:rPr>
                        <m:t>=</m:t>
                      </m:r>
                      <m:r>
                        <m:rPr>
                          <m:nor/>
                        </m:rPr>
                        <a:rPr lang="en-US" altLang="zh-CN" sz="2800" b="1">
                          <a:solidFill>
                            <a:srgbClr val="203864"/>
                          </a:solidFill>
                        </a:rPr>
                        <m:t>−1.0316</m:t>
                      </m:r>
                    </m:oMath>
                  </m:oMathPara>
                </a14:m>
                <a:endParaRPr lang="zh-CN" altLang="en-US" sz="2800" b="1" dirty="0">
                  <a:solidFill>
                    <a:srgbClr val="203864"/>
                  </a:solidFill>
                </a:endParaRPr>
              </a:p>
            </p:txBody>
          </p:sp>
        </mc:Choice>
        <mc:Fallback xmlns="">
          <p:sp>
            <p:nvSpPr>
              <p:cNvPr id="15" name="文本框 14">
                <a:extLst>
                  <a:ext uri="{FF2B5EF4-FFF2-40B4-BE49-F238E27FC236}">
                    <a16:creationId xmlns:a16="http://schemas.microsoft.com/office/drawing/2014/main" id="{2129773F-89EB-6A67-7DDC-E8A398437B3A}"/>
                  </a:ext>
                </a:extLst>
              </p:cNvPr>
              <p:cNvSpPr txBox="1">
                <a:spLocks noRot="1" noChangeAspect="1" noMove="1" noResize="1" noEditPoints="1" noAdjustHandles="1" noChangeArrowheads="1" noChangeShapeType="1" noTextEdit="1"/>
              </p:cNvSpPr>
              <p:nvPr/>
            </p:nvSpPr>
            <p:spPr>
              <a:xfrm>
                <a:off x="3858142" y="3151907"/>
                <a:ext cx="2025298" cy="430887"/>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F56C50BA-0920-814A-073A-58F8A54320FC}"/>
                  </a:ext>
                </a:extLst>
              </p:cNvPr>
              <p:cNvSpPr txBox="1"/>
              <p:nvPr/>
            </p:nvSpPr>
            <p:spPr>
              <a:xfrm>
                <a:off x="3625554" y="5313218"/>
                <a:ext cx="2430922"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1" i="1" smtClean="0">
                          <a:solidFill>
                            <a:srgbClr val="203864"/>
                          </a:solidFill>
                          <a:latin typeface="Cambria Math" panose="02040503050406030204" pitchFamily="18" charset="0"/>
                        </a:rPr>
                        <m:t>𝒈𝒂𝒑</m:t>
                      </m:r>
                      <m:r>
                        <a:rPr lang="en-US" altLang="zh-CN" sz="2800" b="1" i="1" smtClean="0">
                          <a:solidFill>
                            <a:srgbClr val="203864"/>
                          </a:solidFill>
                          <a:latin typeface="Cambria Math" panose="02040503050406030204" pitchFamily="18" charset="0"/>
                        </a:rPr>
                        <m:t>=</m:t>
                      </m:r>
                      <m:r>
                        <m:rPr>
                          <m:nor/>
                        </m:rPr>
                        <a:rPr lang="en-US" altLang="zh-CN" sz="2800" b="1">
                          <a:solidFill>
                            <a:srgbClr val="203864"/>
                          </a:solidFill>
                          <a:cs typeface="Times New Roman" panose="02020603050405020304" pitchFamily="18" charset="0"/>
                        </a:rPr>
                        <m:t>0.0</m:t>
                      </m:r>
                      <m:r>
                        <m:rPr>
                          <m:nor/>
                        </m:rPr>
                        <a:rPr lang="en-US" altLang="zh-CN" sz="2800" b="1" i="0" smtClean="0">
                          <a:solidFill>
                            <a:srgbClr val="203864"/>
                          </a:solidFill>
                          <a:cs typeface="Times New Roman" panose="02020603050405020304" pitchFamily="18" charset="0"/>
                        </a:rPr>
                        <m:t>0</m:t>
                      </m:r>
                      <m:r>
                        <m:rPr>
                          <m:nor/>
                        </m:rPr>
                        <a:rPr lang="en-US" altLang="zh-CN" sz="2800" b="1">
                          <a:solidFill>
                            <a:srgbClr val="203864"/>
                          </a:solidFill>
                          <a:cs typeface="Times New Roman" panose="02020603050405020304" pitchFamily="18" charset="0"/>
                        </a:rPr>
                        <m:t>038</m:t>
                      </m:r>
                    </m:oMath>
                  </m:oMathPara>
                </a14:m>
                <a:endParaRPr lang="zh-CN" altLang="en-US" sz="2800" b="1" dirty="0">
                  <a:solidFill>
                    <a:srgbClr val="203864"/>
                  </a:solidFill>
                  <a:cs typeface="Times New Roman" panose="02020603050405020304" pitchFamily="18" charset="0"/>
                </a:endParaRPr>
              </a:p>
            </p:txBody>
          </p:sp>
        </mc:Choice>
        <mc:Fallback xmlns="">
          <p:sp>
            <p:nvSpPr>
              <p:cNvPr id="16" name="文本框 15">
                <a:extLst>
                  <a:ext uri="{FF2B5EF4-FFF2-40B4-BE49-F238E27FC236}">
                    <a16:creationId xmlns:a16="http://schemas.microsoft.com/office/drawing/2014/main" id="{F56C50BA-0920-814A-073A-58F8A54320FC}"/>
                  </a:ext>
                </a:extLst>
              </p:cNvPr>
              <p:cNvSpPr txBox="1">
                <a:spLocks noRot="1" noChangeAspect="1" noMove="1" noResize="1" noEditPoints="1" noAdjustHandles="1" noChangeArrowheads="1" noChangeShapeType="1" noTextEdit="1"/>
              </p:cNvSpPr>
              <p:nvPr/>
            </p:nvSpPr>
            <p:spPr>
              <a:xfrm>
                <a:off x="3625554" y="5313218"/>
                <a:ext cx="2430922" cy="430887"/>
              </a:xfrm>
              <a:prstGeom prst="rect">
                <a:avLst/>
              </a:prstGeom>
              <a:blipFill>
                <a:blip r:embed="rId8"/>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0256268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5A6345-F228-6B1E-EEF5-0D86E1860832}"/>
            </a:ext>
          </a:extLst>
        </p:cNvPr>
        <p:cNvGrpSpPr/>
        <p:nvPr/>
      </p:nvGrpSpPr>
      <p:grpSpPr>
        <a:xfrm>
          <a:off x="0" y="0"/>
          <a:ext cx="0" cy="0"/>
          <a:chOff x="0" y="0"/>
          <a:chExt cx="0" cy="0"/>
        </a:xfrm>
      </p:grpSpPr>
      <p:sp>
        <p:nvSpPr>
          <p:cNvPr id="72" name="矩形 4">
            <a:extLst>
              <a:ext uri="{FF2B5EF4-FFF2-40B4-BE49-F238E27FC236}">
                <a16:creationId xmlns:a16="http://schemas.microsoft.com/office/drawing/2014/main" id="{5E5DED83-E462-FA94-CD6D-B2F25D82F88D}"/>
              </a:ext>
            </a:extLst>
          </p:cNvPr>
          <p:cNvSpPr/>
          <p:nvPr/>
        </p:nvSpPr>
        <p:spPr>
          <a:xfrm>
            <a:off x="0" y="-2834"/>
            <a:ext cx="12192000" cy="792000"/>
          </a:xfrm>
          <a:prstGeom prst="rect">
            <a:avLst/>
          </a:prstGeom>
          <a:solidFill>
            <a:srgbClr val="194A9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latin typeface="微软雅黑" panose="020B0503020204020204" pitchFamily="34" charset="-122"/>
                <a:ea typeface="微软雅黑" panose="020B0503020204020204" pitchFamily="34" charset="-122"/>
              </a:rPr>
              <a:t>4.3 S</a:t>
            </a:r>
            <a:r>
              <a:rPr lang="en-GB" altLang="zh-CN" sz="3200" b="1" dirty="0" err="1">
                <a:latin typeface="微软雅黑" panose="020B0503020204020204" pitchFamily="34" charset="-122"/>
                <a:ea typeface="微软雅黑" panose="020B0503020204020204" pitchFamily="34" charset="-122"/>
              </a:rPr>
              <a:t>patial</a:t>
            </a:r>
            <a:r>
              <a:rPr lang="en-GB" altLang="zh-CN" sz="3200" b="1" dirty="0">
                <a:latin typeface="微软雅黑" panose="020B0503020204020204" pitchFamily="34" charset="-122"/>
                <a:ea typeface="微软雅黑" panose="020B0503020204020204" pitchFamily="34" charset="-122"/>
              </a:rPr>
              <a:t> partitioning</a:t>
            </a:r>
            <a:endParaRPr lang="zh-CN" altLang="en-US" sz="2880" b="1" dirty="0">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CE58B1A1-5CCF-0F26-5DC5-F2A30FDF59A5}"/>
              </a:ext>
            </a:extLst>
          </p:cNvPr>
          <p:cNvSpPr/>
          <p:nvPr/>
        </p:nvSpPr>
        <p:spPr>
          <a:xfrm>
            <a:off x="335593" y="1007282"/>
            <a:ext cx="11520809" cy="5750936"/>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a:extLst>
              <a:ext uri="{FF2B5EF4-FFF2-40B4-BE49-F238E27FC236}">
                <a16:creationId xmlns:a16="http://schemas.microsoft.com/office/drawing/2014/main" id="{554A4B08-56E1-7E7D-AEC5-BD1A0DF5A59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9395" y="2283320"/>
            <a:ext cx="6525656" cy="3829067"/>
          </a:xfrm>
          <a:prstGeom prst="rect">
            <a:avLst/>
          </a:prstGeom>
          <a:effectLst>
            <a:outerShdw blurRad="50800" dist="38100" dir="2700000" algn="tl" rotWithShape="0">
              <a:prstClr val="black">
                <a:alpha val="40000"/>
              </a:prstClr>
            </a:outerShdw>
          </a:effectLst>
        </p:spPr>
      </p:pic>
      <p:sp>
        <p:nvSpPr>
          <p:cNvPr id="2" name="矩形 1">
            <a:extLst>
              <a:ext uri="{FF2B5EF4-FFF2-40B4-BE49-F238E27FC236}">
                <a16:creationId xmlns:a16="http://schemas.microsoft.com/office/drawing/2014/main" id="{60C68185-0036-4DDE-2F29-5521C9649B02}"/>
              </a:ext>
            </a:extLst>
          </p:cNvPr>
          <p:cNvSpPr/>
          <p:nvPr/>
        </p:nvSpPr>
        <p:spPr>
          <a:xfrm>
            <a:off x="335593" y="1014133"/>
            <a:ext cx="11520809" cy="877136"/>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a:extLst>
              <a:ext uri="{FF2B5EF4-FFF2-40B4-BE49-F238E27FC236}">
                <a16:creationId xmlns:a16="http://schemas.microsoft.com/office/drawing/2014/main" id="{FEEC1DBE-7452-E88B-B22F-344AA4078611}"/>
              </a:ext>
            </a:extLst>
          </p:cNvPr>
          <p:cNvSpPr/>
          <p:nvPr/>
        </p:nvSpPr>
        <p:spPr>
          <a:xfrm>
            <a:off x="335592" y="1007282"/>
            <a:ext cx="1801403" cy="882425"/>
          </a:xfrm>
          <a:prstGeom prst="rect">
            <a:avLst/>
          </a:prstGeom>
          <a:solidFill>
            <a:srgbClr val="194A9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20000"/>
              </a:lnSpc>
            </a:pPr>
            <a:r>
              <a:rPr lang="en-US" altLang="zh-CN" b="1" dirty="0">
                <a:latin typeface="微软雅黑" panose="020B0503020204020204" pitchFamily="34" charset="-122"/>
                <a:ea typeface="微软雅黑" panose="020B0503020204020204" pitchFamily="34" charset="-122"/>
              </a:rPr>
              <a:t>S</a:t>
            </a:r>
            <a:r>
              <a:rPr lang="en-GB" altLang="zh-CN" b="1" dirty="0">
                <a:latin typeface="微软雅黑" panose="020B0503020204020204" pitchFamily="34" charset="-122"/>
                <a:ea typeface="微软雅黑" panose="020B0503020204020204" pitchFamily="34" charset="-122"/>
              </a:rPr>
              <a:t>ix-hump camel</a:t>
            </a:r>
            <a:endParaRPr lang="zh-CN" altLang="en-US" b="1" dirty="0">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6D7EF323-ADB2-57F0-750B-C1288D72202A}"/>
                  </a:ext>
                </a:extLst>
              </p:cNvPr>
              <p:cNvSpPr txBox="1"/>
              <p:nvPr/>
            </p:nvSpPr>
            <p:spPr>
              <a:xfrm>
                <a:off x="2794000" y="1239590"/>
                <a:ext cx="7942431" cy="417807"/>
              </a:xfrm>
              <a:prstGeom prst="rect">
                <a:avLst/>
              </a:prstGeom>
              <a:noFill/>
            </p:spPr>
            <p:txBody>
              <a:bodyPr wrap="none" lIns="0" tIns="0" rIns="0" bIns="0" rtlCol="0">
                <a:spAutoFit/>
              </a:bodyPr>
              <a:lstStyle/>
              <a:p>
                <a14:m>
                  <m:oMath xmlns:m="http://schemas.openxmlformats.org/officeDocument/2006/math">
                    <m:r>
                      <a:rPr lang="en-US" altLang="zh-CN" sz="2400" b="1" i="1" smtClean="0">
                        <a:solidFill>
                          <a:schemeClr val="accent1">
                            <a:lumMod val="50000"/>
                          </a:schemeClr>
                        </a:solidFill>
                        <a:latin typeface="Cambria Math" panose="02040503050406030204" pitchFamily="18" charset="0"/>
                      </a:rPr>
                      <m:t>𝒇</m:t>
                    </m:r>
                    <m:d>
                      <m:dPr>
                        <m:ctrlPr>
                          <a:rPr lang="en-US" altLang="zh-CN" sz="2400" b="1" i="1" smtClean="0">
                            <a:solidFill>
                              <a:schemeClr val="accent1">
                                <a:lumMod val="50000"/>
                              </a:schemeClr>
                            </a:solidFill>
                            <a:latin typeface="Cambria Math" panose="02040503050406030204" pitchFamily="18" charset="0"/>
                          </a:rPr>
                        </m:ctrlPr>
                      </m:dPr>
                      <m:e>
                        <m:sSub>
                          <m:sSubPr>
                            <m:ctrlPr>
                              <a:rPr lang="en-US" altLang="zh-CN" sz="2400" b="1" i="1" smtClean="0">
                                <a:solidFill>
                                  <a:schemeClr val="accent1">
                                    <a:lumMod val="50000"/>
                                  </a:schemeClr>
                                </a:solidFill>
                                <a:latin typeface="Cambria Math" panose="02040503050406030204" pitchFamily="18" charset="0"/>
                              </a:rPr>
                            </m:ctrlPr>
                          </m:sSubPr>
                          <m:e>
                            <m:r>
                              <a:rPr lang="en-US" altLang="zh-CN" sz="2400" b="1" i="1">
                                <a:solidFill>
                                  <a:schemeClr val="accent1">
                                    <a:lumMod val="50000"/>
                                  </a:schemeClr>
                                </a:solidFill>
                                <a:latin typeface="Cambria Math" panose="02040503050406030204" pitchFamily="18" charset="0"/>
                              </a:rPr>
                              <m:t>𝒙</m:t>
                            </m:r>
                          </m:e>
                          <m:sub>
                            <m:r>
                              <a:rPr lang="en-US" altLang="zh-CN" sz="2400" b="1" i="1" smtClean="0">
                                <a:solidFill>
                                  <a:schemeClr val="accent1">
                                    <a:lumMod val="50000"/>
                                  </a:schemeClr>
                                </a:solidFill>
                                <a:latin typeface="Cambria Math" panose="02040503050406030204" pitchFamily="18" charset="0"/>
                              </a:rPr>
                              <m:t>𝟏</m:t>
                            </m:r>
                          </m:sub>
                        </m:sSub>
                        <m:r>
                          <a:rPr lang="en-US" altLang="zh-CN" sz="2400" b="1" i="1" smtClean="0">
                            <a:solidFill>
                              <a:schemeClr val="accent1">
                                <a:lumMod val="50000"/>
                              </a:schemeClr>
                            </a:solidFill>
                            <a:latin typeface="Cambria Math" panose="02040503050406030204" pitchFamily="18" charset="0"/>
                          </a:rPr>
                          <m:t>,</m:t>
                        </m:r>
                        <m:sSub>
                          <m:sSubPr>
                            <m:ctrlPr>
                              <a:rPr lang="en-US" altLang="zh-CN" sz="2400" b="1" i="1" smtClean="0">
                                <a:solidFill>
                                  <a:schemeClr val="accent1">
                                    <a:lumMod val="50000"/>
                                  </a:schemeClr>
                                </a:solidFill>
                                <a:latin typeface="Cambria Math" panose="02040503050406030204" pitchFamily="18" charset="0"/>
                              </a:rPr>
                            </m:ctrlPr>
                          </m:sSubPr>
                          <m:e>
                            <m:r>
                              <a:rPr lang="en-US" altLang="zh-CN" sz="2400" b="1" i="1" smtClean="0">
                                <a:solidFill>
                                  <a:schemeClr val="accent1">
                                    <a:lumMod val="50000"/>
                                  </a:schemeClr>
                                </a:solidFill>
                                <a:latin typeface="Cambria Math" panose="02040503050406030204" pitchFamily="18" charset="0"/>
                              </a:rPr>
                              <m:t>𝒙</m:t>
                            </m:r>
                          </m:e>
                          <m:sub>
                            <m:r>
                              <a:rPr lang="en-US" altLang="zh-CN" sz="2400" b="1" i="1" smtClean="0">
                                <a:solidFill>
                                  <a:schemeClr val="accent1">
                                    <a:lumMod val="50000"/>
                                  </a:schemeClr>
                                </a:solidFill>
                                <a:latin typeface="Cambria Math" panose="02040503050406030204" pitchFamily="18" charset="0"/>
                              </a:rPr>
                              <m:t>𝟐</m:t>
                            </m:r>
                          </m:sub>
                        </m:sSub>
                      </m:e>
                    </m:d>
                    <m:r>
                      <a:rPr lang="en-US" altLang="zh-CN" sz="2400" b="1" i="1" smtClean="0">
                        <a:solidFill>
                          <a:schemeClr val="accent1">
                            <a:lumMod val="50000"/>
                          </a:schemeClr>
                        </a:solidFill>
                        <a:latin typeface="Cambria Math" panose="02040503050406030204" pitchFamily="18" charset="0"/>
                      </a:rPr>
                      <m:t>=</m:t>
                    </m:r>
                    <m:d>
                      <m:dPr>
                        <m:ctrlPr>
                          <a:rPr lang="en-US" altLang="zh-CN" sz="2400" b="1" i="1" smtClean="0">
                            <a:solidFill>
                              <a:schemeClr val="accent1">
                                <a:lumMod val="50000"/>
                              </a:schemeClr>
                            </a:solidFill>
                            <a:latin typeface="Cambria Math" panose="02040503050406030204" pitchFamily="18" charset="0"/>
                          </a:rPr>
                        </m:ctrlPr>
                      </m:dPr>
                      <m:e>
                        <m:r>
                          <a:rPr lang="en-US" altLang="zh-CN" sz="2400" b="1" i="1" smtClean="0">
                            <a:solidFill>
                              <a:schemeClr val="accent1">
                                <a:lumMod val="50000"/>
                              </a:schemeClr>
                            </a:solidFill>
                            <a:latin typeface="Cambria Math" panose="02040503050406030204" pitchFamily="18" charset="0"/>
                          </a:rPr>
                          <m:t>𝟒</m:t>
                        </m:r>
                        <m:r>
                          <a:rPr lang="en-US" altLang="zh-CN" sz="2400" b="1" i="1" smtClean="0">
                            <a:solidFill>
                              <a:schemeClr val="accent1">
                                <a:lumMod val="50000"/>
                              </a:schemeClr>
                            </a:solidFill>
                            <a:latin typeface="Cambria Math" panose="02040503050406030204" pitchFamily="18" charset="0"/>
                          </a:rPr>
                          <m:t>−</m:t>
                        </m:r>
                        <m:r>
                          <a:rPr lang="en-US" altLang="zh-CN" sz="2400" b="1" i="1" smtClean="0">
                            <a:solidFill>
                              <a:schemeClr val="accent1">
                                <a:lumMod val="50000"/>
                              </a:schemeClr>
                            </a:solidFill>
                            <a:latin typeface="Cambria Math" panose="02040503050406030204" pitchFamily="18" charset="0"/>
                          </a:rPr>
                          <m:t>𝟐</m:t>
                        </m:r>
                        <m:r>
                          <a:rPr lang="en-US" altLang="zh-CN" sz="2400" b="1" i="1" smtClean="0">
                            <a:solidFill>
                              <a:schemeClr val="accent1">
                                <a:lumMod val="50000"/>
                              </a:schemeClr>
                            </a:solidFill>
                            <a:latin typeface="Cambria Math" panose="02040503050406030204" pitchFamily="18" charset="0"/>
                          </a:rPr>
                          <m:t>.</m:t>
                        </m:r>
                        <m:r>
                          <a:rPr lang="en-US" altLang="zh-CN" sz="2400" b="1" i="1" smtClean="0">
                            <a:solidFill>
                              <a:schemeClr val="accent1">
                                <a:lumMod val="50000"/>
                              </a:schemeClr>
                            </a:solidFill>
                            <a:latin typeface="Cambria Math" panose="02040503050406030204" pitchFamily="18" charset="0"/>
                          </a:rPr>
                          <m:t>𝟏</m:t>
                        </m:r>
                        <m:sSubSup>
                          <m:sSubSupPr>
                            <m:ctrlPr>
                              <a:rPr lang="en-US" altLang="zh-CN" sz="2400" b="1" i="1" smtClean="0">
                                <a:solidFill>
                                  <a:schemeClr val="accent1">
                                    <a:lumMod val="50000"/>
                                  </a:schemeClr>
                                </a:solidFill>
                                <a:latin typeface="Cambria Math" panose="02040503050406030204" pitchFamily="18" charset="0"/>
                              </a:rPr>
                            </m:ctrlPr>
                          </m:sSubSupPr>
                          <m:e>
                            <m:r>
                              <a:rPr lang="en-US" altLang="zh-CN" sz="2400" b="1" i="1">
                                <a:solidFill>
                                  <a:schemeClr val="accent1">
                                    <a:lumMod val="50000"/>
                                  </a:schemeClr>
                                </a:solidFill>
                                <a:latin typeface="Cambria Math" panose="02040503050406030204" pitchFamily="18" charset="0"/>
                              </a:rPr>
                              <m:t>𝒙</m:t>
                            </m:r>
                          </m:e>
                          <m:sub>
                            <m:r>
                              <a:rPr lang="en-US" altLang="zh-CN" sz="2400" b="1" i="1" smtClean="0">
                                <a:solidFill>
                                  <a:schemeClr val="accent1">
                                    <a:lumMod val="50000"/>
                                  </a:schemeClr>
                                </a:solidFill>
                                <a:latin typeface="Cambria Math" panose="02040503050406030204" pitchFamily="18" charset="0"/>
                              </a:rPr>
                              <m:t>𝟏</m:t>
                            </m:r>
                          </m:sub>
                          <m:sup>
                            <m:r>
                              <a:rPr lang="en-US" altLang="zh-CN" sz="2400" b="1" i="1" smtClean="0">
                                <a:solidFill>
                                  <a:schemeClr val="accent1">
                                    <a:lumMod val="50000"/>
                                  </a:schemeClr>
                                </a:solidFill>
                                <a:latin typeface="Cambria Math" panose="02040503050406030204" pitchFamily="18" charset="0"/>
                              </a:rPr>
                              <m:t>𝟐</m:t>
                            </m:r>
                          </m:sup>
                        </m:sSubSup>
                        <m:r>
                          <a:rPr lang="en-US" altLang="zh-CN" sz="2400" b="1" i="1" smtClean="0">
                            <a:solidFill>
                              <a:schemeClr val="accent1">
                                <a:lumMod val="50000"/>
                              </a:schemeClr>
                            </a:solidFill>
                            <a:latin typeface="Cambria Math" panose="02040503050406030204" pitchFamily="18" charset="0"/>
                          </a:rPr>
                          <m:t>+</m:t>
                        </m:r>
                        <m:f>
                          <m:fPr>
                            <m:type m:val="lin"/>
                            <m:ctrlPr>
                              <a:rPr lang="en-US" altLang="zh-CN" sz="2400" b="1" i="1" smtClean="0">
                                <a:solidFill>
                                  <a:schemeClr val="accent1">
                                    <a:lumMod val="50000"/>
                                  </a:schemeClr>
                                </a:solidFill>
                                <a:latin typeface="Cambria Math" panose="02040503050406030204" pitchFamily="18" charset="0"/>
                              </a:rPr>
                            </m:ctrlPr>
                          </m:fPr>
                          <m:num>
                            <m:sSubSup>
                              <m:sSubSupPr>
                                <m:ctrlPr>
                                  <a:rPr lang="en-US" altLang="zh-CN" sz="2400" b="1" i="1">
                                    <a:solidFill>
                                      <a:schemeClr val="accent1">
                                        <a:lumMod val="50000"/>
                                      </a:schemeClr>
                                    </a:solidFill>
                                    <a:latin typeface="Cambria Math" panose="02040503050406030204" pitchFamily="18" charset="0"/>
                                  </a:rPr>
                                </m:ctrlPr>
                              </m:sSubSupPr>
                              <m:e>
                                <m:r>
                                  <a:rPr lang="en-US" altLang="zh-CN" sz="2400" b="1" i="1">
                                    <a:solidFill>
                                      <a:schemeClr val="accent1">
                                        <a:lumMod val="50000"/>
                                      </a:schemeClr>
                                    </a:solidFill>
                                    <a:latin typeface="Cambria Math" panose="02040503050406030204" pitchFamily="18" charset="0"/>
                                  </a:rPr>
                                  <m:t>𝒙</m:t>
                                </m:r>
                              </m:e>
                              <m:sub>
                                <m:r>
                                  <a:rPr lang="en-US" altLang="zh-CN" sz="2400" b="1" i="1">
                                    <a:solidFill>
                                      <a:schemeClr val="accent1">
                                        <a:lumMod val="50000"/>
                                      </a:schemeClr>
                                    </a:solidFill>
                                    <a:latin typeface="Cambria Math" panose="02040503050406030204" pitchFamily="18" charset="0"/>
                                  </a:rPr>
                                  <m:t>𝟏</m:t>
                                </m:r>
                              </m:sub>
                              <m:sup>
                                <m:r>
                                  <a:rPr lang="en-US" altLang="zh-CN" sz="2400" b="1" i="1">
                                    <a:solidFill>
                                      <a:schemeClr val="accent1">
                                        <a:lumMod val="50000"/>
                                      </a:schemeClr>
                                    </a:solidFill>
                                    <a:latin typeface="Cambria Math" panose="02040503050406030204" pitchFamily="18" charset="0"/>
                                  </a:rPr>
                                  <m:t>𝟒</m:t>
                                </m:r>
                              </m:sup>
                            </m:sSubSup>
                          </m:num>
                          <m:den>
                            <m:r>
                              <a:rPr lang="en-US" altLang="zh-CN" sz="2400" b="1" i="1" smtClean="0">
                                <a:solidFill>
                                  <a:schemeClr val="accent1">
                                    <a:lumMod val="50000"/>
                                  </a:schemeClr>
                                </a:solidFill>
                                <a:latin typeface="Cambria Math" panose="02040503050406030204" pitchFamily="18" charset="0"/>
                              </a:rPr>
                              <m:t>𝟑</m:t>
                            </m:r>
                          </m:den>
                        </m:f>
                      </m:e>
                    </m:d>
                    <m:sSubSup>
                      <m:sSubSupPr>
                        <m:ctrlPr>
                          <a:rPr lang="en-US" altLang="zh-CN" sz="2400" b="1" i="1" smtClean="0">
                            <a:solidFill>
                              <a:schemeClr val="accent1">
                                <a:lumMod val="50000"/>
                              </a:schemeClr>
                            </a:solidFill>
                            <a:latin typeface="Cambria Math" panose="02040503050406030204" pitchFamily="18" charset="0"/>
                          </a:rPr>
                        </m:ctrlPr>
                      </m:sSubSupPr>
                      <m:e>
                        <m:r>
                          <a:rPr lang="en-US" altLang="zh-CN" sz="2400" b="1" i="1" smtClean="0">
                            <a:solidFill>
                              <a:schemeClr val="accent1">
                                <a:lumMod val="50000"/>
                              </a:schemeClr>
                            </a:solidFill>
                            <a:latin typeface="Cambria Math" panose="02040503050406030204" pitchFamily="18" charset="0"/>
                          </a:rPr>
                          <m:t>𝒙</m:t>
                        </m:r>
                      </m:e>
                      <m:sub>
                        <m:r>
                          <a:rPr lang="en-US" altLang="zh-CN" sz="2400" b="1" i="1" smtClean="0">
                            <a:solidFill>
                              <a:schemeClr val="accent1">
                                <a:lumMod val="50000"/>
                              </a:schemeClr>
                            </a:solidFill>
                            <a:latin typeface="Cambria Math" panose="02040503050406030204" pitchFamily="18" charset="0"/>
                          </a:rPr>
                          <m:t>𝟏</m:t>
                        </m:r>
                      </m:sub>
                      <m:sup>
                        <m:r>
                          <a:rPr lang="en-US" altLang="zh-CN" sz="2400" b="1" i="1" smtClean="0">
                            <a:solidFill>
                              <a:schemeClr val="accent1">
                                <a:lumMod val="50000"/>
                              </a:schemeClr>
                            </a:solidFill>
                            <a:latin typeface="Cambria Math" panose="02040503050406030204" pitchFamily="18" charset="0"/>
                          </a:rPr>
                          <m:t>𝟐</m:t>
                        </m:r>
                      </m:sup>
                    </m:sSubSup>
                    <m:r>
                      <a:rPr lang="en-US" altLang="zh-CN" sz="2400" b="1" i="1" smtClean="0">
                        <a:solidFill>
                          <a:schemeClr val="accent1">
                            <a:lumMod val="50000"/>
                          </a:schemeClr>
                        </a:solidFill>
                        <a:latin typeface="Cambria Math" panose="02040503050406030204" pitchFamily="18" charset="0"/>
                      </a:rPr>
                      <m:t>+</m:t>
                    </m:r>
                    <m:sSub>
                      <m:sSubPr>
                        <m:ctrlPr>
                          <a:rPr lang="en-US" altLang="zh-CN" sz="2400" b="1" i="1">
                            <a:solidFill>
                              <a:schemeClr val="accent1">
                                <a:lumMod val="50000"/>
                              </a:schemeClr>
                            </a:solidFill>
                            <a:latin typeface="Cambria Math" panose="02040503050406030204" pitchFamily="18" charset="0"/>
                          </a:rPr>
                        </m:ctrlPr>
                      </m:sSubPr>
                      <m:e>
                        <m:r>
                          <a:rPr lang="en-US" altLang="zh-CN" sz="2400" b="1" i="1">
                            <a:solidFill>
                              <a:schemeClr val="accent1">
                                <a:lumMod val="50000"/>
                              </a:schemeClr>
                            </a:solidFill>
                            <a:latin typeface="Cambria Math" panose="02040503050406030204" pitchFamily="18" charset="0"/>
                          </a:rPr>
                          <m:t>𝒙</m:t>
                        </m:r>
                      </m:e>
                      <m:sub>
                        <m:r>
                          <a:rPr lang="en-US" altLang="zh-CN" sz="2400" b="1" i="1">
                            <a:solidFill>
                              <a:schemeClr val="accent1">
                                <a:lumMod val="50000"/>
                              </a:schemeClr>
                            </a:solidFill>
                            <a:latin typeface="Cambria Math" panose="02040503050406030204" pitchFamily="18" charset="0"/>
                          </a:rPr>
                          <m:t>𝟏</m:t>
                        </m:r>
                      </m:sub>
                    </m:sSub>
                    <m:sSub>
                      <m:sSubPr>
                        <m:ctrlPr>
                          <a:rPr lang="en-US" altLang="zh-CN" sz="2400" b="1" i="1">
                            <a:solidFill>
                              <a:schemeClr val="accent1">
                                <a:lumMod val="50000"/>
                              </a:schemeClr>
                            </a:solidFill>
                            <a:latin typeface="Cambria Math" panose="02040503050406030204" pitchFamily="18" charset="0"/>
                          </a:rPr>
                        </m:ctrlPr>
                      </m:sSubPr>
                      <m:e>
                        <m:r>
                          <a:rPr lang="en-US" altLang="zh-CN" sz="2400" b="1" i="1">
                            <a:solidFill>
                              <a:schemeClr val="accent1">
                                <a:lumMod val="50000"/>
                              </a:schemeClr>
                            </a:solidFill>
                            <a:latin typeface="Cambria Math" panose="02040503050406030204" pitchFamily="18" charset="0"/>
                          </a:rPr>
                          <m:t>𝒙</m:t>
                        </m:r>
                      </m:e>
                      <m:sub>
                        <m:r>
                          <a:rPr lang="en-US" altLang="zh-CN" sz="2400" b="1" i="1">
                            <a:solidFill>
                              <a:schemeClr val="accent1">
                                <a:lumMod val="50000"/>
                              </a:schemeClr>
                            </a:solidFill>
                            <a:latin typeface="Cambria Math" panose="02040503050406030204" pitchFamily="18" charset="0"/>
                          </a:rPr>
                          <m:t>𝟐</m:t>
                        </m:r>
                      </m:sub>
                    </m:sSub>
                    <m:r>
                      <a:rPr lang="en-US" altLang="zh-CN" sz="2400" b="1" i="1" smtClean="0">
                        <a:solidFill>
                          <a:schemeClr val="accent1">
                            <a:lumMod val="50000"/>
                          </a:schemeClr>
                        </a:solidFill>
                        <a:latin typeface="Cambria Math" panose="02040503050406030204" pitchFamily="18" charset="0"/>
                      </a:rPr>
                      <m:t>+</m:t>
                    </m:r>
                    <m:d>
                      <m:dPr>
                        <m:ctrlPr>
                          <a:rPr lang="en-US" altLang="zh-CN" sz="2400" b="1" i="1" smtClean="0">
                            <a:solidFill>
                              <a:schemeClr val="accent1">
                                <a:lumMod val="50000"/>
                              </a:schemeClr>
                            </a:solidFill>
                            <a:latin typeface="Cambria Math" panose="02040503050406030204" pitchFamily="18" charset="0"/>
                          </a:rPr>
                        </m:ctrlPr>
                      </m:dPr>
                      <m:e>
                        <m:r>
                          <a:rPr lang="en-US" altLang="zh-CN" sz="2400" b="1" i="1" smtClean="0">
                            <a:solidFill>
                              <a:schemeClr val="accent1">
                                <a:lumMod val="50000"/>
                              </a:schemeClr>
                            </a:solidFill>
                            <a:latin typeface="Cambria Math" panose="02040503050406030204" pitchFamily="18" charset="0"/>
                          </a:rPr>
                          <m:t>−</m:t>
                        </m:r>
                        <m:r>
                          <a:rPr lang="en-US" altLang="zh-CN" sz="2400" b="1" i="1" smtClean="0">
                            <a:solidFill>
                              <a:schemeClr val="accent1">
                                <a:lumMod val="50000"/>
                              </a:schemeClr>
                            </a:solidFill>
                            <a:latin typeface="Cambria Math" panose="02040503050406030204" pitchFamily="18" charset="0"/>
                          </a:rPr>
                          <m:t>𝟒</m:t>
                        </m:r>
                        <m:r>
                          <a:rPr lang="en-US" altLang="zh-CN" sz="2400" b="1" i="1" smtClean="0">
                            <a:solidFill>
                              <a:schemeClr val="accent1">
                                <a:lumMod val="50000"/>
                              </a:schemeClr>
                            </a:solidFill>
                            <a:latin typeface="Cambria Math" panose="02040503050406030204" pitchFamily="18" charset="0"/>
                          </a:rPr>
                          <m:t>+</m:t>
                        </m:r>
                        <m:r>
                          <a:rPr lang="en-US" altLang="zh-CN" sz="2400" b="1" i="1" smtClean="0">
                            <a:solidFill>
                              <a:schemeClr val="accent1">
                                <a:lumMod val="50000"/>
                              </a:schemeClr>
                            </a:solidFill>
                            <a:latin typeface="Cambria Math" panose="02040503050406030204" pitchFamily="18" charset="0"/>
                          </a:rPr>
                          <m:t>𝟒</m:t>
                        </m:r>
                        <m:sSubSup>
                          <m:sSubSupPr>
                            <m:ctrlPr>
                              <a:rPr lang="en-US" altLang="zh-CN" sz="2400" b="1" i="1">
                                <a:solidFill>
                                  <a:schemeClr val="accent1">
                                    <a:lumMod val="50000"/>
                                  </a:schemeClr>
                                </a:solidFill>
                                <a:latin typeface="Cambria Math" panose="02040503050406030204" pitchFamily="18" charset="0"/>
                              </a:rPr>
                            </m:ctrlPr>
                          </m:sSubSupPr>
                          <m:e>
                            <m:r>
                              <a:rPr lang="en-US" altLang="zh-CN" sz="2400" b="1" i="1">
                                <a:solidFill>
                                  <a:schemeClr val="accent1">
                                    <a:lumMod val="50000"/>
                                  </a:schemeClr>
                                </a:solidFill>
                                <a:latin typeface="Cambria Math" panose="02040503050406030204" pitchFamily="18" charset="0"/>
                              </a:rPr>
                              <m:t>𝒙</m:t>
                            </m:r>
                          </m:e>
                          <m:sub>
                            <m:r>
                              <a:rPr lang="en-US" altLang="zh-CN" sz="2400" b="1" i="1" smtClean="0">
                                <a:solidFill>
                                  <a:schemeClr val="accent1">
                                    <a:lumMod val="50000"/>
                                  </a:schemeClr>
                                </a:solidFill>
                                <a:latin typeface="Cambria Math" panose="02040503050406030204" pitchFamily="18" charset="0"/>
                              </a:rPr>
                              <m:t>𝟐</m:t>
                            </m:r>
                          </m:sub>
                          <m:sup>
                            <m:r>
                              <a:rPr lang="en-US" altLang="zh-CN" sz="2400" b="1" i="1">
                                <a:solidFill>
                                  <a:schemeClr val="accent1">
                                    <a:lumMod val="50000"/>
                                  </a:schemeClr>
                                </a:solidFill>
                                <a:latin typeface="Cambria Math" panose="02040503050406030204" pitchFamily="18" charset="0"/>
                              </a:rPr>
                              <m:t>𝟐</m:t>
                            </m:r>
                          </m:sup>
                        </m:sSubSup>
                      </m:e>
                    </m:d>
                  </m:oMath>
                </a14:m>
                <a:r>
                  <a:rPr lang="en-US" altLang="zh-CN" sz="2400" b="1" dirty="0">
                    <a:solidFill>
                      <a:schemeClr val="accent1">
                        <a:lumMod val="50000"/>
                      </a:schemeClr>
                    </a:solidFill>
                  </a:rPr>
                  <a:t> </a:t>
                </a:r>
                <a14:m>
                  <m:oMath xmlns:m="http://schemas.openxmlformats.org/officeDocument/2006/math">
                    <m:sSubSup>
                      <m:sSubSupPr>
                        <m:ctrlPr>
                          <a:rPr lang="en-US" altLang="zh-CN" sz="2400" b="1" i="1">
                            <a:solidFill>
                              <a:schemeClr val="accent1">
                                <a:lumMod val="50000"/>
                              </a:schemeClr>
                            </a:solidFill>
                            <a:latin typeface="Cambria Math" panose="02040503050406030204" pitchFamily="18" charset="0"/>
                          </a:rPr>
                        </m:ctrlPr>
                      </m:sSubSupPr>
                      <m:e>
                        <m:r>
                          <a:rPr lang="en-US" altLang="zh-CN" sz="2400" b="1" i="1">
                            <a:solidFill>
                              <a:schemeClr val="accent1">
                                <a:lumMod val="50000"/>
                              </a:schemeClr>
                            </a:solidFill>
                            <a:latin typeface="Cambria Math" panose="02040503050406030204" pitchFamily="18" charset="0"/>
                          </a:rPr>
                          <m:t>𝒙</m:t>
                        </m:r>
                      </m:e>
                      <m:sub>
                        <m:r>
                          <a:rPr lang="en-US" altLang="zh-CN" sz="2400" b="1" i="1">
                            <a:solidFill>
                              <a:schemeClr val="accent1">
                                <a:lumMod val="50000"/>
                              </a:schemeClr>
                            </a:solidFill>
                            <a:latin typeface="Cambria Math" panose="02040503050406030204" pitchFamily="18" charset="0"/>
                          </a:rPr>
                          <m:t>𝟐</m:t>
                        </m:r>
                      </m:sub>
                      <m:sup>
                        <m:r>
                          <a:rPr lang="en-US" altLang="zh-CN" sz="2400" b="1" i="1">
                            <a:solidFill>
                              <a:schemeClr val="accent1">
                                <a:lumMod val="50000"/>
                              </a:schemeClr>
                            </a:solidFill>
                            <a:latin typeface="Cambria Math" panose="02040503050406030204" pitchFamily="18" charset="0"/>
                          </a:rPr>
                          <m:t>𝟐</m:t>
                        </m:r>
                      </m:sup>
                    </m:sSubSup>
                  </m:oMath>
                </a14:m>
                <a:endParaRPr lang="zh-CN" altLang="en-US" sz="2400" b="1" dirty="0">
                  <a:solidFill>
                    <a:schemeClr val="accent1">
                      <a:lumMod val="50000"/>
                    </a:schemeClr>
                  </a:solidFill>
                </a:endParaRPr>
              </a:p>
            </p:txBody>
          </p:sp>
        </mc:Choice>
        <mc:Fallback xmlns="">
          <p:sp>
            <p:nvSpPr>
              <p:cNvPr id="4" name="文本框 3">
                <a:extLst>
                  <a:ext uri="{FF2B5EF4-FFF2-40B4-BE49-F238E27FC236}">
                    <a16:creationId xmlns:a16="http://schemas.microsoft.com/office/drawing/2014/main" id="{6D7EF323-ADB2-57F0-750B-C1288D72202A}"/>
                  </a:ext>
                </a:extLst>
              </p:cNvPr>
              <p:cNvSpPr txBox="1">
                <a:spLocks noRot="1" noChangeAspect="1" noMove="1" noResize="1" noEditPoints="1" noAdjustHandles="1" noChangeArrowheads="1" noChangeShapeType="1" noTextEdit="1"/>
              </p:cNvSpPr>
              <p:nvPr/>
            </p:nvSpPr>
            <p:spPr>
              <a:xfrm>
                <a:off x="2794000" y="1239590"/>
                <a:ext cx="7942431" cy="417807"/>
              </a:xfrm>
              <a:prstGeom prst="rect">
                <a:avLst/>
              </a:prstGeom>
              <a:blipFill>
                <a:blip r:embed="rId4"/>
                <a:stretch>
                  <a:fillRect l="-77"/>
                </a:stretch>
              </a:blipFill>
            </p:spPr>
            <p:txBody>
              <a:bodyPr/>
              <a:lstStyle/>
              <a:p>
                <a:r>
                  <a:rPr lang="zh-CN" altLang="en-US">
                    <a:noFill/>
                  </a:rPr>
                  <a:t> </a:t>
                </a:r>
              </a:p>
            </p:txBody>
          </p:sp>
        </mc:Fallback>
      </mc:AlternateContent>
      <p:pic>
        <p:nvPicPr>
          <p:cNvPr id="8" name="图片 7">
            <a:extLst>
              <a:ext uri="{FF2B5EF4-FFF2-40B4-BE49-F238E27FC236}">
                <a16:creationId xmlns:a16="http://schemas.microsoft.com/office/drawing/2014/main" id="{44628489-33B9-C690-814B-1C6A6EBAD244}"/>
              </a:ext>
            </a:extLst>
          </p:cNvPr>
          <p:cNvPicPr>
            <a:picLocks noChangeAspect="1"/>
          </p:cNvPicPr>
          <p:nvPr/>
        </p:nvPicPr>
        <p:blipFill>
          <a:blip r:embed="rId5"/>
          <a:stretch>
            <a:fillRect/>
          </a:stretch>
        </p:blipFill>
        <p:spPr>
          <a:xfrm>
            <a:off x="8125860" y="2246896"/>
            <a:ext cx="3027049" cy="1979593"/>
          </a:xfrm>
          <a:prstGeom prst="rect">
            <a:avLst/>
          </a:prstGeom>
        </p:spPr>
      </p:pic>
      <p:pic>
        <p:nvPicPr>
          <p:cNvPr id="11" name="图片 10">
            <a:extLst>
              <a:ext uri="{FF2B5EF4-FFF2-40B4-BE49-F238E27FC236}">
                <a16:creationId xmlns:a16="http://schemas.microsoft.com/office/drawing/2014/main" id="{49D4A0FE-F1AA-258F-B421-F11B38CB4639}"/>
              </a:ext>
            </a:extLst>
          </p:cNvPr>
          <p:cNvPicPr>
            <a:picLocks noChangeAspect="1"/>
          </p:cNvPicPr>
          <p:nvPr/>
        </p:nvPicPr>
        <p:blipFill>
          <a:blip r:embed="rId6"/>
          <a:stretch>
            <a:fillRect/>
          </a:stretch>
        </p:blipFill>
        <p:spPr>
          <a:xfrm>
            <a:off x="8201891" y="4223204"/>
            <a:ext cx="2951018" cy="1952951"/>
          </a:xfrm>
          <a:prstGeom prst="rect">
            <a:avLst/>
          </a:prstGeom>
        </p:spPr>
      </p:pic>
      <p:sp>
        <p:nvSpPr>
          <p:cNvPr id="12" name="文本框 11">
            <a:extLst>
              <a:ext uri="{FF2B5EF4-FFF2-40B4-BE49-F238E27FC236}">
                <a16:creationId xmlns:a16="http://schemas.microsoft.com/office/drawing/2014/main" id="{CA18B9EE-ED82-3181-88A0-E33F97153843}"/>
              </a:ext>
            </a:extLst>
          </p:cNvPr>
          <p:cNvSpPr txBox="1"/>
          <p:nvPr/>
        </p:nvSpPr>
        <p:spPr>
          <a:xfrm>
            <a:off x="335592" y="6481219"/>
            <a:ext cx="11520808" cy="276999"/>
          </a:xfrm>
          <a:prstGeom prst="rect">
            <a:avLst/>
          </a:prstGeom>
          <a:noFill/>
        </p:spPr>
        <p:txBody>
          <a:bodyPr wrap="square">
            <a:spAutoFit/>
          </a:bodyPr>
          <a:lstStyle/>
          <a:p>
            <a:pPr algn="just">
              <a:buNone/>
            </a:pPr>
            <a:r>
              <a:rPr lang="en-GB" altLang="zh-CN" sz="1200" dirty="0">
                <a:effectLst/>
              </a:rPr>
              <a:t>1.Zhai, J. &amp; </a:t>
            </a:r>
            <a:r>
              <a:rPr lang="en-GB" altLang="zh-CN" sz="1200" dirty="0" err="1">
                <a:effectLst/>
              </a:rPr>
              <a:t>Boukouvala</a:t>
            </a:r>
            <a:r>
              <a:rPr lang="en-GB" altLang="zh-CN" sz="1200" dirty="0">
                <a:effectLst/>
              </a:rPr>
              <a:t>, F. Data-driven spatial branch-and-bound algorithms for box-constrained simulation-based optimization. </a:t>
            </a:r>
            <a:r>
              <a:rPr lang="en-GB" altLang="zh-CN" sz="1200" i="1" dirty="0">
                <a:effectLst/>
              </a:rPr>
              <a:t>J Glob </a:t>
            </a:r>
            <a:r>
              <a:rPr lang="en-GB" altLang="zh-CN" sz="1200" i="1" dirty="0" err="1">
                <a:effectLst/>
              </a:rPr>
              <a:t>Optim</a:t>
            </a:r>
            <a:r>
              <a:rPr lang="en-GB" altLang="zh-CN" sz="1200" dirty="0">
                <a:effectLst/>
              </a:rPr>
              <a:t> </a:t>
            </a:r>
            <a:r>
              <a:rPr lang="en-GB" altLang="zh-CN" sz="1200" b="1" dirty="0">
                <a:effectLst/>
              </a:rPr>
              <a:t>82</a:t>
            </a:r>
            <a:r>
              <a:rPr lang="en-GB" altLang="zh-CN" sz="1200" dirty="0">
                <a:effectLst/>
              </a:rPr>
              <a:t>, 21–50 (2022).</a:t>
            </a:r>
          </a:p>
        </p:txBody>
      </p:sp>
    </p:spTree>
    <p:extLst>
      <p:ext uri="{BB962C8B-B14F-4D97-AF65-F5344CB8AC3E}">
        <p14:creationId xmlns:p14="http://schemas.microsoft.com/office/powerpoint/2010/main" val="26719404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34BF15-8D54-4E2E-37D3-C1CB3736B0EB}"/>
            </a:ext>
          </a:extLst>
        </p:cNvPr>
        <p:cNvGrpSpPr/>
        <p:nvPr/>
      </p:nvGrpSpPr>
      <p:grpSpPr>
        <a:xfrm>
          <a:off x="0" y="0"/>
          <a:ext cx="0" cy="0"/>
          <a:chOff x="0" y="0"/>
          <a:chExt cx="0" cy="0"/>
        </a:xfrm>
      </p:grpSpPr>
      <p:pic>
        <p:nvPicPr>
          <p:cNvPr id="4" name="图片 3">
            <a:extLst>
              <a:ext uri="{FF2B5EF4-FFF2-40B4-BE49-F238E27FC236}">
                <a16:creationId xmlns:a16="http://schemas.microsoft.com/office/drawing/2014/main" id="{8EAC6D79-1185-6021-3B02-9CF2E5A04A15}"/>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4177348" y="290195"/>
            <a:ext cx="3837305" cy="805180"/>
          </a:xfrm>
          <a:prstGeom prst="rect">
            <a:avLst/>
          </a:prstGeom>
        </p:spPr>
      </p:pic>
      <p:sp>
        <p:nvSpPr>
          <p:cNvPr id="59" name="圆角矩形 58">
            <a:extLst>
              <a:ext uri="{FF2B5EF4-FFF2-40B4-BE49-F238E27FC236}">
                <a16:creationId xmlns:a16="http://schemas.microsoft.com/office/drawing/2014/main" id="{FDB966D5-568F-7042-86E8-FC7CAD4F84E8}"/>
              </a:ext>
            </a:extLst>
          </p:cNvPr>
          <p:cNvSpPr/>
          <p:nvPr/>
        </p:nvSpPr>
        <p:spPr>
          <a:xfrm>
            <a:off x="0" y="2968215"/>
            <a:ext cx="12192000" cy="1724133"/>
          </a:xfrm>
          <a:prstGeom prst="roundRect">
            <a:avLst>
              <a:gd name="adj" fmla="val 0"/>
            </a:avLst>
          </a:prstGeom>
          <a:solidFill>
            <a:srgbClr val="194A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800" b="1" dirty="0">
                <a:latin typeface="微软雅黑" panose="020B0503020204020204" pitchFamily="34" charset="-122"/>
                <a:ea typeface="微软雅黑" panose="020B0503020204020204" pitchFamily="34" charset="-122"/>
              </a:rPr>
              <a:t>05 </a:t>
            </a:r>
            <a:r>
              <a:rPr lang="zh-CN" altLang="en-US" sz="4800" b="1" dirty="0">
                <a:latin typeface="微软雅黑" panose="020B0503020204020204" pitchFamily="34" charset="-122"/>
                <a:ea typeface="微软雅黑" panose="020B0503020204020204" pitchFamily="34" charset="-122"/>
              </a:rPr>
              <a:t>相关工作</a:t>
            </a:r>
          </a:p>
        </p:txBody>
      </p:sp>
    </p:spTree>
    <p:extLst>
      <p:ext uri="{BB962C8B-B14F-4D97-AF65-F5344CB8AC3E}">
        <p14:creationId xmlns:p14="http://schemas.microsoft.com/office/powerpoint/2010/main" val="29826371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4AC824-C136-5B6E-6D62-52F560A09BA1}"/>
            </a:ext>
          </a:extLst>
        </p:cNvPr>
        <p:cNvGrpSpPr/>
        <p:nvPr/>
      </p:nvGrpSpPr>
      <p:grpSpPr>
        <a:xfrm>
          <a:off x="0" y="0"/>
          <a:ext cx="0" cy="0"/>
          <a:chOff x="0" y="0"/>
          <a:chExt cx="0" cy="0"/>
        </a:xfrm>
      </p:grpSpPr>
      <p:sp>
        <p:nvSpPr>
          <p:cNvPr id="2" name="矩形 1">
            <a:extLst>
              <a:ext uri="{FF2B5EF4-FFF2-40B4-BE49-F238E27FC236}">
                <a16:creationId xmlns:a16="http://schemas.microsoft.com/office/drawing/2014/main" id="{1967DD0E-158E-4F56-A5D4-D1339D2B543E}"/>
              </a:ext>
            </a:extLst>
          </p:cNvPr>
          <p:cNvSpPr/>
          <p:nvPr/>
        </p:nvSpPr>
        <p:spPr>
          <a:xfrm>
            <a:off x="195022" y="877614"/>
            <a:ext cx="11800127" cy="5923235"/>
          </a:xfrm>
          <a:prstGeom prst="rect">
            <a:avLst/>
          </a:prstGeom>
          <a:solidFill>
            <a:schemeClr val="bg1"/>
          </a:solidFill>
          <a:ln>
            <a:solidFill>
              <a:schemeClr val="bg2">
                <a:lumMod val="90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矩形 4">
            <a:extLst>
              <a:ext uri="{FF2B5EF4-FFF2-40B4-BE49-F238E27FC236}">
                <a16:creationId xmlns:a16="http://schemas.microsoft.com/office/drawing/2014/main" id="{93C3EEE9-B0EA-D4AC-82F2-B6DDB0B11989}"/>
              </a:ext>
            </a:extLst>
          </p:cNvPr>
          <p:cNvSpPr/>
          <p:nvPr/>
        </p:nvSpPr>
        <p:spPr>
          <a:xfrm>
            <a:off x="0" y="-2834"/>
            <a:ext cx="12192000" cy="792000"/>
          </a:xfrm>
          <a:prstGeom prst="rect">
            <a:avLst/>
          </a:prstGeom>
          <a:solidFill>
            <a:srgbClr val="194A9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latin typeface="微软雅黑" panose="020B0503020204020204" pitchFamily="34" charset="-122"/>
                <a:ea typeface="微软雅黑" panose="020B0503020204020204" pitchFamily="34" charset="-122"/>
              </a:rPr>
              <a:t>5.1 </a:t>
            </a:r>
            <a:r>
              <a:rPr lang="zh-CN" altLang="en-US" sz="3200" b="1" dirty="0">
                <a:latin typeface="微软雅黑" panose="020B0503020204020204" pitchFamily="34" charset="-122"/>
                <a:ea typeface="微软雅黑" panose="020B0503020204020204" pitchFamily="34" charset="-122"/>
              </a:rPr>
              <a:t>基于可行路径的黑盒优化算法（</a:t>
            </a:r>
            <a:r>
              <a:rPr lang="en-US" altLang="zh-CN" sz="3200" b="1" dirty="0">
                <a:latin typeface="微软雅黑" panose="020B0503020204020204" pitchFamily="34" charset="-122"/>
                <a:ea typeface="微软雅黑" panose="020B0503020204020204" pitchFamily="34" charset="-122"/>
              </a:rPr>
              <a:t>MLFP</a:t>
            </a:r>
            <a:r>
              <a:rPr lang="zh-CN" altLang="en-US" sz="3200" b="1" dirty="0">
                <a:latin typeface="微软雅黑" panose="020B0503020204020204" pitchFamily="34" charset="-122"/>
                <a:ea typeface="微软雅黑" panose="020B0503020204020204" pitchFamily="34" charset="-122"/>
              </a:rPr>
              <a:t>）</a:t>
            </a:r>
          </a:p>
        </p:txBody>
      </p:sp>
      <p:pic>
        <p:nvPicPr>
          <p:cNvPr id="6" name="图片 5">
            <a:extLst>
              <a:ext uri="{FF2B5EF4-FFF2-40B4-BE49-F238E27FC236}">
                <a16:creationId xmlns:a16="http://schemas.microsoft.com/office/drawing/2014/main" id="{D18B112D-E6FB-8E45-AB45-2960D1890E5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1609" y="990111"/>
            <a:ext cx="6679946" cy="5109061"/>
          </a:xfrm>
          <a:prstGeom prst="rect">
            <a:avLst/>
          </a:prstGeom>
          <a:effectLst>
            <a:outerShdw blurRad="50800" dist="38100" dir="2700000" algn="tl" rotWithShape="0">
              <a:prstClr val="black">
                <a:alpha val="40000"/>
              </a:prstClr>
            </a:outerShdw>
          </a:effectLst>
        </p:spPr>
      </p:pic>
      <p:sp>
        <p:nvSpPr>
          <p:cNvPr id="10" name="文本框 9">
            <a:extLst>
              <a:ext uri="{FF2B5EF4-FFF2-40B4-BE49-F238E27FC236}">
                <a16:creationId xmlns:a16="http://schemas.microsoft.com/office/drawing/2014/main" id="{09A95AFE-FFCC-1A89-0277-9959CDB9AC1F}"/>
              </a:ext>
            </a:extLst>
          </p:cNvPr>
          <p:cNvSpPr txBox="1"/>
          <p:nvPr/>
        </p:nvSpPr>
        <p:spPr>
          <a:xfrm>
            <a:off x="195022" y="6211669"/>
            <a:ext cx="11800127" cy="646331"/>
          </a:xfrm>
          <a:prstGeom prst="rect">
            <a:avLst/>
          </a:prstGeom>
          <a:noFill/>
        </p:spPr>
        <p:txBody>
          <a:bodyPr wrap="square">
            <a:spAutoFit/>
          </a:bodyPr>
          <a:lstStyle/>
          <a:p>
            <a:pPr>
              <a:buNone/>
            </a:pPr>
            <a:r>
              <a:rPr lang="en-GB" altLang="zh-CN" sz="1200" dirty="0">
                <a:effectLst/>
              </a:rPr>
              <a:t>1.Zhang Z. </a:t>
            </a:r>
            <a:r>
              <a:rPr lang="en-GB" altLang="zh-CN" sz="1200" i="1" dirty="0">
                <a:effectLst/>
              </a:rPr>
              <a:t>et al.</a:t>
            </a:r>
            <a:r>
              <a:rPr lang="en-GB" altLang="zh-CN" sz="1200" dirty="0">
                <a:effectLst/>
              </a:rPr>
              <a:t> Feasible path SQP algorithm for simulation-based optimization surrogated with differentiable machine learning models. Preprint at </a:t>
            </a:r>
            <a:r>
              <a:rPr lang="en-GB" altLang="zh-CN" sz="1200" dirty="0">
                <a:effectLst/>
                <a:hlinkClick r:id="rId4"/>
              </a:rPr>
              <a:t>http://arxiv.org/abs/2501.17495</a:t>
            </a:r>
            <a:r>
              <a:rPr lang="en-GB" altLang="zh-CN" sz="1200" dirty="0">
                <a:effectLst/>
              </a:rPr>
              <a:t> (2025).</a:t>
            </a:r>
          </a:p>
          <a:p>
            <a:pPr>
              <a:buNone/>
            </a:pPr>
            <a:r>
              <a:rPr lang="en-GB" altLang="zh-CN" sz="1200" dirty="0">
                <a:effectLst/>
              </a:rPr>
              <a:t>2.ZixuanChang. GitHub - </a:t>
            </a:r>
            <a:r>
              <a:rPr lang="en-GB" altLang="zh-CN" sz="1200" dirty="0" err="1">
                <a:effectLst/>
              </a:rPr>
              <a:t>ZixuanChang</a:t>
            </a:r>
            <a:r>
              <a:rPr lang="en-GB" altLang="zh-CN" sz="1200" dirty="0">
                <a:effectLst/>
              </a:rPr>
              <a:t>/MLSQP: </a:t>
            </a:r>
            <a:r>
              <a:rPr lang="en-GB" altLang="zh-CN" sz="1200" i="1" dirty="0">
                <a:effectLst/>
              </a:rPr>
              <a:t>GitHub</a:t>
            </a:r>
            <a:r>
              <a:rPr lang="en-GB" altLang="zh-CN" sz="1200" dirty="0">
                <a:effectLst/>
              </a:rPr>
              <a:t> </a:t>
            </a:r>
            <a:r>
              <a:rPr lang="en-GB" altLang="zh-CN" sz="1200" dirty="0">
                <a:effectLst/>
                <a:hlinkClick r:id="rId5"/>
              </a:rPr>
              <a:t>https://github.com/ZixuanChang/MLSQP</a:t>
            </a:r>
            <a:r>
              <a:rPr lang="en-GB" altLang="zh-CN" sz="1200" dirty="0">
                <a:effectLst/>
              </a:rPr>
              <a:t>.</a:t>
            </a:r>
          </a:p>
          <a:p>
            <a:pPr>
              <a:buNone/>
            </a:pPr>
            <a:r>
              <a:rPr lang="en-GB" altLang="zh-CN" sz="1200" dirty="0"/>
              <a:t>3. Zhang Z. </a:t>
            </a:r>
            <a:r>
              <a:rPr lang="en-GB" altLang="zh-CN" sz="1200" i="1" dirty="0"/>
              <a:t>et al.</a:t>
            </a:r>
            <a:r>
              <a:rPr lang="en-GB" altLang="zh-CN" sz="1200" dirty="0"/>
              <a:t> </a:t>
            </a:r>
            <a:r>
              <a:rPr lang="en-US" altLang="zh-CN" sz="1200" dirty="0"/>
              <a:t>Machine Learning Powered Feasible Path Framework with Adaptive Sampling for Black-box Optimization. Submitted to </a:t>
            </a:r>
            <a:r>
              <a:rPr lang="en-US" altLang="zh-CN" sz="1200" i="1" dirty="0"/>
              <a:t>AIChE J</a:t>
            </a:r>
            <a:r>
              <a:rPr lang="en-US" altLang="zh-CN" sz="1200" dirty="0"/>
              <a:t>.</a:t>
            </a:r>
            <a:endParaRPr lang="en-GB" altLang="zh-CN" sz="1200" dirty="0">
              <a:effectLst/>
            </a:endParaRPr>
          </a:p>
        </p:txBody>
      </p:sp>
      <p:pic>
        <p:nvPicPr>
          <p:cNvPr id="3" name="图片 2">
            <a:extLst>
              <a:ext uri="{FF2B5EF4-FFF2-40B4-BE49-F238E27FC236}">
                <a16:creationId xmlns:a16="http://schemas.microsoft.com/office/drawing/2014/main" id="{B691A9F5-C82A-934B-2B82-69C64451AA37}"/>
              </a:ext>
            </a:extLst>
          </p:cNvPr>
          <p:cNvPicPr>
            <a:picLocks noChangeAspect="1"/>
          </p:cNvPicPr>
          <p:nvPr/>
        </p:nvPicPr>
        <p:blipFill>
          <a:blip r:embed="rId6"/>
          <a:srcRect l="2778" t="14970" r="52901" b="17685"/>
          <a:stretch>
            <a:fillRect/>
          </a:stretch>
        </p:blipFill>
        <p:spPr>
          <a:xfrm>
            <a:off x="8244448" y="1605046"/>
            <a:ext cx="2839185" cy="2876077"/>
          </a:xfrm>
          <a:prstGeom prst="rect">
            <a:avLst/>
          </a:prstGeom>
        </p:spPr>
      </p:pic>
      <p:sp>
        <p:nvSpPr>
          <p:cNvPr id="4" name="矩形 3">
            <a:extLst>
              <a:ext uri="{FF2B5EF4-FFF2-40B4-BE49-F238E27FC236}">
                <a16:creationId xmlns:a16="http://schemas.microsoft.com/office/drawing/2014/main" id="{3FF71397-5269-FAF5-5031-FBA424842FA0}"/>
              </a:ext>
            </a:extLst>
          </p:cNvPr>
          <p:cNvSpPr/>
          <p:nvPr/>
        </p:nvSpPr>
        <p:spPr>
          <a:xfrm>
            <a:off x="7860306" y="4728113"/>
            <a:ext cx="3706091" cy="1049681"/>
          </a:xfrm>
          <a:prstGeom prst="rect">
            <a:avLst/>
          </a:prstGeom>
          <a:solidFill>
            <a:schemeClr val="bg1"/>
          </a:solidFill>
          <a:ln w="19050">
            <a:solidFill>
              <a:srgbClr val="C00000"/>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b="1" dirty="0">
                <a:solidFill>
                  <a:srgbClr val="C00000"/>
                </a:solidFill>
                <a:latin typeface="微软雅黑" panose="020B0503020204020204" pitchFamily="34" charset="-122"/>
                <a:ea typeface="微软雅黑" panose="020B0503020204020204" pitchFamily="34" charset="-122"/>
              </a:rPr>
              <a:t>含机器学习模型</a:t>
            </a:r>
            <a:r>
              <a:rPr lang="en-US" altLang="zh-CN" b="1" dirty="0">
                <a:solidFill>
                  <a:srgbClr val="C00000"/>
                </a:solidFill>
                <a:latin typeface="微软雅黑" panose="020B0503020204020204" pitchFamily="34" charset="-122"/>
                <a:ea typeface="微软雅黑" panose="020B0503020204020204" pitchFamily="34" charset="-122"/>
              </a:rPr>
              <a:t>NLP</a:t>
            </a:r>
            <a:r>
              <a:rPr lang="zh-CN" altLang="en-US" b="1" dirty="0">
                <a:solidFill>
                  <a:srgbClr val="C00000"/>
                </a:solidFill>
                <a:latin typeface="微软雅黑" panose="020B0503020204020204" pitchFamily="34" charset="-122"/>
                <a:ea typeface="微软雅黑" panose="020B0503020204020204" pitchFamily="34" charset="-122"/>
              </a:rPr>
              <a:t>求解器：</a:t>
            </a:r>
            <a:endParaRPr lang="en-US" altLang="zh-CN" b="1" dirty="0">
              <a:solidFill>
                <a:srgbClr val="C00000"/>
              </a:solidFill>
              <a:latin typeface="微软雅黑" panose="020B0503020204020204" pitchFamily="34" charset="-122"/>
              <a:ea typeface="微软雅黑" panose="020B0503020204020204" pitchFamily="34" charset="-122"/>
            </a:endParaRPr>
          </a:p>
          <a:p>
            <a:pPr algn="ctr">
              <a:lnSpc>
                <a:spcPct val="150000"/>
              </a:lnSpc>
            </a:pPr>
            <a:r>
              <a:rPr lang="zh-CN" altLang="en-US" b="1" dirty="0">
                <a:solidFill>
                  <a:srgbClr val="C00000"/>
                </a:solidFill>
                <a:latin typeface="微软雅黑" panose="020B0503020204020204" pitchFamily="34" charset="-122"/>
                <a:ea typeface="微软雅黑" panose="020B0503020204020204" pitchFamily="34" charset="-122"/>
              </a:rPr>
              <a:t>可收敛至机器学习模型的</a:t>
            </a:r>
            <a:r>
              <a:rPr lang="en-US" altLang="zh-CN" b="1" dirty="0">
                <a:solidFill>
                  <a:srgbClr val="C00000"/>
                </a:solidFill>
                <a:latin typeface="微软雅黑" panose="020B0503020204020204" pitchFamily="34" charset="-122"/>
                <a:ea typeface="微软雅黑" panose="020B0503020204020204" pitchFamily="34" charset="-122"/>
              </a:rPr>
              <a:t>KKT</a:t>
            </a:r>
            <a:r>
              <a:rPr lang="zh-CN" altLang="en-US" b="1" dirty="0">
                <a:solidFill>
                  <a:srgbClr val="C00000"/>
                </a:solidFill>
                <a:latin typeface="微软雅黑" panose="020B0503020204020204" pitchFamily="34" charset="-122"/>
                <a:ea typeface="微软雅黑" panose="020B0503020204020204" pitchFamily="34" charset="-122"/>
              </a:rPr>
              <a:t>点</a:t>
            </a:r>
          </a:p>
        </p:txBody>
      </p:sp>
    </p:spTree>
    <p:extLst>
      <p:ext uri="{BB962C8B-B14F-4D97-AF65-F5344CB8AC3E}">
        <p14:creationId xmlns:p14="http://schemas.microsoft.com/office/powerpoint/2010/main" val="8888190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7F9625-2DD0-B34B-D84B-15F702A8B9CA}"/>
            </a:ext>
          </a:extLst>
        </p:cNvPr>
        <p:cNvGrpSpPr/>
        <p:nvPr/>
      </p:nvGrpSpPr>
      <p:grpSpPr>
        <a:xfrm>
          <a:off x="0" y="0"/>
          <a:ext cx="0" cy="0"/>
          <a:chOff x="0" y="0"/>
          <a:chExt cx="0" cy="0"/>
        </a:xfrm>
      </p:grpSpPr>
      <p:sp>
        <p:nvSpPr>
          <p:cNvPr id="4" name="矩形 3">
            <a:extLst>
              <a:ext uri="{FF2B5EF4-FFF2-40B4-BE49-F238E27FC236}">
                <a16:creationId xmlns:a16="http://schemas.microsoft.com/office/drawing/2014/main" id="{45A5FE53-CAB0-8056-BFBF-5486E4515432}"/>
              </a:ext>
            </a:extLst>
          </p:cNvPr>
          <p:cNvSpPr/>
          <p:nvPr/>
        </p:nvSpPr>
        <p:spPr>
          <a:xfrm>
            <a:off x="195022" y="877615"/>
            <a:ext cx="11800127" cy="5758712"/>
          </a:xfrm>
          <a:prstGeom prst="rect">
            <a:avLst/>
          </a:prstGeom>
          <a:solidFill>
            <a:schemeClr val="bg1"/>
          </a:solidFill>
          <a:ln>
            <a:solidFill>
              <a:schemeClr val="bg2">
                <a:lumMod val="90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矩形 4">
            <a:extLst>
              <a:ext uri="{FF2B5EF4-FFF2-40B4-BE49-F238E27FC236}">
                <a16:creationId xmlns:a16="http://schemas.microsoft.com/office/drawing/2014/main" id="{09293541-6754-CF5E-D8A2-FFC04689A3ED}"/>
              </a:ext>
            </a:extLst>
          </p:cNvPr>
          <p:cNvSpPr/>
          <p:nvPr/>
        </p:nvSpPr>
        <p:spPr>
          <a:xfrm>
            <a:off x="0" y="-2834"/>
            <a:ext cx="12192000" cy="792000"/>
          </a:xfrm>
          <a:prstGeom prst="rect">
            <a:avLst/>
          </a:prstGeom>
          <a:solidFill>
            <a:srgbClr val="194A9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latin typeface="微软雅黑" panose="020B0503020204020204" pitchFamily="34" charset="-122"/>
                <a:ea typeface="微软雅黑" panose="020B0503020204020204" pitchFamily="34" charset="-122"/>
              </a:rPr>
              <a:t>4.2 MLFP</a:t>
            </a:r>
            <a:r>
              <a:rPr lang="zh-CN" altLang="en-US" sz="3200" b="1" dirty="0">
                <a:latin typeface="微软雅黑" panose="020B0503020204020204" pitchFamily="34" charset="-122"/>
                <a:ea typeface="微软雅黑" panose="020B0503020204020204" pitchFamily="34" charset="-122"/>
              </a:rPr>
              <a:t>在磷化工中的应用</a:t>
            </a:r>
          </a:p>
        </p:txBody>
      </p:sp>
      <p:sp>
        <p:nvSpPr>
          <p:cNvPr id="10" name="文本框 9">
            <a:extLst>
              <a:ext uri="{FF2B5EF4-FFF2-40B4-BE49-F238E27FC236}">
                <a16:creationId xmlns:a16="http://schemas.microsoft.com/office/drawing/2014/main" id="{03680057-1535-839E-E633-DFD102393C1D}"/>
              </a:ext>
            </a:extLst>
          </p:cNvPr>
          <p:cNvSpPr txBox="1"/>
          <p:nvPr/>
        </p:nvSpPr>
        <p:spPr>
          <a:xfrm>
            <a:off x="195022" y="6352309"/>
            <a:ext cx="11680440" cy="284018"/>
          </a:xfrm>
          <a:prstGeom prst="rect">
            <a:avLst/>
          </a:prstGeom>
          <a:noFill/>
        </p:spPr>
        <p:txBody>
          <a:bodyPr wrap="square">
            <a:spAutoFit/>
          </a:bodyPr>
          <a:lstStyle/>
          <a:p>
            <a:pPr>
              <a:buNone/>
            </a:pPr>
            <a:r>
              <a:rPr lang="en-GB" altLang="zh-CN" sz="1200" dirty="0">
                <a:effectLst/>
              </a:rPr>
              <a:t>1.Zhang Z. </a:t>
            </a:r>
            <a:r>
              <a:rPr lang="en-GB" altLang="zh-CN" sz="1200" i="1" dirty="0">
                <a:effectLst/>
              </a:rPr>
              <a:t>et al.</a:t>
            </a:r>
            <a:r>
              <a:rPr lang="en-GB" altLang="zh-CN" sz="1200" dirty="0">
                <a:effectLst/>
              </a:rPr>
              <a:t> </a:t>
            </a:r>
            <a:r>
              <a:rPr lang="en-US" altLang="zh-CN" sz="1200" dirty="0">
                <a:effectLst/>
              </a:rPr>
              <a:t>Surrogate-assisted optimization for real-world wet-process phosphoric acid production </a:t>
            </a:r>
            <a:r>
              <a:rPr lang="en-GB" altLang="zh-CN" sz="1200" dirty="0">
                <a:effectLst/>
              </a:rPr>
              <a:t>. </a:t>
            </a:r>
            <a:r>
              <a:rPr lang="en-US" altLang="zh-CN" sz="1200" dirty="0"/>
              <a:t>Submitted to </a:t>
            </a:r>
            <a:r>
              <a:rPr lang="en-US" altLang="zh-CN" sz="1200" i="1" dirty="0"/>
              <a:t>I&amp;ECR, Minor revision</a:t>
            </a:r>
            <a:r>
              <a:rPr lang="en-US" altLang="zh-CN" sz="1200" dirty="0"/>
              <a:t>.</a:t>
            </a:r>
            <a:endParaRPr lang="en-GB" altLang="zh-CN" sz="1200" dirty="0">
              <a:effectLst/>
            </a:endParaRPr>
          </a:p>
        </p:txBody>
      </p:sp>
      <p:pic>
        <p:nvPicPr>
          <p:cNvPr id="3" name="图片 2">
            <a:extLst>
              <a:ext uri="{FF2B5EF4-FFF2-40B4-BE49-F238E27FC236}">
                <a16:creationId xmlns:a16="http://schemas.microsoft.com/office/drawing/2014/main" id="{5F4E6052-130C-76FF-37E4-2A14C90D6A7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8199" y="1158498"/>
            <a:ext cx="10607815" cy="4073906"/>
          </a:xfrm>
          <a:prstGeom prst="rect">
            <a:avLst/>
          </a:prstGeom>
          <a:effectLst/>
        </p:spPr>
      </p:pic>
      <p:sp>
        <p:nvSpPr>
          <p:cNvPr id="2" name="矩形 1">
            <a:extLst>
              <a:ext uri="{FF2B5EF4-FFF2-40B4-BE49-F238E27FC236}">
                <a16:creationId xmlns:a16="http://schemas.microsoft.com/office/drawing/2014/main" id="{89403599-AFBB-D430-3714-B715A4892578}"/>
              </a:ext>
            </a:extLst>
          </p:cNvPr>
          <p:cNvSpPr/>
          <p:nvPr/>
        </p:nvSpPr>
        <p:spPr>
          <a:xfrm>
            <a:off x="838199" y="5532172"/>
            <a:ext cx="10607815" cy="520368"/>
          </a:xfrm>
          <a:prstGeom prst="rect">
            <a:avLst/>
          </a:prstGeom>
          <a:solidFill>
            <a:schemeClr val="bg1"/>
          </a:solidFill>
          <a:ln w="19050">
            <a:solidFill>
              <a:srgbClr val="C00000"/>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b="1" dirty="0">
                <a:solidFill>
                  <a:srgbClr val="C00000"/>
                </a:solidFill>
                <a:latin typeface="微软雅黑" panose="020B0503020204020204" pitchFamily="34" charset="-122"/>
                <a:ea typeface="微软雅黑" panose="020B0503020204020204" pitchFamily="34" charset="-122"/>
              </a:rPr>
              <a:t>在</a:t>
            </a:r>
            <a:r>
              <a:rPr lang="en-US" altLang="zh-CN" b="1" dirty="0">
                <a:solidFill>
                  <a:srgbClr val="C00000"/>
                </a:solidFill>
                <a:latin typeface="微软雅黑" panose="020B0503020204020204" pitchFamily="34" charset="-122"/>
                <a:ea typeface="微软雅黑" panose="020B0503020204020204" pitchFamily="34" charset="-122"/>
              </a:rPr>
              <a:t>3</a:t>
            </a:r>
            <a:r>
              <a:rPr lang="zh-CN" altLang="en-US" b="1" dirty="0">
                <a:solidFill>
                  <a:srgbClr val="C00000"/>
                </a:solidFill>
                <a:latin typeface="微软雅黑" panose="020B0503020204020204" pitchFamily="34" charset="-122"/>
                <a:ea typeface="微软雅黑" panose="020B0503020204020204" pitchFamily="34" charset="-122"/>
              </a:rPr>
              <a:t>种情境下，非水溶磷损失分别降低 </a:t>
            </a:r>
            <a:r>
              <a:rPr lang="en-GB" altLang="zh-CN" b="1" dirty="0">
                <a:solidFill>
                  <a:srgbClr val="C00000"/>
                </a:solidFill>
                <a:latin typeface="微软雅黑" panose="020B0503020204020204" pitchFamily="34" charset="-122"/>
                <a:ea typeface="微软雅黑" panose="020B0503020204020204" pitchFamily="34" charset="-122"/>
              </a:rPr>
              <a:t>20.79%, 8.91%, </a:t>
            </a:r>
            <a:r>
              <a:rPr lang="zh-CN" altLang="en-US" b="1" dirty="0">
                <a:solidFill>
                  <a:srgbClr val="C00000"/>
                </a:solidFill>
                <a:latin typeface="微软雅黑" panose="020B0503020204020204" pitchFamily="34" charset="-122"/>
                <a:ea typeface="微软雅黑" panose="020B0503020204020204" pitchFamily="34" charset="-122"/>
              </a:rPr>
              <a:t>和</a:t>
            </a:r>
            <a:r>
              <a:rPr lang="en-GB" altLang="zh-CN" b="1" dirty="0">
                <a:solidFill>
                  <a:srgbClr val="C00000"/>
                </a:solidFill>
                <a:latin typeface="微软雅黑" panose="020B0503020204020204" pitchFamily="34" charset="-122"/>
                <a:ea typeface="微软雅黑" panose="020B0503020204020204" pitchFamily="34" charset="-122"/>
              </a:rPr>
              <a:t> 38.61%</a:t>
            </a:r>
            <a:r>
              <a:rPr lang="zh-CN" altLang="en-US" b="1" dirty="0">
                <a:solidFill>
                  <a:srgbClr val="C00000"/>
                </a:solidFill>
                <a:latin typeface="微软雅黑" panose="020B0503020204020204" pitchFamily="34" charset="-122"/>
                <a:ea typeface="微软雅黑" panose="020B0503020204020204" pitchFamily="34" charset="-122"/>
              </a:rPr>
              <a:t>。</a:t>
            </a:r>
            <a:endParaRPr lang="en-US" altLang="zh-CN" b="1"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5887548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E7B601-36C3-C658-B900-E11C3E652B06}"/>
            </a:ext>
          </a:extLst>
        </p:cNvPr>
        <p:cNvGrpSpPr/>
        <p:nvPr/>
      </p:nvGrpSpPr>
      <p:grpSpPr>
        <a:xfrm>
          <a:off x="0" y="0"/>
          <a:ext cx="0" cy="0"/>
          <a:chOff x="0" y="0"/>
          <a:chExt cx="0" cy="0"/>
        </a:xfrm>
      </p:grpSpPr>
      <p:sp>
        <p:nvSpPr>
          <p:cNvPr id="72" name="矩形 4">
            <a:extLst>
              <a:ext uri="{FF2B5EF4-FFF2-40B4-BE49-F238E27FC236}">
                <a16:creationId xmlns:a16="http://schemas.microsoft.com/office/drawing/2014/main" id="{1F50E316-3006-9F02-0958-287E30E517AF}"/>
              </a:ext>
            </a:extLst>
          </p:cNvPr>
          <p:cNvSpPr/>
          <p:nvPr/>
        </p:nvSpPr>
        <p:spPr>
          <a:xfrm>
            <a:off x="0" y="-2834"/>
            <a:ext cx="12192000" cy="792000"/>
          </a:xfrm>
          <a:prstGeom prst="rect">
            <a:avLst/>
          </a:prstGeom>
          <a:solidFill>
            <a:srgbClr val="194A9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latin typeface="微软雅黑" panose="020B0503020204020204" pitchFamily="34" charset="-122"/>
                <a:ea typeface="微软雅黑" panose="020B0503020204020204" pitchFamily="34" charset="-122"/>
              </a:rPr>
              <a:t>4.1 LLM-driven process simulation &amp; optimization</a:t>
            </a:r>
            <a:endParaRPr lang="zh-CN" altLang="en-US" sz="3200" b="1" dirty="0">
              <a:latin typeface="微软雅黑" panose="020B0503020204020204" pitchFamily="34" charset="-122"/>
              <a:ea typeface="微软雅黑" panose="020B0503020204020204" pitchFamily="34" charset="-122"/>
            </a:endParaRPr>
          </a:p>
        </p:txBody>
      </p:sp>
      <p:sp>
        <p:nvSpPr>
          <p:cNvPr id="2" name="矩形 1">
            <a:extLst>
              <a:ext uri="{FF2B5EF4-FFF2-40B4-BE49-F238E27FC236}">
                <a16:creationId xmlns:a16="http://schemas.microsoft.com/office/drawing/2014/main" id="{BE38BFD3-C21A-2E8E-7CE1-72DF1C284F67}"/>
              </a:ext>
            </a:extLst>
          </p:cNvPr>
          <p:cNvSpPr/>
          <p:nvPr/>
        </p:nvSpPr>
        <p:spPr>
          <a:xfrm>
            <a:off x="861773" y="1862667"/>
            <a:ext cx="10578096" cy="4824913"/>
          </a:xfrm>
          <a:prstGeom prst="rect">
            <a:avLst/>
          </a:prstGeom>
          <a:solidFill>
            <a:schemeClr val="bg1"/>
          </a:solidFill>
          <a:ln>
            <a:solidFill>
              <a:schemeClr val="bg2">
                <a:lumMod val="90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a:extLst>
              <a:ext uri="{FF2B5EF4-FFF2-40B4-BE49-F238E27FC236}">
                <a16:creationId xmlns:a16="http://schemas.microsoft.com/office/drawing/2014/main" id="{9331BE8F-0C45-B703-6251-575B6D862B17}"/>
              </a:ext>
            </a:extLst>
          </p:cNvPr>
          <p:cNvSpPr/>
          <p:nvPr/>
        </p:nvSpPr>
        <p:spPr>
          <a:xfrm>
            <a:off x="861774" y="1012295"/>
            <a:ext cx="10578096" cy="698093"/>
          </a:xfrm>
          <a:prstGeom prst="rect">
            <a:avLst/>
          </a:prstGeom>
          <a:solidFill>
            <a:schemeClr val="bg1"/>
          </a:solidFill>
          <a:ln>
            <a:solidFill>
              <a:schemeClr val="bg2">
                <a:lumMod val="90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lnSpc>
                <a:spcPct val="150000"/>
              </a:lnSpc>
              <a:defRPr/>
            </a:pPr>
            <a:r>
              <a:rPr lang="zh-CN" altLang="en-US" sz="2400" b="1" dirty="0">
                <a:solidFill>
                  <a:srgbClr val="203864"/>
                </a:solidFill>
                <a:latin typeface="微软雅黑" panose="020B0503020204020204" pitchFamily="34" charset="-122"/>
                <a:ea typeface="微软雅黑" panose="020B0503020204020204" pitchFamily="34" charset="-122"/>
                <a:cs typeface="+mn-ea"/>
                <a:sym typeface="+mn-lt"/>
              </a:rPr>
              <a:t>基于大语言模型智能体系统的</a:t>
            </a:r>
            <a:r>
              <a:rPr lang="zh-CN" altLang="en-US" sz="2400" b="1" dirty="0">
                <a:solidFill>
                  <a:srgbClr val="C00000"/>
                </a:solidFill>
                <a:latin typeface="微软雅黑" panose="020B0503020204020204" pitchFamily="34" charset="-122"/>
                <a:ea typeface="微软雅黑" panose="020B0503020204020204" pitchFamily="34" charset="-122"/>
                <a:cs typeface="+mn-ea"/>
                <a:sym typeface="+mn-lt"/>
              </a:rPr>
              <a:t>化工过程自动模拟优化框架</a:t>
            </a:r>
            <a:r>
              <a:rPr lang="zh-CN" altLang="en-US" sz="2400" b="1" dirty="0">
                <a:solidFill>
                  <a:srgbClr val="203864"/>
                </a:solidFill>
                <a:latin typeface="微软雅黑" panose="020B0503020204020204" pitchFamily="34" charset="-122"/>
                <a:ea typeface="微软雅黑" panose="020B0503020204020204" pitchFamily="34" charset="-122"/>
                <a:cs typeface="+mn-ea"/>
                <a:sym typeface="+mn-lt"/>
              </a:rPr>
              <a:t>。</a:t>
            </a:r>
            <a:endParaRPr lang="en-US" altLang="zh-CN" b="1" dirty="0">
              <a:solidFill>
                <a:prstClr val="black"/>
              </a:solidFill>
              <a:latin typeface="微软雅黑" panose="020B0503020204020204" pitchFamily="34" charset="-122"/>
              <a:ea typeface="微软雅黑" panose="020B0503020204020204" pitchFamily="34" charset="-122"/>
              <a:cs typeface="+mn-ea"/>
              <a:sym typeface="+mn-lt"/>
            </a:endParaRPr>
          </a:p>
        </p:txBody>
      </p:sp>
      <p:pic>
        <p:nvPicPr>
          <p:cNvPr id="13" name="Picture 2">
            <a:extLst>
              <a:ext uri="{FF2B5EF4-FFF2-40B4-BE49-F238E27FC236}">
                <a16:creationId xmlns:a16="http://schemas.microsoft.com/office/drawing/2014/main" id="{06D00270-FBDB-C258-FCF9-9AB5E2D6DD30}"/>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20891"/>
          <a:stretch/>
        </p:blipFill>
        <p:spPr bwMode="auto">
          <a:xfrm>
            <a:off x="3192572" y="2808981"/>
            <a:ext cx="7688278" cy="1565666"/>
          </a:xfrm>
          <a:prstGeom prst="rect">
            <a:avLst/>
          </a:prstGeom>
          <a:noFill/>
          <a:extLst>
            <a:ext uri="{909E8E84-426E-40DD-AFC4-6F175D3DCCD1}">
              <a14:hiddenFill xmlns:a14="http://schemas.microsoft.com/office/drawing/2010/main">
                <a:solidFill>
                  <a:srgbClr val="FFFFFF"/>
                </a:solidFill>
              </a14:hiddenFill>
            </a:ext>
          </a:extLst>
        </p:spPr>
      </p:pic>
      <p:sp>
        <p:nvSpPr>
          <p:cNvPr id="14" name="矩形 13">
            <a:extLst>
              <a:ext uri="{FF2B5EF4-FFF2-40B4-BE49-F238E27FC236}">
                <a16:creationId xmlns:a16="http://schemas.microsoft.com/office/drawing/2014/main" id="{05CEA524-068F-9D46-5F9E-849F03BD3E3C}"/>
              </a:ext>
            </a:extLst>
          </p:cNvPr>
          <p:cNvSpPr/>
          <p:nvPr/>
        </p:nvSpPr>
        <p:spPr>
          <a:xfrm>
            <a:off x="1098596" y="2122430"/>
            <a:ext cx="10150498" cy="4284949"/>
          </a:xfrm>
          <a:prstGeom prst="rect">
            <a:avLst/>
          </a:prstGeom>
          <a:noFill/>
          <a:ln w="38100">
            <a:solidFill>
              <a:srgbClr val="203864"/>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a:extLst>
              <a:ext uri="{FF2B5EF4-FFF2-40B4-BE49-F238E27FC236}">
                <a16:creationId xmlns:a16="http://schemas.microsoft.com/office/drawing/2014/main" id="{9DA3119E-18C5-D802-D8BA-6DE9A142F2A9}"/>
              </a:ext>
            </a:extLst>
          </p:cNvPr>
          <p:cNvSpPr/>
          <p:nvPr/>
        </p:nvSpPr>
        <p:spPr>
          <a:xfrm>
            <a:off x="1098596" y="2122430"/>
            <a:ext cx="10150498" cy="449726"/>
          </a:xfrm>
          <a:prstGeom prst="rect">
            <a:avLst/>
          </a:prstGeom>
          <a:solidFill>
            <a:srgbClr val="203864"/>
          </a:solidFill>
          <a:ln w="38100">
            <a:solidFill>
              <a:srgbClr val="2038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b="1" dirty="0">
                <a:latin typeface="微软雅黑" panose="020B0503020204020204" pitchFamily="34" charset="-122"/>
                <a:ea typeface="微软雅黑" panose="020B0503020204020204" pitchFamily="34" charset="-122"/>
                <a:cs typeface="Arial" panose="020B0604020202020204" pitchFamily="34" charset="0"/>
              </a:rPr>
              <a:t>大模型驱动的化工流程优化</a:t>
            </a:r>
          </a:p>
        </p:txBody>
      </p:sp>
      <p:sp>
        <p:nvSpPr>
          <p:cNvPr id="17" name="矩形 16">
            <a:extLst>
              <a:ext uri="{FF2B5EF4-FFF2-40B4-BE49-F238E27FC236}">
                <a16:creationId xmlns:a16="http://schemas.microsoft.com/office/drawing/2014/main" id="{766C6060-6444-42DC-2DA6-C4E96A578E7A}"/>
              </a:ext>
            </a:extLst>
          </p:cNvPr>
          <p:cNvSpPr/>
          <p:nvPr/>
        </p:nvSpPr>
        <p:spPr>
          <a:xfrm>
            <a:off x="3132897" y="4540605"/>
            <a:ext cx="1620000" cy="396000"/>
          </a:xfrm>
          <a:prstGeom prst="rect">
            <a:avLst/>
          </a:prstGeom>
          <a:solidFill>
            <a:srgbClr val="DAE3F3">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800" b="1" dirty="0">
                <a:solidFill>
                  <a:srgbClr val="002060"/>
                </a:solidFill>
                <a:latin typeface="微软雅黑" panose="020B0503020204020204" pitchFamily="34" charset="-122"/>
                <a:ea typeface="微软雅黑" panose="020B0503020204020204" pitchFamily="34" charset="-122"/>
              </a:rPr>
              <a:t>化工流程仿真</a:t>
            </a:r>
          </a:p>
        </p:txBody>
      </p:sp>
      <p:sp>
        <p:nvSpPr>
          <p:cNvPr id="21" name="矩形 20">
            <a:extLst>
              <a:ext uri="{FF2B5EF4-FFF2-40B4-BE49-F238E27FC236}">
                <a16:creationId xmlns:a16="http://schemas.microsoft.com/office/drawing/2014/main" id="{14D3F85C-F43F-35A5-243A-938F98347BAB}"/>
              </a:ext>
            </a:extLst>
          </p:cNvPr>
          <p:cNvSpPr/>
          <p:nvPr/>
        </p:nvSpPr>
        <p:spPr>
          <a:xfrm>
            <a:off x="5277097" y="4540605"/>
            <a:ext cx="1620000" cy="396000"/>
          </a:xfrm>
          <a:prstGeom prst="rect">
            <a:avLst/>
          </a:prstGeom>
          <a:solidFill>
            <a:srgbClr val="DAE3F3">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rgbClr val="002060"/>
                </a:solidFill>
                <a:latin typeface="微软雅黑" panose="020B0503020204020204" pitchFamily="34" charset="-122"/>
                <a:ea typeface="微软雅黑" panose="020B0503020204020204" pitchFamily="34" charset="-122"/>
              </a:rPr>
              <a:t>采样评估</a:t>
            </a:r>
          </a:p>
        </p:txBody>
      </p:sp>
      <p:sp>
        <p:nvSpPr>
          <p:cNvPr id="23" name="矩形 22">
            <a:extLst>
              <a:ext uri="{FF2B5EF4-FFF2-40B4-BE49-F238E27FC236}">
                <a16:creationId xmlns:a16="http://schemas.microsoft.com/office/drawing/2014/main" id="{88C9397C-2594-8559-BB87-7F9AACED59EE}"/>
              </a:ext>
            </a:extLst>
          </p:cNvPr>
          <p:cNvSpPr/>
          <p:nvPr/>
        </p:nvSpPr>
        <p:spPr>
          <a:xfrm>
            <a:off x="7421297" y="4540605"/>
            <a:ext cx="1620000" cy="396000"/>
          </a:xfrm>
          <a:prstGeom prst="rect">
            <a:avLst/>
          </a:prstGeom>
          <a:solidFill>
            <a:schemeClr val="accent5">
              <a:lumMod val="20000"/>
              <a:lumOff val="8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accent1">
                    <a:lumMod val="50000"/>
                  </a:schemeClr>
                </a:solidFill>
                <a:latin typeface="微软雅黑" panose="020B0503020204020204" pitchFamily="34" charset="-122"/>
                <a:ea typeface="微软雅黑" panose="020B0503020204020204" pitchFamily="34" charset="-122"/>
              </a:rPr>
              <a:t>训练代理模型</a:t>
            </a:r>
          </a:p>
        </p:txBody>
      </p:sp>
      <p:sp>
        <p:nvSpPr>
          <p:cNvPr id="24" name="矩形 23">
            <a:extLst>
              <a:ext uri="{FF2B5EF4-FFF2-40B4-BE49-F238E27FC236}">
                <a16:creationId xmlns:a16="http://schemas.microsoft.com/office/drawing/2014/main" id="{D84903C8-9EB6-5FAA-E9DB-EB3C369ACDFE}"/>
              </a:ext>
            </a:extLst>
          </p:cNvPr>
          <p:cNvSpPr/>
          <p:nvPr/>
        </p:nvSpPr>
        <p:spPr>
          <a:xfrm>
            <a:off x="9565500" y="4540605"/>
            <a:ext cx="1620000" cy="396000"/>
          </a:xfrm>
          <a:prstGeom prst="rect">
            <a:avLst/>
          </a:prstGeom>
          <a:solidFill>
            <a:schemeClr val="accent5">
              <a:lumMod val="20000"/>
              <a:lumOff val="8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accent1">
                    <a:lumMod val="50000"/>
                  </a:schemeClr>
                </a:solidFill>
                <a:latin typeface="微软雅黑" panose="020B0503020204020204" pitchFamily="34" charset="-122"/>
                <a:ea typeface="微软雅黑" panose="020B0503020204020204" pitchFamily="34" charset="-122"/>
              </a:rPr>
              <a:t>建模优化</a:t>
            </a:r>
          </a:p>
        </p:txBody>
      </p:sp>
      <p:sp>
        <p:nvSpPr>
          <p:cNvPr id="26" name="矩形 25">
            <a:extLst>
              <a:ext uri="{FF2B5EF4-FFF2-40B4-BE49-F238E27FC236}">
                <a16:creationId xmlns:a16="http://schemas.microsoft.com/office/drawing/2014/main" id="{7AA39827-9064-96F1-38AD-4CD52843BAD1}"/>
              </a:ext>
            </a:extLst>
          </p:cNvPr>
          <p:cNvSpPr/>
          <p:nvPr/>
        </p:nvSpPr>
        <p:spPr>
          <a:xfrm>
            <a:off x="6071876" y="4183874"/>
            <a:ext cx="4157560" cy="28705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a:extLst>
              <a:ext uri="{FF2B5EF4-FFF2-40B4-BE49-F238E27FC236}">
                <a16:creationId xmlns:a16="http://schemas.microsoft.com/office/drawing/2014/main" id="{CABE4778-274A-1E73-98E3-8A754A9ED44A}"/>
              </a:ext>
            </a:extLst>
          </p:cNvPr>
          <p:cNvSpPr/>
          <p:nvPr/>
        </p:nvSpPr>
        <p:spPr>
          <a:xfrm>
            <a:off x="9762611" y="3947049"/>
            <a:ext cx="612889" cy="28705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等腰三角形 29">
            <a:extLst>
              <a:ext uri="{FF2B5EF4-FFF2-40B4-BE49-F238E27FC236}">
                <a16:creationId xmlns:a16="http://schemas.microsoft.com/office/drawing/2014/main" id="{543907EC-DEE5-BBA6-1BD2-38BCABF940D3}"/>
              </a:ext>
            </a:extLst>
          </p:cNvPr>
          <p:cNvSpPr/>
          <p:nvPr/>
        </p:nvSpPr>
        <p:spPr>
          <a:xfrm rot="5400000">
            <a:off x="4835498" y="4669520"/>
            <a:ext cx="358998" cy="138170"/>
          </a:xfrm>
          <a:prstGeom prst="triangle">
            <a:avLst>
              <a:gd name="adj" fmla="val 50015"/>
            </a:avLst>
          </a:prstGeom>
          <a:gradFill>
            <a:gsLst>
              <a:gs pos="0">
                <a:schemeClr val="accent5">
                  <a:lumMod val="20000"/>
                  <a:lumOff val="80000"/>
                </a:schemeClr>
              </a:gs>
              <a:gs pos="26000">
                <a:schemeClr val="accent1">
                  <a:lumMod val="20000"/>
                  <a:lumOff val="80000"/>
                </a:schemeClr>
              </a:gs>
              <a:gs pos="100000">
                <a:srgbClr val="F2F2F2"/>
              </a:gs>
            </a:gsLst>
            <a:lin ang="5400000" scaled="0"/>
          </a:gra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just"/>
            <a:endParaRPr lang="zh-CN" altLang="en-US" sz="2400" b="1" dirty="0">
              <a:solidFill>
                <a:schemeClr val="tx1"/>
              </a:solidFill>
            </a:endParaRPr>
          </a:p>
        </p:txBody>
      </p:sp>
      <p:sp>
        <p:nvSpPr>
          <p:cNvPr id="31" name="等腰三角形 30">
            <a:extLst>
              <a:ext uri="{FF2B5EF4-FFF2-40B4-BE49-F238E27FC236}">
                <a16:creationId xmlns:a16="http://schemas.microsoft.com/office/drawing/2014/main" id="{8DFB247A-ECD0-3AEA-1CB0-AC6CCFD70C17}"/>
              </a:ext>
            </a:extLst>
          </p:cNvPr>
          <p:cNvSpPr/>
          <p:nvPr/>
        </p:nvSpPr>
        <p:spPr>
          <a:xfrm rot="5400000">
            <a:off x="6979698" y="4669520"/>
            <a:ext cx="358998" cy="138170"/>
          </a:xfrm>
          <a:prstGeom prst="triangle">
            <a:avLst>
              <a:gd name="adj" fmla="val 50015"/>
            </a:avLst>
          </a:prstGeom>
          <a:gradFill>
            <a:gsLst>
              <a:gs pos="0">
                <a:schemeClr val="accent5">
                  <a:lumMod val="20000"/>
                  <a:lumOff val="80000"/>
                </a:schemeClr>
              </a:gs>
              <a:gs pos="26000">
                <a:schemeClr val="accent1">
                  <a:lumMod val="20000"/>
                  <a:lumOff val="80000"/>
                </a:schemeClr>
              </a:gs>
              <a:gs pos="100000">
                <a:srgbClr val="F2F2F2"/>
              </a:gs>
            </a:gsLst>
            <a:lin ang="5400000" scaled="0"/>
          </a:gra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just"/>
            <a:endParaRPr lang="zh-CN" altLang="en-US" sz="2400" b="1" dirty="0">
              <a:solidFill>
                <a:schemeClr val="tx1"/>
              </a:solidFill>
            </a:endParaRPr>
          </a:p>
        </p:txBody>
      </p:sp>
      <p:sp>
        <p:nvSpPr>
          <p:cNvPr id="32" name="等腰三角形 31">
            <a:extLst>
              <a:ext uri="{FF2B5EF4-FFF2-40B4-BE49-F238E27FC236}">
                <a16:creationId xmlns:a16="http://schemas.microsoft.com/office/drawing/2014/main" id="{CC709323-CC27-16CF-4686-37D26C6E1907}"/>
              </a:ext>
            </a:extLst>
          </p:cNvPr>
          <p:cNvSpPr/>
          <p:nvPr/>
        </p:nvSpPr>
        <p:spPr>
          <a:xfrm rot="5400000">
            <a:off x="9123898" y="4669520"/>
            <a:ext cx="358998" cy="138170"/>
          </a:xfrm>
          <a:prstGeom prst="triangle">
            <a:avLst>
              <a:gd name="adj" fmla="val 50015"/>
            </a:avLst>
          </a:prstGeom>
          <a:gradFill>
            <a:gsLst>
              <a:gs pos="0">
                <a:schemeClr val="accent5">
                  <a:lumMod val="20000"/>
                  <a:lumOff val="80000"/>
                </a:schemeClr>
              </a:gs>
              <a:gs pos="26000">
                <a:schemeClr val="accent1">
                  <a:lumMod val="20000"/>
                  <a:lumOff val="80000"/>
                </a:schemeClr>
              </a:gs>
              <a:gs pos="100000">
                <a:srgbClr val="F2F2F2"/>
              </a:gs>
            </a:gsLst>
            <a:lin ang="5400000" scaled="0"/>
          </a:gra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just"/>
            <a:endParaRPr lang="zh-CN" altLang="en-US" sz="2400" b="1" dirty="0">
              <a:solidFill>
                <a:schemeClr val="tx1"/>
              </a:solidFill>
            </a:endParaRPr>
          </a:p>
        </p:txBody>
      </p:sp>
      <p:sp>
        <p:nvSpPr>
          <p:cNvPr id="35" name="箭头: 下 34">
            <a:extLst>
              <a:ext uri="{FF2B5EF4-FFF2-40B4-BE49-F238E27FC236}">
                <a16:creationId xmlns:a16="http://schemas.microsoft.com/office/drawing/2014/main" id="{91B5F37A-1F95-7BA2-C415-B5777FCCD0EC}"/>
              </a:ext>
            </a:extLst>
          </p:cNvPr>
          <p:cNvSpPr/>
          <p:nvPr/>
        </p:nvSpPr>
        <p:spPr>
          <a:xfrm>
            <a:off x="3794882" y="5084621"/>
            <a:ext cx="296029" cy="335499"/>
          </a:xfrm>
          <a:prstGeom prst="downArrow">
            <a:avLst/>
          </a:prstGeom>
          <a:solidFill>
            <a:srgbClr val="DAE3F3"/>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箭头: 下 35">
            <a:extLst>
              <a:ext uri="{FF2B5EF4-FFF2-40B4-BE49-F238E27FC236}">
                <a16:creationId xmlns:a16="http://schemas.microsoft.com/office/drawing/2014/main" id="{0DC8CFBC-AEE8-D642-916A-4255071EFE03}"/>
              </a:ext>
            </a:extLst>
          </p:cNvPr>
          <p:cNvSpPr/>
          <p:nvPr/>
        </p:nvSpPr>
        <p:spPr>
          <a:xfrm>
            <a:off x="5939082" y="5084620"/>
            <a:ext cx="296029" cy="335499"/>
          </a:xfrm>
          <a:prstGeom prst="downArrow">
            <a:avLst/>
          </a:prstGeom>
          <a:solidFill>
            <a:srgbClr val="DAE3F3"/>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箭头: 下 37">
            <a:extLst>
              <a:ext uri="{FF2B5EF4-FFF2-40B4-BE49-F238E27FC236}">
                <a16:creationId xmlns:a16="http://schemas.microsoft.com/office/drawing/2014/main" id="{D99D0336-9498-A50E-5EB1-85F0A2E71D50}"/>
              </a:ext>
            </a:extLst>
          </p:cNvPr>
          <p:cNvSpPr/>
          <p:nvPr/>
        </p:nvSpPr>
        <p:spPr>
          <a:xfrm>
            <a:off x="8083282" y="5084619"/>
            <a:ext cx="296029" cy="335499"/>
          </a:xfrm>
          <a:prstGeom prst="downArrow">
            <a:avLst/>
          </a:prstGeom>
          <a:solidFill>
            <a:srgbClr val="DAE3F3"/>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箭头: 下 39">
            <a:extLst>
              <a:ext uri="{FF2B5EF4-FFF2-40B4-BE49-F238E27FC236}">
                <a16:creationId xmlns:a16="http://schemas.microsoft.com/office/drawing/2014/main" id="{AB7A95C6-8A98-1871-23D7-6866B9AB2C47}"/>
              </a:ext>
            </a:extLst>
          </p:cNvPr>
          <p:cNvSpPr/>
          <p:nvPr/>
        </p:nvSpPr>
        <p:spPr>
          <a:xfrm>
            <a:off x="10227485" y="5084620"/>
            <a:ext cx="296029" cy="335499"/>
          </a:xfrm>
          <a:prstGeom prst="downArrow">
            <a:avLst/>
          </a:prstGeom>
          <a:solidFill>
            <a:srgbClr val="DAE3F3"/>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1" name="图片 40">
            <a:extLst>
              <a:ext uri="{FF2B5EF4-FFF2-40B4-BE49-F238E27FC236}">
                <a16:creationId xmlns:a16="http://schemas.microsoft.com/office/drawing/2014/main" id="{6E14D3B7-43FC-8A8B-6FFA-03028924C84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687903" y="5685065"/>
            <a:ext cx="602446" cy="602446"/>
          </a:xfrm>
          <a:prstGeom prst="rect">
            <a:avLst/>
          </a:prstGeom>
        </p:spPr>
      </p:pic>
      <p:pic>
        <p:nvPicPr>
          <p:cNvPr id="43" name="图片 42">
            <a:extLst>
              <a:ext uri="{FF2B5EF4-FFF2-40B4-BE49-F238E27FC236}">
                <a16:creationId xmlns:a16="http://schemas.microsoft.com/office/drawing/2014/main" id="{7BBC87B4-1F70-4480-38B4-902047843BC5}"/>
              </a:ext>
            </a:extLst>
          </p:cNvPr>
          <p:cNvPicPr>
            <a:picLocks noChangeAspect="1"/>
          </p:cNvPicPr>
          <p:nvPr/>
        </p:nvPicPr>
        <p:blipFill>
          <a:blip r:embed="rId5"/>
          <a:stretch>
            <a:fillRect/>
          </a:stretch>
        </p:blipFill>
        <p:spPr>
          <a:xfrm>
            <a:off x="1331648" y="3652431"/>
            <a:ext cx="650435" cy="594224"/>
          </a:xfrm>
          <a:prstGeom prst="rect">
            <a:avLst/>
          </a:prstGeom>
        </p:spPr>
      </p:pic>
      <p:sp>
        <p:nvSpPr>
          <p:cNvPr id="44" name="对话气泡: 圆角矩形 43">
            <a:extLst>
              <a:ext uri="{FF2B5EF4-FFF2-40B4-BE49-F238E27FC236}">
                <a16:creationId xmlns:a16="http://schemas.microsoft.com/office/drawing/2014/main" id="{9B10C9B7-1B30-1327-420B-B70C2A097400}"/>
              </a:ext>
            </a:extLst>
          </p:cNvPr>
          <p:cNvSpPr/>
          <p:nvPr/>
        </p:nvSpPr>
        <p:spPr>
          <a:xfrm>
            <a:off x="1982083" y="3717785"/>
            <a:ext cx="851957" cy="229264"/>
          </a:xfrm>
          <a:prstGeom prst="wedgeRoundRectCallout">
            <a:avLst>
              <a:gd name="adj1" fmla="val -45450"/>
              <a:gd name="adj2" fmla="val 82976"/>
              <a:gd name="adj3" fmla="val 16667"/>
            </a:avLst>
          </a:prstGeom>
          <a:solidFill>
            <a:schemeClr val="accent1">
              <a:lumMod val="20000"/>
              <a:lumOff val="80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4F81BD">
                    <a:lumMod val="50000"/>
                  </a:srgbClr>
                </a:solidFill>
                <a:effectLst/>
                <a:uLnTx/>
                <a:uFillTx/>
                <a:latin typeface="Arial" panose="020F0502020204030204"/>
                <a:cs typeface="+mn-cs"/>
              </a:rPr>
              <a:t>……</a:t>
            </a:r>
            <a:endParaRPr kumimoji="0" lang="zh-CN" altLang="en-US" sz="1800" b="1" i="0" u="none" strike="noStrike" kern="1200" cap="none" spc="0" normalizeH="0" baseline="0" noProof="0" dirty="0">
              <a:ln>
                <a:noFill/>
              </a:ln>
              <a:solidFill>
                <a:srgbClr val="4F81BD">
                  <a:lumMod val="50000"/>
                </a:srgbClr>
              </a:solidFill>
              <a:effectLst/>
              <a:uLnTx/>
              <a:uFillTx/>
              <a:latin typeface="Arial" panose="020F0502020204030204"/>
              <a:cs typeface="+mn-cs"/>
            </a:endParaRPr>
          </a:p>
        </p:txBody>
      </p:sp>
      <p:pic>
        <p:nvPicPr>
          <p:cNvPr id="46" name="图片 45">
            <a:extLst>
              <a:ext uri="{FF2B5EF4-FFF2-40B4-BE49-F238E27FC236}">
                <a16:creationId xmlns:a16="http://schemas.microsoft.com/office/drawing/2014/main" id="{7C1A902D-BB16-957C-BA3C-0C7EFF81BAF3}"/>
              </a:ext>
            </a:extLst>
          </p:cNvPr>
          <p:cNvPicPr>
            <a:picLocks noChangeAspect="1"/>
          </p:cNvPicPr>
          <p:nvPr/>
        </p:nvPicPr>
        <p:blipFill>
          <a:blip r:embed="rId6" cstate="print">
            <a:extLst>
              <a:ext uri="{28A0092B-C50C-407E-A947-70E740481C1C}">
                <a14:useLocalDpi xmlns:a14="http://schemas.microsoft.com/office/drawing/2010/main" val="0"/>
              </a:ext>
            </a:extLst>
          </a:blip>
          <a:srcRect l="27188" r="28047"/>
          <a:stretch/>
        </p:blipFill>
        <p:spPr>
          <a:xfrm>
            <a:off x="4847388" y="5569187"/>
            <a:ext cx="384632" cy="368234"/>
          </a:xfrm>
          <a:prstGeom prst="rect">
            <a:avLst/>
          </a:prstGeom>
        </p:spPr>
      </p:pic>
      <p:cxnSp>
        <p:nvCxnSpPr>
          <p:cNvPr id="48" name="直接箭头连接符 47">
            <a:extLst>
              <a:ext uri="{FF2B5EF4-FFF2-40B4-BE49-F238E27FC236}">
                <a16:creationId xmlns:a16="http://schemas.microsoft.com/office/drawing/2014/main" id="{43E6BBA9-BF92-8287-DC56-DBE313F41606}"/>
              </a:ext>
            </a:extLst>
          </p:cNvPr>
          <p:cNvCxnSpPr>
            <a:cxnSpLocks/>
          </p:cNvCxnSpPr>
          <p:nvPr/>
        </p:nvCxnSpPr>
        <p:spPr>
          <a:xfrm>
            <a:off x="1934052" y="4362930"/>
            <a:ext cx="0" cy="555174"/>
          </a:xfrm>
          <a:prstGeom prst="straightConnector1">
            <a:avLst/>
          </a:prstGeom>
          <a:ln w="28575">
            <a:solidFill>
              <a:srgbClr val="194A96"/>
            </a:solidFill>
            <a:headEnd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54" name="直接箭头连接符 53">
            <a:extLst>
              <a:ext uri="{FF2B5EF4-FFF2-40B4-BE49-F238E27FC236}">
                <a16:creationId xmlns:a16="http://schemas.microsoft.com/office/drawing/2014/main" id="{82DE28F7-9C0A-A3C9-7571-5F9206AD64AB}"/>
              </a:ext>
            </a:extLst>
          </p:cNvPr>
          <p:cNvCxnSpPr>
            <a:cxnSpLocks/>
          </p:cNvCxnSpPr>
          <p:nvPr/>
        </p:nvCxnSpPr>
        <p:spPr>
          <a:xfrm>
            <a:off x="2086452" y="4362930"/>
            <a:ext cx="0" cy="555174"/>
          </a:xfrm>
          <a:prstGeom prst="straightConnector1">
            <a:avLst/>
          </a:prstGeom>
          <a:ln w="28575">
            <a:solidFill>
              <a:srgbClr val="194A96"/>
            </a:solidFill>
            <a:headEnd type="triangle" w="lg" len="med"/>
            <a:tailEnd type="none" w="lg" len="med"/>
          </a:ln>
        </p:spPr>
        <p:style>
          <a:lnRef idx="1">
            <a:schemeClr val="accent1"/>
          </a:lnRef>
          <a:fillRef idx="0">
            <a:schemeClr val="accent1"/>
          </a:fillRef>
          <a:effectRef idx="0">
            <a:schemeClr val="accent1"/>
          </a:effectRef>
          <a:fontRef idx="minor">
            <a:schemeClr val="tx1"/>
          </a:fontRef>
        </p:style>
      </p:cxnSp>
      <p:pic>
        <p:nvPicPr>
          <p:cNvPr id="61" name="图形 60">
            <a:extLst>
              <a:ext uri="{FF2B5EF4-FFF2-40B4-BE49-F238E27FC236}">
                <a16:creationId xmlns:a16="http://schemas.microsoft.com/office/drawing/2014/main" id="{1DBC76AE-98D7-7FF7-A246-A63F902BD7A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680221" y="5006897"/>
            <a:ext cx="643281" cy="640239"/>
          </a:xfrm>
          <a:prstGeom prst="rect">
            <a:avLst/>
          </a:prstGeom>
        </p:spPr>
      </p:pic>
      <p:pic>
        <p:nvPicPr>
          <p:cNvPr id="62" name="图片 61">
            <a:extLst>
              <a:ext uri="{FF2B5EF4-FFF2-40B4-BE49-F238E27FC236}">
                <a16:creationId xmlns:a16="http://schemas.microsoft.com/office/drawing/2014/main" id="{0F0B64F1-452D-6827-7B52-F57712959702}"/>
              </a:ext>
            </a:extLst>
          </p:cNvPr>
          <p:cNvPicPr>
            <a:picLocks noChangeAspect="1"/>
          </p:cNvPicPr>
          <p:nvPr/>
        </p:nvPicPr>
        <p:blipFill>
          <a:blip r:embed="rId9"/>
          <a:stretch>
            <a:fillRect/>
          </a:stretch>
        </p:blipFill>
        <p:spPr>
          <a:xfrm>
            <a:off x="4250098" y="5050147"/>
            <a:ext cx="568645" cy="486902"/>
          </a:xfrm>
          <a:prstGeom prst="rect">
            <a:avLst/>
          </a:prstGeom>
        </p:spPr>
      </p:pic>
      <p:cxnSp>
        <p:nvCxnSpPr>
          <p:cNvPr id="63" name="直接箭头连接符 62">
            <a:extLst>
              <a:ext uri="{FF2B5EF4-FFF2-40B4-BE49-F238E27FC236}">
                <a16:creationId xmlns:a16="http://schemas.microsoft.com/office/drawing/2014/main" id="{27C95ECE-6165-C8B7-815A-5261D051D5AE}"/>
              </a:ext>
            </a:extLst>
          </p:cNvPr>
          <p:cNvCxnSpPr>
            <a:cxnSpLocks/>
          </p:cNvCxnSpPr>
          <p:nvPr/>
        </p:nvCxnSpPr>
        <p:spPr>
          <a:xfrm flipH="1">
            <a:off x="2560325" y="5435013"/>
            <a:ext cx="1035118" cy="0"/>
          </a:xfrm>
          <a:prstGeom prst="straightConnector1">
            <a:avLst/>
          </a:prstGeom>
          <a:ln w="28575">
            <a:solidFill>
              <a:srgbClr val="632523"/>
            </a:solidFill>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67" name="矩形 66">
            <a:extLst>
              <a:ext uri="{FF2B5EF4-FFF2-40B4-BE49-F238E27FC236}">
                <a16:creationId xmlns:a16="http://schemas.microsoft.com/office/drawing/2014/main" id="{4212426D-9782-6871-0BA1-0881D5F4645C}"/>
              </a:ext>
            </a:extLst>
          </p:cNvPr>
          <p:cNvSpPr/>
          <p:nvPr/>
        </p:nvSpPr>
        <p:spPr>
          <a:xfrm>
            <a:off x="2680964" y="5092678"/>
            <a:ext cx="793840" cy="293079"/>
          </a:xfrm>
          <a:prstGeom prst="rect">
            <a:avLst/>
          </a:prstGeom>
          <a:solidFill>
            <a:srgbClr val="F2DCDB">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rgbClr val="C00000"/>
                </a:solidFill>
                <a:latin typeface="微软雅黑" panose="020B0503020204020204" pitchFamily="34" charset="-122"/>
                <a:ea typeface="微软雅黑" panose="020B0503020204020204" pitchFamily="34" charset="-122"/>
              </a:rPr>
              <a:t>指令</a:t>
            </a:r>
          </a:p>
        </p:txBody>
      </p:sp>
      <p:cxnSp>
        <p:nvCxnSpPr>
          <p:cNvPr id="68" name="直接箭头连接符 67">
            <a:extLst>
              <a:ext uri="{FF2B5EF4-FFF2-40B4-BE49-F238E27FC236}">
                <a16:creationId xmlns:a16="http://schemas.microsoft.com/office/drawing/2014/main" id="{721F0045-0600-981B-EA64-DEFF1F7DC2F6}"/>
              </a:ext>
            </a:extLst>
          </p:cNvPr>
          <p:cNvCxnSpPr>
            <a:cxnSpLocks/>
          </p:cNvCxnSpPr>
          <p:nvPr/>
        </p:nvCxnSpPr>
        <p:spPr>
          <a:xfrm flipH="1">
            <a:off x="4818743" y="5435013"/>
            <a:ext cx="1035118" cy="0"/>
          </a:xfrm>
          <a:prstGeom prst="straightConnector1">
            <a:avLst/>
          </a:prstGeom>
          <a:ln w="28575">
            <a:solidFill>
              <a:srgbClr val="632523"/>
            </a:solidFill>
            <a:headEnd type="triangle" w="lg" len="med"/>
            <a:tailEnd type="none" w="lg" len="med"/>
          </a:ln>
        </p:spPr>
        <p:style>
          <a:lnRef idx="1">
            <a:schemeClr val="accent1"/>
          </a:lnRef>
          <a:fillRef idx="0">
            <a:schemeClr val="accent1"/>
          </a:fillRef>
          <a:effectRef idx="0">
            <a:schemeClr val="accent1"/>
          </a:effectRef>
          <a:fontRef idx="minor">
            <a:schemeClr val="tx1"/>
          </a:fontRef>
        </p:style>
      </p:cxnSp>
      <p:pic>
        <p:nvPicPr>
          <p:cNvPr id="70" name="图片 69">
            <a:extLst>
              <a:ext uri="{FF2B5EF4-FFF2-40B4-BE49-F238E27FC236}">
                <a16:creationId xmlns:a16="http://schemas.microsoft.com/office/drawing/2014/main" id="{A0490315-C251-BAC9-349A-A485CB26B6A5}"/>
              </a:ext>
            </a:extLst>
          </p:cNvPr>
          <p:cNvPicPr>
            <a:picLocks noChangeAspect="1"/>
          </p:cNvPicPr>
          <p:nvPr/>
        </p:nvPicPr>
        <p:blipFill>
          <a:blip r:embed="rId9"/>
          <a:stretch>
            <a:fillRect/>
          </a:stretch>
        </p:blipFill>
        <p:spPr>
          <a:xfrm>
            <a:off x="6380971" y="5050147"/>
            <a:ext cx="568645" cy="486902"/>
          </a:xfrm>
          <a:prstGeom prst="rect">
            <a:avLst/>
          </a:prstGeom>
        </p:spPr>
      </p:pic>
      <p:cxnSp>
        <p:nvCxnSpPr>
          <p:cNvPr id="71" name="直接箭头连接符 70">
            <a:extLst>
              <a:ext uri="{FF2B5EF4-FFF2-40B4-BE49-F238E27FC236}">
                <a16:creationId xmlns:a16="http://schemas.microsoft.com/office/drawing/2014/main" id="{B42DEA63-80F6-071D-CF35-1D4D05C821D4}"/>
              </a:ext>
            </a:extLst>
          </p:cNvPr>
          <p:cNvCxnSpPr>
            <a:cxnSpLocks/>
          </p:cNvCxnSpPr>
          <p:nvPr/>
        </p:nvCxnSpPr>
        <p:spPr>
          <a:xfrm flipH="1">
            <a:off x="6949616" y="5435013"/>
            <a:ext cx="1035118" cy="0"/>
          </a:xfrm>
          <a:prstGeom prst="straightConnector1">
            <a:avLst/>
          </a:prstGeom>
          <a:ln w="28575">
            <a:solidFill>
              <a:srgbClr val="632523"/>
            </a:solidFill>
            <a:headEnd type="triangle" w="lg" len="med"/>
            <a:tailEnd type="none" w="lg" len="med"/>
          </a:ln>
        </p:spPr>
        <p:style>
          <a:lnRef idx="1">
            <a:schemeClr val="accent1"/>
          </a:lnRef>
          <a:fillRef idx="0">
            <a:schemeClr val="accent1"/>
          </a:fillRef>
          <a:effectRef idx="0">
            <a:schemeClr val="accent1"/>
          </a:effectRef>
          <a:fontRef idx="minor">
            <a:schemeClr val="tx1"/>
          </a:fontRef>
        </p:style>
      </p:cxnSp>
      <p:pic>
        <p:nvPicPr>
          <p:cNvPr id="73" name="图片 72">
            <a:extLst>
              <a:ext uri="{FF2B5EF4-FFF2-40B4-BE49-F238E27FC236}">
                <a16:creationId xmlns:a16="http://schemas.microsoft.com/office/drawing/2014/main" id="{BC997BDF-E58C-FD8B-8F70-39683852DD15}"/>
              </a:ext>
            </a:extLst>
          </p:cNvPr>
          <p:cNvPicPr>
            <a:picLocks noChangeAspect="1"/>
          </p:cNvPicPr>
          <p:nvPr/>
        </p:nvPicPr>
        <p:blipFill>
          <a:blip r:embed="rId9"/>
          <a:stretch>
            <a:fillRect/>
          </a:stretch>
        </p:blipFill>
        <p:spPr>
          <a:xfrm>
            <a:off x="8525171" y="5050147"/>
            <a:ext cx="568645" cy="486902"/>
          </a:xfrm>
          <a:prstGeom prst="rect">
            <a:avLst/>
          </a:prstGeom>
        </p:spPr>
      </p:pic>
      <p:cxnSp>
        <p:nvCxnSpPr>
          <p:cNvPr id="74" name="直接箭头连接符 73">
            <a:extLst>
              <a:ext uri="{FF2B5EF4-FFF2-40B4-BE49-F238E27FC236}">
                <a16:creationId xmlns:a16="http://schemas.microsoft.com/office/drawing/2014/main" id="{D1AB7226-279D-5494-22AC-981CED01DFD3}"/>
              </a:ext>
            </a:extLst>
          </p:cNvPr>
          <p:cNvCxnSpPr>
            <a:cxnSpLocks/>
          </p:cNvCxnSpPr>
          <p:nvPr/>
        </p:nvCxnSpPr>
        <p:spPr>
          <a:xfrm flipH="1">
            <a:off x="9093816" y="5435013"/>
            <a:ext cx="1035118" cy="0"/>
          </a:xfrm>
          <a:prstGeom prst="straightConnector1">
            <a:avLst/>
          </a:prstGeom>
          <a:ln w="28575">
            <a:solidFill>
              <a:srgbClr val="632523"/>
            </a:solidFill>
            <a:headEnd type="triangle" w="lg" len="med"/>
            <a:tailEnd type="none" w="lg" len="med"/>
          </a:ln>
        </p:spPr>
        <p:style>
          <a:lnRef idx="1">
            <a:schemeClr val="accent1"/>
          </a:lnRef>
          <a:fillRef idx="0">
            <a:schemeClr val="accent1"/>
          </a:fillRef>
          <a:effectRef idx="0">
            <a:schemeClr val="accent1"/>
          </a:effectRef>
          <a:fontRef idx="minor">
            <a:schemeClr val="tx1"/>
          </a:fontRef>
        </p:style>
      </p:cxnSp>
      <p:pic>
        <p:nvPicPr>
          <p:cNvPr id="75" name="图片 74">
            <a:extLst>
              <a:ext uri="{FF2B5EF4-FFF2-40B4-BE49-F238E27FC236}">
                <a16:creationId xmlns:a16="http://schemas.microsoft.com/office/drawing/2014/main" id="{AB4D6F8F-38F9-BA4A-B4FB-432CBE2CEC7E}"/>
              </a:ext>
            </a:extLst>
          </p:cNvPr>
          <p:cNvPicPr>
            <a:picLocks noChangeAspect="1"/>
          </p:cNvPicPr>
          <p:nvPr/>
        </p:nvPicPr>
        <p:blipFill>
          <a:blip r:embed="rId9"/>
          <a:stretch>
            <a:fillRect/>
          </a:stretch>
        </p:blipFill>
        <p:spPr>
          <a:xfrm>
            <a:off x="10556166" y="5050147"/>
            <a:ext cx="568645" cy="486902"/>
          </a:xfrm>
          <a:prstGeom prst="rect">
            <a:avLst/>
          </a:prstGeom>
        </p:spPr>
      </p:pic>
      <p:cxnSp>
        <p:nvCxnSpPr>
          <p:cNvPr id="76" name="直接箭头连接符 75">
            <a:extLst>
              <a:ext uri="{FF2B5EF4-FFF2-40B4-BE49-F238E27FC236}">
                <a16:creationId xmlns:a16="http://schemas.microsoft.com/office/drawing/2014/main" id="{A6C7E11E-88A1-A710-AE08-63AAF96E5DFA}"/>
              </a:ext>
            </a:extLst>
          </p:cNvPr>
          <p:cNvCxnSpPr>
            <a:cxnSpLocks/>
          </p:cNvCxnSpPr>
          <p:nvPr/>
        </p:nvCxnSpPr>
        <p:spPr>
          <a:xfrm flipH="1">
            <a:off x="4521069" y="5996971"/>
            <a:ext cx="904349" cy="11918"/>
          </a:xfrm>
          <a:prstGeom prst="straightConnector1">
            <a:avLst/>
          </a:prstGeom>
          <a:ln w="28575">
            <a:solidFill>
              <a:srgbClr val="194A96"/>
            </a:solidFill>
            <a:headEnd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77" name="直接箭头连接符 76">
            <a:extLst>
              <a:ext uri="{FF2B5EF4-FFF2-40B4-BE49-F238E27FC236}">
                <a16:creationId xmlns:a16="http://schemas.microsoft.com/office/drawing/2014/main" id="{B1A623A5-3E87-BDEA-C088-54FFBA9D56ED}"/>
              </a:ext>
            </a:extLst>
          </p:cNvPr>
          <p:cNvCxnSpPr>
            <a:cxnSpLocks/>
          </p:cNvCxnSpPr>
          <p:nvPr/>
        </p:nvCxnSpPr>
        <p:spPr>
          <a:xfrm flipH="1">
            <a:off x="4534420" y="6182493"/>
            <a:ext cx="925979" cy="0"/>
          </a:xfrm>
          <a:prstGeom prst="straightConnector1">
            <a:avLst/>
          </a:prstGeom>
          <a:ln w="28575">
            <a:solidFill>
              <a:srgbClr val="194A96"/>
            </a:solidFill>
            <a:headEnd type="triangle" w="lg" len="med"/>
            <a:tailEnd type="none" w="lg" len="med"/>
          </a:ln>
        </p:spPr>
        <p:style>
          <a:lnRef idx="1">
            <a:schemeClr val="accent1"/>
          </a:lnRef>
          <a:fillRef idx="0">
            <a:schemeClr val="accent1"/>
          </a:fillRef>
          <a:effectRef idx="0">
            <a:schemeClr val="accent1"/>
          </a:effectRef>
          <a:fontRef idx="minor">
            <a:schemeClr val="tx1"/>
          </a:fontRef>
        </p:style>
      </p:cxnSp>
      <p:pic>
        <p:nvPicPr>
          <p:cNvPr id="91" name="图形 90">
            <a:extLst>
              <a:ext uri="{FF2B5EF4-FFF2-40B4-BE49-F238E27FC236}">
                <a16:creationId xmlns:a16="http://schemas.microsoft.com/office/drawing/2014/main" id="{6B6CA73F-D520-011F-40CD-F95F3F81A5C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752773" y="5568134"/>
            <a:ext cx="797396" cy="797396"/>
          </a:xfrm>
          <a:prstGeom prst="rect">
            <a:avLst/>
          </a:prstGeom>
        </p:spPr>
      </p:pic>
      <p:pic>
        <p:nvPicPr>
          <p:cNvPr id="94" name="图片 93">
            <a:extLst>
              <a:ext uri="{FF2B5EF4-FFF2-40B4-BE49-F238E27FC236}">
                <a16:creationId xmlns:a16="http://schemas.microsoft.com/office/drawing/2014/main" id="{C84C5046-112E-4F7F-37F2-CA28CEC5BDFF}"/>
              </a:ext>
            </a:extLst>
          </p:cNvPr>
          <p:cNvPicPr>
            <a:picLocks noChangeAspect="1"/>
          </p:cNvPicPr>
          <p:nvPr/>
        </p:nvPicPr>
        <p:blipFill>
          <a:blip r:embed="rId12"/>
          <a:stretch>
            <a:fillRect/>
          </a:stretch>
        </p:blipFill>
        <p:spPr>
          <a:xfrm>
            <a:off x="7661070" y="5545986"/>
            <a:ext cx="1140451" cy="774871"/>
          </a:xfrm>
          <a:prstGeom prst="rect">
            <a:avLst/>
          </a:prstGeom>
        </p:spPr>
      </p:pic>
      <p:cxnSp>
        <p:nvCxnSpPr>
          <p:cNvPr id="95" name="直接箭头连接符 94">
            <a:extLst>
              <a:ext uri="{FF2B5EF4-FFF2-40B4-BE49-F238E27FC236}">
                <a16:creationId xmlns:a16="http://schemas.microsoft.com/office/drawing/2014/main" id="{760732FC-B1EB-CED5-FAE1-D6A1163FE01F}"/>
              </a:ext>
            </a:extLst>
          </p:cNvPr>
          <p:cNvCxnSpPr>
            <a:cxnSpLocks/>
          </p:cNvCxnSpPr>
          <p:nvPr/>
        </p:nvCxnSpPr>
        <p:spPr>
          <a:xfrm flipH="1">
            <a:off x="6621717" y="5996971"/>
            <a:ext cx="925979" cy="0"/>
          </a:xfrm>
          <a:prstGeom prst="straightConnector1">
            <a:avLst/>
          </a:prstGeom>
          <a:ln w="28575">
            <a:solidFill>
              <a:srgbClr val="194A96"/>
            </a:solidFill>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6" name="直接箭头连接符 95">
            <a:extLst>
              <a:ext uri="{FF2B5EF4-FFF2-40B4-BE49-F238E27FC236}">
                <a16:creationId xmlns:a16="http://schemas.microsoft.com/office/drawing/2014/main" id="{16C8DAEC-FAE0-7BDF-903E-AA981B1CACCA}"/>
              </a:ext>
            </a:extLst>
          </p:cNvPr>
          <p:cNvCxnSpPr>
            <a:cxnSpLocks/>
          </p:cNvCxnSpPr>
          <p:nvPr/>
        </p:nvCxnSpPr>
        <p:spPr>
          <a:xfrm flipH="1">
            <a:off x="9093816" y="5996971"/>
            <a:ext cx="975239" cy="0"/>
          </a:xfrm>
          <a:prstGeom prst="straightConnector1">
            <a:avLst/>
          </a:prstGeom>
          <a:ln w="28575">
            <a:solidFill>
              <a:srgbClr val="194A96"/>
            </a:solidFill>
            <a:headEnd type="triangle" w="lg" len="med"/>
            <a:tailEnd type="none" w="lg" len="med"/>
          </a:ln>
        </p:spPr>
        <p:style>
          <a:lnRef idx="1">
            <a:schemeClr val="accent1"/>
          </a:lnRef>
          <a:fillRef idx="0">
            <a:schemeClr val="accent1"/>
          </a:fillRef>
          <a:effectRef idx="0">
            <a:schemeClr val="accent1"/>
          </a:effectRef>
          <a:fontRef idx="minor">
            <a:schemeClr val="tx1"/>
          </a:fontRef>
        </p:style>
      </p:cxnSp>
      <p:pic>
        <p:nvPicPr>
          <p:cNvPr id="100" name="图片 99">
            <a:extLst>
              <a:ext uri="{FF2B5EF4-FFF2-40B4-BE49-F238E27FC236}">
                <a16:creationId xmlns:a16="http://schemas.microsoft.com/office/drawing/2014/main" id="{6D406C68-55AE-97C8-10CE-57EA3F3664B8}"/>
              </a:ext>
            </a:extLst>
          </p:cNvPr>
          <p:cNvPicPr>
            <a:picLocks noChangeAspect="1"/>
          </p:cNvPicPr>
          <p:nvPr/>
        </p:nvPicPr>
        <p:blipFill>
          <a:blip r:embed="rId13"/>
          <a:srcRect l="59214" t="21940" r="5845" b="43875"/>
          <a:stretch/>
        </p:blipFill>
        <p:spPr>
          <a:xfrm>
            <a:off x="10227485" y="5647136"/>
            <a:ext cx="975239" cy="716344"/>
          </a:xfrm>
          <a:prstGeom prst="rect">
            <a:avLst/>
          </a:prstGeom>
        </p:spPr>
      </p:pic>
      <p:sp>
        <p:nvSpPr>
          <p:cNvPr id="3" name="文本框 2">
            <a:extLst>
              <a:ext uri="{FF2B5EF4-FFF2-40B4-BE49-F238E27FC236}">
                <a16:creationId xmlns:a16="http://schemas.microsoft.com/office/drawing/2014/main" id="{A5FBA154-4811-5159-9807-D5B341365BCA}"/>
              </a:ext>
            </a:extLst>
          </p:cNvPr>
          <p:cNvSpPr txBox="1"/>
          <p:nvPr/>
        </p:nvSpPr>
        <p:spPr>
          <a:xfrm>
            <a:off x="9565499" y="3841696"/>
            <a:ext cx="1619999" cy="646331"/>
          </a:xfrm>
          <a:prstGeom prst="rect">
            <a:avLst/>
          </a:prstGeom>
          <a:solidFill>
            <a:srgbClr val="F2DCDB">
              <a:alpha val="50000"/>
            </a:srgbClr>
          </a:solidFill>
        </p:spPr>
        <p:txBody>
          <a:bodyPr wrap="square" rtlCol="0">
            <a:spAutoFit/>
          </a:bodyPr>
          <a:lstStyle/>
          <a:p>
            <a:pPr marL="285750" indent="-285750">
              <a:buFont typeface="Arial" panose="020B0604020202020204" pitchFamily="34" charset="0"/>
              <a:buChar char="•"/>
            </a:pPr>
            <a:r>
              <a:rPr lang="en-US" altLang="zh-CN" b="1" dirty="0">
                <a:solidFill>
                  <a:srgbClr val="C00000"/>
                </a:solidFill>
              </a:rPr>
              <a:t>MLFP</a:t>
            </a:r>
          </a:p>
          <a:p>
            <a:pPr marL="285750" indent="-285750">
              <a:buFont typeface="Arial" panose="020B0604020202020204" pitchFamily="34" charset="0"/>
              <a:buChar char="•"/>
            </a:pPr>
            <a:r>
              <a:rPr lang="en-US" altLang="zh-CN" b="1" dirty="0">
                <a:solidFill>
                  <a:srgbClr val="C00000"/>
                </a:solidFill>
              </a:rPr>
              <a:t>NUT GO</a:t>
            </a:r>
            <a:endParaRPr lang="zh-CN" altLang="en-US" b="1" dirty="0">
              <a:solidFill>
                <a:srgbClr val="C00000"/>
              </a:solidFill>
            </a:endParaRPr>
          </a:p>
        </p:txBody>
      </p:sp>
    </p:spTree>
    <p:extLst>
      <p:ext uri="{BB962C8B-B14F-4D97-AF65-F5344CB8AC3E}">
        <p14:creationId xmlns:p14="http://schemas.microsoft.com/office/powerpoint/2010/main" val="18830739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矩形 2"/>
          <p:cNvSpPr/>
          <p:nvPr/>
        </p:nvSpPr>
        <p:spPr>
          <a:xfrm rot="5400000">
            <a:off x="4471035" y="-4048760"/>
            <a:ext cx="3250565" cy="12192000"/>
          </a:xfrm>
          <a:prstGeom prst="rect">
            <a:avLst/>
          </a:prstGeom>
          <a:solidFill>
            <a:srgbClr val="194A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3549671" y="3782891"/>
            <a:ext cx="5537198" cy="1830245"/>
          </a:xfrm>
          <a:prstGeom prst="rect">
            <a:avLst/>
          </a:prstGeom>
          <a:noFill/>
          <a:ln>
            <a:noFill/>
          </a:ln>
        </p:spPr>
        <p:txBody>
          <a:bodyPr wrap="square" rtlCol="0">
            <a:spAutoFit/>
          </a:bodyPr>
          <a:lstStyle/>
          <a:p>
            <a:pPr algn="ctr">
              <a:lnSpc>
                <a:spcPct val="150000"/>
              </a:lnSpc>
            </a:pPr>
            <a:r>
              <a:rPr lang="zh-CN" altLang="en-US" sz="4000" b="1" dirty="0">
                <a:solidFill>
                  <a:schemeClr val="accent1">
                    <a:lumMod val="50000"/>
                  </a:schemeClr>
                </a:solidFill>
                <a:latin typeface="微软雅黑" panose="020B0503020204020204" pitchFamily="34" charset="-122"/>
                <a:ea typeface="微软雅黑" panose="020B0503020204020204" pitchFamily="34" charset="-122"/>
                <a:sym typeface="+mn-ea"/>
              </a:rPr>
              <a:t>汇报完毕</a:t>
            </a:r>
            <a:endParaRPr lang="en-US" altLang="zh-CN" sz="4000" b="1" dirty="0">
              <a:solidFill>
                <a:schemeClr val="accent1">
                  <a:lumMod val="50000"/>
                </a:schemeClr>
              </a:solidFill>
              <a:latin typeface="微软雅黑" panose="020B0503020204020204" pitchFamily="34" charset="-122"/>
              <a:ea typeface="微软雅黑" panose="020B0503020204020204" pitchFamily="34" charset="-122"/>
              <a:sym typeface="+mn-ea"/>
            </a:endParaRPr>
          </a:p>
          <a:p>
            <a:pPr algn="ctr">
              <a:lnSpc>
                <a:spcPct val="150000"/>
              </a:lnSpc>
            </a:pPr>
            <a:r>
              <a:rPr lang="zh-CN" altLang="en-US" sz="4000" b="1" dirty="0">
                <a:solidFill>
                  <a:schemeClr val="accent1">
                    <a:lumMod val="50000"/>
                  </a:schemeClr>
                </a:solidFill>
                <a:latin typeface="微软雅黑" panose="020B0503020204020204" pitchFamily="34" charset="-122"/>
                <a:ea typeface="微软雅黑" panose="020B0503020204020204" pitchFamily="34" charset="-122"/>
                <a:sym typeface="+mn-ea"/>
              </a:rPr>
              <a:t>请各位老师批评指正</a:t>
            </a:r>
            <a:endParaRPr lang="zh-CN" sz="4000" b="1" dirty="0">
              <a:solidFill>
                <a:schemeClr val="accent1">
                  <a:lumMod val="50000"/>
                </a:schemeClr>
              </a:solidFill>
              <a:latin typeface="微软雅黑" panose="020B0503020204020204" pitchFamily="34" charset="-122"/>
              <a:ea typeface="微软雅黑" panose="020B0503020204020204" pitchFamily="34" charset="-122"/>
              <a:sym typeface="+mn-ea"/>
            </a:endParaRPr>
          </a:p>
        </p:txBody>
      </p:sp>
      <p:pic>
        <p:nvPicPr>
          <p:cNvPr id="10" name="图片 9"/>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4049071" y="899174"/>
            <a:ext cx="4040187" cy="852516"/>
          </a:xfrm>
          <a:prstGeom prst="rect">
            <a:avLst/>
          </a:prstGeom>
        </p:spPr>
      </p:pic>
      <p:pic>
        <p:nvPicPr>
          <p:cNvPr id="2" name="Picture 2">
            <a:extLst>
              <a:ext uri="{FF2B5EF4-FFF2-40B4-BE49-F238E27FC236}">
                <a16:creationId xmlns:a16="http://schemas.microsoft.com/office/drawing/2014/main" id="{A071B3AB-B70B-E571-5D4C-607847ED11A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51459" y="2155286"/>
            <a:ext cx="6035410" cy="1031260"/>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a:extLst>
              <a:ext uri="{FF2B5EF4-FFF2-40B4-BE49-F238E27FC236}">
                <a16:creationId xmlns:a16="http://schemas.microsoft.com/office/drawing/2014/main" id="{8203864C-7DB6-5CD7-86A3-3BF845BA1105}"/>
              </a:ext>
            </a:extLst>
          </p:cNvPr>
          <p:cNvSpPr txBox="1"/>
          <p:nvPr/>
        </p:nvSpPr>
        <p:spPr>
          <a:xfrm>
            <a:off x="63583" y="5688962"/>
            <a:ext cx="5021036" cy="1169038"/>
          </a:xfrm>
          <a:prstGeom prst="rect">
            <a:avLst/>
          </a:prstGeom>
          <a:noFill/>
          <a:ln>
            <a:noFill/>
          </a:ln>
        </p:spPr>
        <p:txBody>
          <a:bodyPr wrap="square" rtlCol="0">
            <a:spAutoFit/>
          </a:bodyPr>
          <a:lstStyle/>
          <a:p>
            <a:pPr>
              <a:lnSpc>
                <a:spcPct val="120000"/>
              </a:lnSpc>
            </a:pPr>
            <a:r>
              <a:rPr lang="zh-CN" altLang="en-US" sz="2000" b="1" dirty="0">
                <a:solidFill>
                  <a:schemeClr val="accent1">
                    <a:lumMod val="50000"/>
                  </a:schemeClr>
                </a:solidFill>
                <a:latin typeface="微软雅黑" panose="020B0503020204020204" pitchFamily="34" charset="-122"/>
                <a:ea typeface="微软雅黑" panose="020B0503020204020204" pitchFamily="34" charset="-122"/>
                <a:sym typeface="+mn-ea"/>
              </a:rPr>
              <a:t>联系方式：</a:t>
            </a:r>
            <a:endParaRPr lang="en-US" altLang="zh-CN" sz="2000" b="1" dirty="0">
              <a:solidFill>
                <a:schemeClr val="accent1">
                  <a:lumMod val="50000"/>
                </a:schemeClr>
              </a:solidFill>
              <a:latin typeface="微软雅黑" panose="020B0503020204020204" pitchFamily="34" charset="-122"/>
              <a:ea typeface="微软雅黑" panose="020B0503020204020204" pitchFamily="34" charset="-122"/>
              <a:sym typeface="+mn-ea"/>
            </a:endParaRPr>
          </a:p>
          <a:p>
            <a:pPr>
              <a:lnSpc>
                <a:spcPct val="120000"/>
              </a:lnSpc>
            </a:pPr>
            <a:r>
              <a:rPr lang="en-US" altLang="zh-CN" sz="2000" b="1" dirty="0">
                <a:solidFill>
                  <a:schemeClr val="accent1">
                    <a:lumMod val="50000"/>
                  </a:schemeClr>
                </a:solidFill>
                <a:latin typeface="微软雅黑" panose="020B0503020204020204" pitchFamily="34" charset="-122"/>
                <a:ea typeface="微软雅黑" panose="020B0503020204020204" pitchFamily="34" charset="-122"/>
                <a:sym typeface="+mn-ea"/>
              </a:rPr>
              <a:t>zhangzixuan23@mails.ucas.ac.cn</a:t>
            </a:r>
          </a:p>
          <a:p>
            <a:pPr>
              <a:lnSpc>
                <a:spcPct val="120000"/>
              </a:lnSpc>
            </a:pPr>
            <a:r>
              <a:rPr lang="en-US" altLang="zh-CN" sz="2000" b="1" dirty="0">
                <a:solidFill>
                  <a:schemeClr val="accent1">
                    <a:lumMod val="50000"/>
                  </a:schemeClr>
                </a:solidFill>
                <a:latin typeface="微软雅黑" panose="020B0503020204020204" pitchFamily="34" charset="-122"/>
                <a:ea typeface="微软雅黑" panose="020B0503020204020204" pitchFamily="34" charset="-122"/>
                <a:sym typeface="+mn-ea"/>
              </a:rPr>
              <a:t>xxiao@ipe.ac.cn</a:t>
            </a:r>
          </a:p>
        </p:txBody>
      </p:sp>
      <p:pic>
        <p:nvPicPr>
          <p:cNvPr id="5" name="图片 4">
            <a:extLst>
              <a:ext uri="{FF2B5EF4-FFF2-40B4-BE49-F238E27FC236}">
                <a16:creationId xmlns:a16="http://schemas.microsoft.com/office/drawing/2014/main" id="{7EFFABD6-C9A9-A0A5-E584-858D22B60C57}"/>
              </a:ext>
            </a:extLst>
          </p:cNvPr>
          <p:cNvPicPr>
            <a:picLocks noChangeAspect="1"/>
          </p:cNvPicPr>
          <p:nvPr/>
        </p:nvPicPr>
        <p:blipFill>
          <a:blip r:embed="rId5"/>
          <a:stretch>
            <a:fillRect/>
          </a:stretch>
        </p:blipFill>
        <p:spPr>
          <a:xfrm>
            <a:off x="9975273" y="4056101"/>
            <a:ext cx="2007043" cy="2746479"/>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6B8BD5-8B23-02E6-E425-2807A4E364C0}"/>
            </a:ext>
          </a:extLst>
        </p:cNvPr>
        <p:cNvGrpSpPr/>
        <p:nvPr/>
      </p:nvGrpSpPr>
      <p:grpSpPr>
        <a:xfrm>
          <a:off x="0" y="0"/>
          <a:ext cx="0" cy="0"/>
          <a:chOff x="0" y="0"/>
          <a:chExt cx="0" cy="0"/>
        </a:xfrm>
      </p:grpSpPr>
      <p:pic>
        <p:nvPicPr>
          <p:cNvPr id="4" name="图片 3">
            <a:extLst>
              <a:ext uri="{FF2B5EF4-FFF2-40B4-BE49-F238E27FC236}">
                <a16:creationId xmlns:a16="http://schemas.microsoft.com/office/drawing/2014/main" id="{511BB6F9-63C7-FA5C-E6F0-6C6C96BA422D}"/>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4177348" y="290195"/>
            <a:ext cx="3837305" cy="805180"/>
          </a:xfrm>
          <a:prstGeom prst="rect">
            <a:avLst/>
          </a:prstGeom>
        </p:spPr>
      </p:pic>
      <p:sp>
        <p:nvSpPr>
          <p:cNvPr id="59" name="圆角矩形 58">
            <a:extLst>
              <a:ext uri="{FF2B5EF4-FFF2-40B4-BE49-F238E27FC236}">
                <a16:creationId xmlns:a16="http://schemas.microsoft.com/office/drawing/2014/main" id="{77499F2C-14A8-E036-3578-3B6DDC2A4824}"/>
              </a:ext>
            </a:extLst>
          </p:cNvPr>
          <p:cNvSpPr/>
          <p:nvPr/>
        </p:nvSpPr>
        <p:spPr>
          <a:xfrm>
            <a:off x="0" y="2968215"/>
            <a:ext cx="12192000" cy="1724133"/>
          </a:xfrm>
          <a:prstGeom prst="roundRect">
            <a:avLst>
              <a:gd name="adj" fmla="val 0"/>
            </a:avLst>
          </a:prstGeom>
          <a:solidFill>
            <a:srgbClr val="194A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800" b="1" dirty="0">
                <a:latin typeface="微软雅黑" panose="020B0503020204020204" pitchFamily="34" charset="-122"/>
                <a:ea typeface="微软雅黑" panose="020B0503020204020204" pitchFamily="34" charset="-122"/>
              </a:rPr>
              <a:t>01 </a:t>
            </a:r>
            <a:r>
              <a:rPr lang="zh-CN" altLang="en-US" sz="4800" b="1" dirty="0">
                <a:latin typeface="微软雅黑" panose="020B0503020204020204" pitchFamily="34" charset="-122"/>
                <a:ea typeface="微软雅黑" panose="020B0503020204020204" pitchFamily="34" charset="-122"/>
              </a:rPr>
              <a:t>研究背景</a:t>
            </a:r>
          </a:p>
        </p:txBody>
      </p:sp>
    </p:spTree>
    <p:extLst>
      <p:ext uri="{BB962C8B-B14F-4D97-AF65-F5344CB8AC3E}">
        <p14:creationId xmlns:p14="http://schemas.microsoft.com/office/powerpoint/2010/main" val="27514675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F57633-B5D7-D0AE-9914-206232888383}"/>
            </a:ext>
          </a:extLst>
        </p:cNvPr>
        <p:cNvGrpSpPr/>
        <p:nvPr/>
      </p:nvGrpSpPr>
      <p:grpSpPr>
        <a:xfrm>
          <a:off x="0" y="0"/>
          <a:ext cx="0" cy="0"/>
          <a:chOff x="0" y="0"/>
          <a:chExt cx="0" cy="0"/>
        </a:xfrm>
      </p:grpSpPr>
      <p:sp>
        <p:nvSpPr>
          <p:cNvPr id="60" name="矩形 59">
            <a:extLst>
              <a:ext uri="{FF2B5EF4-FFF2-40B4-BE49-F238E27FC236}">
                <a16:creationId xmlns:a16="http://schemas.microsoft.com/office/drawing/2014/main" id="{CBC127D3-0212-87F2-11B5-4FA11A8FD5AC}"/>
              </a:ext>
            </a:extLst>
          </p:cNvPr>
          <p:cNvSpPr/>
          <p:nvPr/>
        </p:nvSpPr>
        <p:spPr>
          <a:xfrm>
            <a:off x="5943604" y="1179432"/>
            <a:ext cx="5852436" cy="390379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矩形 4">
            <a:extLst>
              <a:ext uri="{FF2B5EF4-FFF2-40B4-BE49-F238E27FC236}">
                <a16:creationId xmlns:a16="http://schemas.microsoft.com/office/drawing/2014/main" id="{752A6D19-C404-C6FA-C0BA-CC40D7E9135F}"/>
              </a:ext>
            </a:extLst>
          </p:cNvPr>
          <p:cNvSpPr/>
          <p:nvPr/>
        </p:nvSpPr>
        <p:spPr>
          <a:xfrm>
            <a:off x="0" y="-2834"/>
            <a:ext cx="12192000" cy="792000"/>
          </a:xfrm>
          <a:prstGeom prst="rect">
            <a:avLst/>
          </a:prstGeom>
          <a:solidFill>
            <a:srgbClr val="194A9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latin typeface="微软雅黑" panose="020B0503020204020204" pitchFamily="34" charset="-122"/>
                <a:ea typeface="微软雅黑" panose="020B0503020204020204" pitchFamily="34" charset="-122"/>
              </a:rPr>
              <a:t>1.1</a:t>
            </a:r>
            <a:r>
              <a:rPr lang="zh-CN" altLang="en-US" sz="3200" b="1" dirty="0">
                <a:latin typeface="微软雅黑" panose="020B0503020204020204" pitchFamily="34" charset="-122"/>
                <a:ea typeface="微软雅黑" panose="020B0503020204020204" pitchFamily="34" charset="-122"/>
              </a:rPr>
              <a:t> </a:t>
            </a:r>
            <a:r>
              <a:rPr lang="en-US" altLang="zh-CN" sz="3200" b="1" dirty="0">
                <a:latin typeface="微软雅黑" panose="020B0503020204020204" pitchFamily="34" charset="-122"/>
                <a:ea typeface="微软雅黑" panose="020B0503020204020204" pitchFamily="34" charset="-122"/>
              </a:rPr>
              <a:t>Problem description</a:t>
            </a:r>
            <a:endParaRPr lang="zh-CN" altLang="en-US" sz="2880" b="1" dirty="0">
              <a:latin typeface="微软雅黑" panose="020B0503020204020204" pitchFamily="34" charset="-122"/>
              <a:ea typeface="微软雅黑" panose="020B0503020204020204" pitchFamily="34" charset="-122"/>
            </a:endParaRPr>
          </a:p>
        </p:txBody>
      </p:sp>
      <p:sp>
        <p:nvSpPr>
          <p:cNvPr id="23" name="矩形 22">
            <a:extLst>
              <a:ext uri="{FF2B5EF4-FFF2-40B4-BE49-F238E27FC236}">
                <a16:creationId xmlns:a16="http://schemas.microsoft.com/office/drawing/2014/main" id="{82C45E5E-A85B-47AE-5910-7CAEDEC04645}"/>
              </a:ext>
            </a:extLst>
          </p:cNvPr>
          <p:cNvSpPr/>
          <p:nvPr/>
        </p:nvSpPr>
        <p:spPr>
          <a:xfrm>
            <a:off x="6949875" y="2827293"/>
            <a:ext cx="1764495" cy="420016"/>
          </a:xfrm>
          <a:prstGeom prst="rect">
            <a:avLst/>
          </a:prstGeom>
          <a:noFill/>
          <a:ln w="25400" cap="flat" cmpd="sng" algn="ctr">
            <a:solidFill>
              <a:srgbClr val="C0504D">
                <a:lumMod val="60000"/>
                <a:lumOff val="40000"/>
              </a:srgbClr>
            </a:solidFill>
            <a:prstDash val="solid"/>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6" name="矩形 25">
            <a:extLst>
              <a:ext uri="{FF2B5EF4-FFF2-40B4-BE49-F238E27FC236}">
                <a16:creationId xmlns:a16="http://schemas.microsoft.com/office/drawing/2014/main" id="{757E098A-83EB-11B6-CC33-6E24A1252B00}"/>
              </a:ext>
            </a:extLst>
          </p:cNvPr>
          <p:cNvSpPr/>
          <p:nvPr/>
        </p:nvSpPr>
        <p:spPr>
          <a:xfrm>
            <a:off x="6949877" y="3315838"/>
            <a:ext cx="1764495" cy="420016"/>
          </a:xfrm>
          <a:prstGeom prst="rect">
            <a:avLst/>
          </a:prstGeom>
          <a:noFill/>
          <a:ln w="25400" cap="flat" cmpd="sng" algn="ctr">
            <a:solidFill>
              <a:srgbClr val="4F81BD">
                <a:lumMod val="60000"/>
                <a:lumOff val="40000"/>
              </a:srgbClr>
            </a:solidFill>
            <a:prstDash val="solid"/>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32" name="矩形 31">
            <a:extLst>
              <a:ext uri="{FF2B5EF4-FFF2-40B4-BE49-F238E27FC236}">
                <a16:creationId xmlns:a16="http://schemas.microsoft.com/office/drawing/2014/main" id="{B4946278-0141-8523-9DC6-D3813F21C588}"/>
              </a:ext>
            </a:extLst>
          </p:cNvPr>
          <p:cNvSpPr/>
          <p:nvPr/>
        </p:nvSpPr>
        <p:spPr>
          <a:xfrm>
            <a:off x="6949876" y="2191852"/>
            <a:ext cx="1764495" cy="501636"/>
          </a:xfrm>
          <a:prstGeom prst="rect">
            <a:avLst/>
          </a:prstGeom>
          <a:noFill/>
          <a:ln w="25400" cap="flat" cmpd="sng" algn="ctr">
            <a:solidFill>
              <a:srgbClr val="8064A2">
                <a:lumMod val="60000"/>
                <a:lumOff val="40000"/>
              </a:srgbClr>
            </a:solidFill>
            <a:prstDash val="solid"/>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34" name="矩形 33">
            <a:extLst>
              <a:ext uri="{FF2B5EF4-FFF2-40B4-BE49-F238E27FC236}">
                <a16:creationId xmlns:a16="http://schemas.microsoft.com/office/drawing/2014/main" id="{E0DB83C2-1BF9-D39E-0942-CDCB2C708E5D}"/>
              </a:ext>
            </a:extLst>
          </p:cNvPr>
          <p:cNvSpPr/>
          <p:nvPr/>
        </p:nvSpPr>
        <p:spPr>
          <a:xfrm>
            <a:off x="9132854" y="2152036"/>
            <a:ext cx="2091399" cy="581267"/>
          </a:xfrm>
          <a:prstGeom prst="rect">
            <a:avLst/>
          </a:prstGeom>
          <a:gradFill rotWithShape="1">
            <a:gsLst>
              <a:gs pos="0">
                <a:srgbClr val="8064A2">
                  <a:shade val="51000"/>
                  <a:satMod val="130000"/>
                </a:srgbClr>
              </a:gs>
              <a:gs pos="80000">
                <a:srgbClr val="8064A2">
                  <a:shade val="93000"/>
                  <a:satMod val="130000"/>
                </a:srgbClr>
              </a:gs>
              <a:gs pos="100000">
                <a:srgbClr val="8064A2">
                  <a:shade val="94000"/>
                  <a:satMod val="135000"/>
                </a:srgbClr>
              </a:gs>
            </a:gsLst>
            <a:lin ang="16200000" scaled="0"/>
          </a:gradFill>
          <a:ln w="9525" cap="flat" cmpd="sng" algn="ctr">
            <a:noFill/>
            <a:prstDash val="soli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r>
              <a:rPr kumimoji="0" lang="zh-CN" altLang="en-US" sz="1867"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目标函数</a:t>
            </a:r>
          </a:p>
        </p:txBody>
      </p:sp>
      <p:cxnSp>
        <p:nvCxnSpPr>
          <p:cNvPr id="43" name="直接箭头连接符 42">
            <a:extLst>
              <a:ext uri="{FF2B5EF4-FFF2-40B4-BE49-F238E27FC236}">
                <a16:creationId xmlns:a16="http://schemas.microsoft.com/office/drawing/2014/main" id="{193D539B-ED23-C55E-270A-0B2E5FAFE424}"/>
              </a:ext>
            </a:extLst>
          </p:cNvPr>
          <p:cNvCxnSpPr>
            <a:cxnSpLocks/>
            <a:stCxn id="32" idx="3"/>
            <a:endCxn id="34" idx="1"/>
          </p:cNvCxnSpPr>
          <p:nvPr/>
        </p:nvCxnSpPr>
        <p:spPr>
          <a:xfrm>
            <a:off x="8714371" y="2442670"/>
            <a:ext cx="418483" cy="0"/>
          </a:xfrm>
          <a:prstGeom prst="straightConnector1">
            <a:avLst/>
          </a:prstGeom>
          <a:ln w="19050">
            <a:solidFill>
              <a:srgbClr val="B3A2C7"/>
            </a:solidFill>
            <a:tailEnd type="triangle"/>
          </a:ln>
        </p:spPr>
        <p:style>
          <a:lnRef idx="1">
            <a:schemeClr val="accent1"/>
          </a:lnRef>
          <a:fillRef idx="0">
            <a:schemeClr val="accent1"/>
          </a:fillRef>
          <a:effectRef idx="0">
            <a:schemeClr val="accent1"/>
          </a:effectRef>
          <a:fontRef idx="minor">
            <a:schemeClr val="tx1"/>
          </a:fontRef>
        </p:style>
      </p:cxnSp>
      <p:sp>
        <p:nvSpPr>
          <p:cNvPr id="61" name="矩形 60">
            <a:extLst>
              <a:ext uri="{FF2B5EF4-FFF2-40B4-BE49-F238E27FC236}">
                <a16:creationId xmlns:a16="http://schemas.microsoft.com/office/drawing/2014/main" id="{0038E38B-67E1-3C8A-472C-8BA213C05A34}"/>
              </a:ext>
            </a:extLst>
          </p:cNvPr>
          <p:cNvSpPr/>
          <p:nvPr/>
        </p:nvSpPr>
        <p:spPr>
          <a:xfrm>
            <a:off x="5952441" y="1181824"/>
            <a:ext cx="5854376" cy="648321"/>
          </a:xfrm>
          <a:prstGeom prst="rect">
            <a:avLst/>
          </a:prstGeom>
          <a:solidFill>
            <a:schemeClr val="accent1">
              <a:lumMod val="20000"/>
              <a:lumOff val="80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a:extLst>
              <a:ext uri="{FF2B5EF4-FFF2-40B4-BE49-F238E27FC236}">
                <a16:creationId xmlns:a16="http://schemas.microsoft.com/office/drawing/2014/main" id="{8E60E290-338E-D605-1DAE-B9246F6F862A}"/>
              </a:ext>
            </a:extLst>
          </p:cNvPr>
          <p:cNvGrpSpPr/>
          <p:nvPr/>
        </p:nvGrpSpPr>
        <p:grpSpPr>
          <a:xfrm>
            <a:off x="395959" y="1112889"/>
            <a:ext cx="4405839" cy="5273477"/>
            <a:chOff x="395959" y="1112889"/>
            <a:chExt cx="4405839" cy="5273477"/>
          </a:xfrm>
        </p:grpSpPr>
        <p:grpSp>
          <p:nvGrpSpPr>
            <p:cNvPr id="53" name="组合 52">
              <a:extLst>
                <a:ext uri="{FF2B5EF4-FFF2-40B4-BE49-F238E27FC236}">
                  <a16:creationId xmlns:a16="http://schemas.microsoft.com/office/drawing/2014/main" id="{B03DD736-70F5-7EFF-72FF-BD573E78342C}"/>
                </a:ext>
              </a:extLst>
            </p:cNvPr>
            <p:cNvGrpSpPr/>
            <p:nvPr/>
          </p:nvGrpSpPr>
          <p:grpSpPr>
            <a:xfrm>
              <a:off x="2778560" y="2658448"/>
              <a:ext cx="2016001" cy="1777482"/>
              <a:chOff x="2985691" y="984596"/>
              <a:chExt cx="2016001" cy="1777482"/>
            </a:xfrm>
          </p:grpSpPr>
          <p:sp>
            <p:nvSpPr>
              <p:cNvPr id="31" name="矩形 30">
                <a:extLst>
                  <a:ext uri="{FF2B5EF4-FFF2-40B4-BE49-F238E27FC236}">
                    <a16:creationId xmlns:a16="http://schemas.microsoft.com/office/drawing/2014/main" id="{5D3A8CEE-A8B8-7563-90CE-B25F46AE62E5}"/>
                  </a:ext>
                </a:extLst>
              </p:cNvPr>
              <p:cNvSpPr/>
              <p:nvPr/>
            </p:nvSpPr>
            <p:spPr>
              <a:xfrm>
                <a:off x="2985691" y="1457371"/>
                <a:ext cx="2016001" cy="1304707"/>
              </a:xfrm>
              <a:prstGeom prst="rect">
                <a:avLst/>
              </a:prstGeom>
              <a:solidFill>
                <a:schemeClr val="bg1"/>
              </a:solidFill>
              <a:ln>
                <a:solidFill>
                  <a:schemeClr val="bg1"/>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3507F7A1-22A6-59DF-9142-64DA7577DA34}"/>
                  </a:ext>
                </a:extLst>
              </p:cNvPr>
              <p:cNvSpPr/>
              <p:nvPr/>
            </p:nvSpPr>
            <p:spPr>
              <a:xfrm>
                <a:off x="2985691" y="984596"/>
                <a:ext cx="2016000" cy="360000"/>
              </a:xfrm>
              <a:prstGeom prst="rect">
                <a:avLst/>
              </a:prstGeom>
              <a:solidFill>
                <a:schemeClr val="bg1"/>
              </a:solidFill>
              <a:ln>
                <a:solidFill>
                  <a:schemeClr val="bg1"/>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accent1">
                        <a:lumMod val="50000"/>
                      </a:schemeClr>
                    </a:solidFill>
                    <a:latin typeface="微软雅黑" panose="020B0503020204020204" pitchFamily="34" charset="-122"/>
                    <a:ea typeface="微软雅黑" panose="020B0503020204020204" pitchFamily="34" charset="-122"/>
                  </a:rPr>
                  <a:t>操作工况优化</a:t>
                </a:r>
              </a:p>
            </p:txBody>
          </p:sp>
          <p:pic>
            <p:nvPicPr>
              <p:cNvPr id="27" name="图片 26">
                <a:extLst>
                  <a:ext uri="{FF2B5EF4-FFF2-40B4-BE49-F238E27FC236}">
                    <a16:creationId xmlns:a16="http://schemas.microsoft.com/office/drawing/2014/main" id="{4EC6AB96-3BB5-E918-4B19-C746F753E343}"/>
                  </a:ext>
                </a:extLst>
              </p:cNvPr>
              <p:cNvPicPr>
                <a:picLocks noChangeAspect="1"/>
              </p:cNvPicPr>
              <p:nvPr/>
            </p:nvPicPr>
            <p:blipFill>
              <a:blip r:embed="rId3" cstate="print">
                <a:extLst>
                  <a:ext uri="{28A0092B-C50C-407E-A947-70E740481C1C}">
                    <a14:useLocalDpi xmlns:a14="http://schemas.microsoft.com/office/drawing/2010/main" val="0"/>
                  </a:ext>
                </a:extLst>
              </a:blip>
              <a:srcRect b="18763"/>
              <a:stretch/>
            </p:blipFill>
            <p:spPr>
              <a:xfrm>
                <a:off x="3116090" y="1528871"/>
                <a:ext cx="1755202" cy="1110780"/>
              </a:xfrm>
              <a:prstGeom prst="rect">
                <a:avLst/>
              </a:prstGeom>
            </p:spPr>
          </p:pic>
        </p:grpSp>
        <p:grpSp>
          <p:nvGrpSpPr>
            <p:cNvPr id="50" name="组合 49">
              <a:extLst>
                <a:ext uri="{FF2B5EF4-FFF2-40B4-BE49-F238E27FC236}">
                  <a16:creationId xmlns:a16="http://schemas.microsoft.com/office/drawing/2014/main" id="{A88ED91E-FF65-D345-759C-36D28F1E8C02}"/>
                </a:ext>
              </a:extLst>
            </p:cNvPr>
            <p:cNvGrpSpPr/>
            <p:nvPr/>
          </p:nvGrpSpPr>
          <p:grpSpPr>
            <a:xfrm>
              <a:off x="395960" y="2639617"/>
              <a:ext cx="2016001" cy="1784077"/>
              <a:chOff x="450355" y="942214"/>
              <a:chExt cx="2016001" cy="1784077"/>
            </a:xfrm>
          </p:grpSpPr>
          <p:sp>
            <p:nvSpPr>
              <p:cNvPr id="30" name="矩形 29">
                <a:extLst>
                  <a:ext uri="{FF2B5EF4-FFF2-40B4-BE49-F238E27FC236}">
                    <a16:creationId xmlns:a16="http://schemas.microsoft.com/office/drawing/2014/main" id="{1D866B4F-F5CE-6861-0C75-843FC084E7D7}"/>
                  </a:ext>
                </a:extLst>
              </p:cNvPr>
              <p:cNvSpPr/>
              <p:nvPr/>
            </p:nvSpPr>
            <p:spPr>
              <a:xfrm>
                <a:off x="450355" y="1421585"/>
                <a:ext cx="2016001" cy="1304706"/>
              </a:xfrm>
              <a:prstGeom prst="rect">
                <a:avLst/>
              </a:prstGeom>
              <a:solidFill>
                <a:schemeClr val="bg1"/>
              </a:solidFill>
              <a:ln>
                <a:solidFill>
                  <a:schemeClr val="bg1"/>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C3A3D733-DD6C-E9C9-B832-AF159BDF691D}"/>
                  </a:ext>
                </a:extLst>
              </p:cNvPr>
              <p:cNvSpPr/>
              <p:nvPr/>
            </p:nvSpPr>
            <p:spPr>
              <a:xfrm>
                <a:off x="450355" y="942214"/>
                <a:ext cx="2016000" cy="360000"/>
              </a:xfrm>
              <a:prstGeom prst="rect">
                <a:avLst/>
              </a:prstGeom>
              <a:solidFill>
                <a:schemeClr val="bg1"/>
              </a:solidFill>
              <a:ln>
                <a:solidFill>
                  <a:schemeClr val="bg1"/>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accent1">
                        <a:lumMod val="50000"/>
                      </a:schemeClr>
                    </a:solidFill>
                    <a:latin typeface="微软雅黑" panose="020B0503020204020204" pitchFamily="34" charset="-122"/>
                    <a:ea typeface="微软雅黑" panose="020B0503020204020204" pitchFamily="34" charset="-122"/>
                  </a:rPr>
                  <a:t>分子</a:t>
                </a:r>
                <a:r>
                  <a:rPr lang="en-US" altLang="zh-CN" sz="1600" b="1" dirty="0">
                    <a:solidFill>
                      <a:schemeClr val="accent1">
                        <a:lumMod val="50000"/>
                      </a:schemeClr>
                    </a:solidFill>
                    <a:latin typeface="微软雅黑" panose="020B0503020204020204" pitchFamily="34" charset="-122"/>
                    <a:ea typeface="微软雅黑" panose="020B0503020204020204" pitchFamily="34" charset="-122"/>
                  </a:rPr>
                  <a:t>/</a:t>
                </a:r>
                <a:r>
                  <a:rPr lang="zh-CN" altLang="en-US" sz="1600" b="1" dirty="0">
                    <a:solidFill>
                      <a:schemeClr val="accent1">
                        <a:lumMod val="50000"/>
                      </a:schemeClr>
                    </a:solidFill>
                    <a:latin typeface="微软雅黑" panose="020B0503020204020204" pitchFamily="34" charset="-122"/>
                    <a:ea typeface="微软雅黑" panose="020B0503020204020204" pitchFamily="34" charset="-122"/>
                  </a:rPr>
                  <a:t>材料设计</a:t>
                </a:r>
              </a:p>
            </p:txBody>
          </p:sp>
          <p:pic>
            <p:nvPicPr>
              <p:cNvPr id="16" name="图片 15">
                <a:extLst>
                  <a:ext uri="{FF2B5EF4-FFF2-40B4-BE49-F238E27FC236}">
                    <a16:creationId xmlns:a16="http://schemas.microsoft.com/office/drawing/2014/main" id="{793C7E9B-D5F9-7422-04A0-CC30E3F0A26C}"/>
                  </a:ext>
                </a:extLst>
              </p:cNvPr>
              <p:cNvPicPr>
                <a:picLocks noChangeAspect="1"/>
              </p:cNvPicPr>
              <p:nvPr/>
            </p:nvPicPr>
            <p:blipFill>
              <a:blip r:embed="rId4"/>
              <a:stretch>
                <a:fillRect/>
              </a:stretch>
            </p:blipFill>
            <p:spPr>
              <a:xfrm>
                <a:off x="507041" y="1563630"/>
                <a:ext cx="1902628" cy="459586"/>
              </a:xfrm>
              <a:prstGeom prst="rect">
                <a:avLst/>
              </a:prstGeom>
            </p:spPr>
          </p:pic>
          <p:pic>
            <p:nvPicPr>
              <p:cNvPr id="29" name="图片 28">
                <a:extLst>
                  <a:ext uri="{FF2B5EF4-FFF2-40B4-BE49-F238E27FC236}">
                    <a16:creationId xmlns:a16="http://schemas.microsoft.com/office/drawing/2014/main" id="{88CC749F-8E46-FA64-FBCB-6D049FE6E3DC}"/>
                  </a:ext>
                </a:extLst>
              </p:cNvPr>
              <p:cNvPicPr>
                <a:picLocks noChangeAspect="1"/>
              </p:cNvPicPr>
              <p:nvPr/>
            </p:nvPicPr>
            <p:blipFill>
              <a:blip r:embed="rId5" cstate="print">
                <a:extLst>
                  <a:ext uri="{28A0092B-C50C-407E-A947-70E740481C1C}">
                    <a14:useLocalDpi xmlns:a14="http://schemas.microsoft.com/office/drawing/2010/main" val="0"/>
                  </a:ext>
                </a:extLst>
              </a:blip>
              <a:srcRect l="22404" r="17418"/>
              <a:stretch/>
            </p:blipFill>
            <p:spPr>
              <a:xfrm>
                <a:off x="915409" y="2097167"/>
                <a:ext cx="1085892" cy="576501"/>
              </a:xfrm>
              <a:prstGeom prst="rect">
                <a:avLst/>
              </a:prstGeom>
            </p:spPr>
          </p:pic>
        </p:grpSp>
        <p:grpSp>
          <p:nvGrpSpPr>
            <p:cNvPr id="49" name="组合 48">
              <a:extLst>
                <a:ext uri="{FF2B5EF4-FFF2-40B4-BE49-F238E27FC236}">
                  <a16:creationId xmlns:a16="http://schemas.microsoft.com/office/drawing/2014/main" id="{0C1581D7-8E4E-94A4-35E3-855A342CCBE7}"/>
                </a:ext>
              </a:extLst>
            </p:cNvPr>
            <p:cNvGrpSpPr/>
            <p:nvPr/>
          </p:nvGrpSpPr>
          <p:grpSpPr>
            <a:xfrm>
              <a:off x="395959" y="4631364"/>
              <a:ext cx="2016001" cy="1755002"/>
              <a:chOff x="449749" y="2999242"/>
              <a:chExt cx="2016001" cy="1755002"/>
            </a:xfrm>
          </p:grpSpPr>
          <p:sp>
            <p:nvSpPr>
              <p:cNvPr id="35" name="矩形 34">
                <a:extLst>
                  <a:ext uri="{FF2B5EF4-FFF2-40B4-BE49-F238E27FC236}">
                    <a16:creationId xmlns:a16="http://schemas.microsoft.com/office/drawing/2014/main" id="{B2FDBAF1-6B8B-485A-AC63-B6D381FF760C}"/>
                  </a:ext>
                </a:extLst>
              </p:cNvPr>
              <p:cNvSpPr/>
              <p:nvPr/>
            </p:nvSpPr>
            <p:spPr>
              <a:xfrm>
                <a:off x="449749" y="3432205"/>
                <a:ext cx="2016001" cy="1322039"/>
              </a:xfrm>
              <a:prstGeom prst="rect">
                <a:avLst/>
              </a:prstGeom>
              <a:solidFill>
                <a:schemeClr val="bg1"/>
              </a:solidFill>
              <a:ln>
                <a:solidFill>
                  <a:schemeClr val="bg1"/>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id="{FD7DE409-5B15-8629-7573-85834D7E58A4}"/>
                  </a:ext>
                </a:extLst>
              </p:cNvPr>
              <p:cNvSpPr/>
              <p:nvPr/>
            </p:nvSpPr>
            <p:spPr>
              <a:xfrm>
                <a:off x="449749" y="2999242"/>
                <a:ext cx="2016000" cy="360000"/>
              </a:xfrm>
              <a:prstGeom prst="rect">
                <a:avLst/>
              </a:prstGeom>
              <a:solidFill>
                <a:schemeClr val="bg1"/>
              </a:solidFill>
              <a:ln>
                <a:solidFill>
                  <a:schemeClr val="bg1"/>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accent1">
                        <a:lumMod val="50000"/>
                      </a:schemeClr>
                    </a:solidFill>
                    <a:latin typeface="微软雅黑" panose="020B0503020204020204" pitchFamily="34" charset="-122"/>
                    <a:ea typeface="微软雅黑" panose="020B0503020204020204" pitchFamily="34" charset="-122"/>
                  </a:rPr>
                  <a:t>水</a:t>
                </a:r>
                <a:r>
                  <a:rPr lang="en-US" altLang="zh-CN" sz="1600" b="1" dirty="0">
                    <a:solidFill>
                      <a:schemeClr val="accent1">
                        <a:lumMod val="50000"/>
                      </a:schemeClr>
                    </a:solidFill>
                    <a:latin typeface="微软雅黑" panose="020B0503020204020204" pitchFamily="34" charset="-122"/>
                    <a:ea typeface="微软雅黑" panose="020B0503020204020204" pitchFamily="34" charset="-122"/>
                  </a:rPr>
                  <a:t>/</a:t>
                </a:r>
                <a:r>
                  <a:rPr lang="zh-CN" altLang="en-US" sz="1600" b="1" dirty="0">
                    <a:solidFill>
                      <a:schemeClr val="accent1">
                        <a:lumMod val="50000"/>
                      </a:schemeClr>
                    </a:solidFill>
                    <a:latin typeface="微软雅黑" panose="020B0503020204020204" pitchFamily="34" charset="-122"/>
                    <a:ea typeface="微软雅黑" panose="020B0503020204020204" pitchFamily="34" charset="-122"/>
                  </a:rPr>
                  <a:t>功</a:t>
                </a:r>
                <a:r>
                  <a:rPr lang="en-US" altLang="zh-CN" sz="1600" b="1" dirty="0">
                    <a:solidFill>
                      <a:schemeClr val="accent1">
                        <a:lumMod val="50000"/>
                      </a:schemeClr>
                    </a:solidFill>
                    <a:latin typeface="微软雅黑" panose="020B0503020204020204" pitchFamily="34" charset="-122"/>
                    <a:ea typeface="微软雅黑" panose="020B0503020204020204" pitchFamily="34" charset="-122"/>
                  </a:rPr>
                  <a:t>/</a:t>
                </a:r>
                <a:r>
                  <a:rPr lang="zh-CN" altLang="en-US" sz="1600" b="1" dirty="0">
                    <a:solidFill>
                      <a:schemeClr val="accent1">
                        <a:lumMod val="50000"/>
                      </a:schemeClr>
                    </a:solidFill>
                    <a:latin typeface="微软雅黑" panose="020B0503020204020204" pitchFamily="34" charset="-122"/>
                    <a:ea typeface="微软雅黑" panose="020B0503020204020204" pitchFamily="34" charset="-122"/>
                  </a:rPr>
                  <a:t>热网络优化</a:t>
                </a:r>
              </a:p>
            </p:txBody>
          </p:sp>
          <p:pic>
            <p:nvPicPr>
              <p:cNvPr id="38" name="图片 37">
                <a:extLst>
                  <a:ext uri="{FF2B5EF4-FFF2-40B4-BE49-F238E27FC236}">
                    <a16:creationId xmlns:a16="http://schemas.microsoft.com/office/drawing/2014/main" id="{48560FAE-E4A4-0A5F-8773-42112771B25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90071" y="3652413"/>
                <a:ext cx="1900473" cy="916546"/>
              </a:xfrm>
              <a:prstGeom prst="rect">
                <a:avLst/>
              </a:prstGeom>
            </p:spPr>
          </p:pic>
        </p:grpSp>
        <p:grpSp>
          <p:nvGrpSpPr>
            <p:cNvPr id="55" name="组合 54">
              <a:extLst>
                <a:ext uri="{FF2B5EF4-FFF2-40B4-BE49-F238E27FC236}">
                  <a16:creationId xmlns:a16="http://schemas.microsoft.com/office/drawing/2014/main" id="{2AE0BDBC-B01D-5FBE-1BBE-1081D7F6BE49}"/>
                </a:ext>
              </a:extLst>
            </p:cNvPr>
            <p:cNvGrpSpPr/>
            <p:nvPr/>
          </p:nvGrpSpPr>
          <p:grpSpPr>
            <a:xfrm>
              <a:off x="2778559" y="4631364"/>
              <a:ext cx="2016001" cy="1755002"/>
              <a:chOff x="2985359" y="2995225"/>
              <a:chExt cx="2016001" cy="1755002"/>
            </a:xfrm>
          </p:grpSpPr>
          <p:sp>
            <p:nvSpPr>
              <p:cNvPr id="54" name="矩形 53">
                <a:extLst>
                  <a:ext uri="{FF2B5EF4-FFF2-40B4-BE49-F238E27FC236}">
                    <a16:creationId xmlns:a16="http://schemas.microsoft.com/office/drawing/2014/main" id="{7DCBBEA4-B192-F389-6E88-9BD5D0C2D7E9}"/>
                  </a:ext>
                </a:extLst>
              </p:cNvPr>
              <p:cNvSpPr/>
              <p:nvPr/>
            </p:nvSpPr>
            <p:spPr>
              <a:xfrm>
                <a:off x="2985359" y="3422258"/>
                <a:ext cx="2016001" cy="1327969"/>
              </a:xfrm>
              <a:prstGeom prst="rect">
                <a:avLst/>
              </a:prstGeom>
              <a:solidFill>
                <a:schemeClr val="bg1"/>
              </a:solidFill>
              <a:ln>
                <a:solidFill>
                  <a:schemeClr val="bg1"/>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F577B4FF-0FFA-074D-A3CA-D4903E9A5C86}"/>
                  </a:ext>
                </a:extLst>
              </p:cNvPr>
              <p:cNvSpPr/>
              <p:nvPr/>
            </p:nvSpPr>
            <p:spPr>
              <a:xfrm>
                <a:off x="2985359" y="2995225"/>
                <a:ext cx="2016000" cy="360000"/>
              </a:xfrm>
              <a:prstGeom prst="rect">
                <a:avLst/>
              </a:prstGeom>
              <a:solidFill>
                <a:schemeClr val="bg1"/>
              </a:solidFill>
              <a:ln>
                <a:solidFill>
                  <a:schemeClr val="bg1"/>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accent1">
                        <a:lumMod val="50000"/>
                      </a:schemeClr>
                    </a:solidFill>
                    <a:latin typeface="微软雅黑" panose="020B0503020204020204" pitchFamily="34" charset="-122"/>
                    <a:ea typeface="微软雅黑" panose="020B0503020204020204" pitchFamily="34" charset="-122"/>
                  </a:rPr>
                  <a:t>工艺合成</a:t>
                </a:r>
              </a:p>
            </p:txBody>
          </p:sp>
          <p:pic>
            <p:nvPicPr>
              <p:cNvPr id="40" name="图片 39">
                <a:extLst>
                  <a:ext uri="{FF2B5EF4-FFF2-40B4-BE49-F238E27FC236}">
                    <a16:creationId xmlns:a16="http://schemas.microsoft.com/office/drawing/2014/main" id="{C0D6335A-254B-62BB-8D33-947BD82553BE}"/>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p:blipFill>
            <p:spPr>
              <a:xfrm>
                <a:off x="3115760" y="3501979"/>
                <a:ext cx="1810858" cy="1189904"/>
              </a:xfrm>
              <a:prstGeom prst="rect">
                <a:avLst/>
              </a:prstGeom>
            </p:spPr>
          </p:pic>
        </p:grpSp>
        <p:grpSp>
          <p:nvGrpSpPr>
            <p:cNvPr id="57" name="组合 56">
              <a:extLst>
                <a:ext uri="{FF2B5EF4-FFF2-40B4-BE49-F238E27FC236}">
                  <a16:creationId xmlns:a16="http://schemas.microsoft.com/office/drawing/2014/main" id="{051DCE4E-E3DB-D2FF-6168-93C6CA65BC23}"/>
                </a:ext>
              </a:extLst>
            </p:cNvPr>
            <p:cNvGrpSpPr/>
            <p:nvPr/>
          </p:nvGrpSpPr>
          <p:grpSpPr>
            <a:xfrm>
              <a:off x="403198" y="1112889"/>
              <a:ext cx="2016001" cy="1383749"/>
              <a:chOff x="2968632" y="4916147"/>
              <a:chExt cx="2016001" cy="1383749"/>
            </a:xfrm>
          </p:grpSpPr>
          <p:sp>
            <p:nvSpPr>
              <p:cNvPr id="56" name="矩形 55">
                <a:extLst>
                  <a:ext uri="{FF2B5EF4-FFF2-40B4-BE49-F238E27FC236}">
                    <a16:creationId xmlns:a16="http://schemas.microsoft.com/office/drawing/2014/main" id="{32600FA5-3BA3-D826-8A3E-8A433AF7BDC4}"/>
                  </a:ext>
                </a:extLst>
              </p:cNvPr>
              <p:cNvSpPr/>
              <p:nvPr/>
            </p:nvSpPr>
            <p:spPr>
              <a:xfrm>
                <a:off x="2968632" y="5385438"/>
                <a:ext cx="2016001" cy="914458"/>
              </a:xfrm>
              <a:prstGeom prst="rect">
                <a:avLst/>
              </a:prstGeom>
              <a:solidFill>
                <a:schemeClr val="bg1"/>
              </a:solidFill>
              <a:ln>
                <a:solidFill>
                  <a:schemeClr val="bg1"/>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8949905E-C5FB-FB6F-4144-9800314910B9}"/>
                  </a:ext>
                </a:extLst>
              </p:cNvPr>
              <p:cNvSpPr/>
              <p:nvPr/>
            </p:nvSpPr>
            <p:spPr>
              <a:xfrm>
                <a:off x="2968632" y="4916147"/>
                <a:ext cx="2016000" cy="360000"/>
              </a:xfrm>
              <a:prstGeom prst="rect">
                <a:avLst/>
              </a:prstGeom>
              <a:solidFill>
                <a:schemeClr val="bg1"/>
              </a:solidFill>
              <a:ln>
                <a:solidFill>
                  <a:schemeClr val="bg1"/>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accent1">
                        <a:lumMod val="50000"/>
                      </a:schemeClr>
                    </a:solidFill>
                    <a:latin typeface="微软雅黑" panose="020B0503020204020204" pitchFamily="34" charset="-122"/>
                    <a:ea typeface="微软雅黑" panose="020B0503020204020204" pitchFamily="34" charset="-122"/>
                  </a:rPr>
                  <a:t>生产计划调度</a:t>
                </a:r>
              </a:p>
            </p:txBody>
          </p:sp>
          <p:pic>
            <p:nvPicPr>
              <p:cNvPr id="41" name="Picture 5">
                <a:extLst>
                  <a:ext uri="{FF2B5EF4-FFF2-40B4-BE49-F238E27FC236}">
                    <a16:creationId xmlns:a16="http://schemas.microsoft.com/office/drawing/2014/main" id="{9EEC8282-B972-9F75-5378-AF6920AEC83E}"/>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990274" y="5440325"/>
                <a:ext cx="1972717" cy="78251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8" name="组合 47">
              <a:extLst>
                <a:ext uri="{FF2B5EF4-FFF2-40B4-BE49-F238E27FC236}">
                  <a16:creationId xmlns:a16="http://schemas.microsoft.com/office/drawing/2014/main" id="{92A1AF9E-0EBA-58A1-3680-37840CA173CB}"/>
                </a:ext>
              </a:extLst>
            </p:cNvPr>
            <p:cNvGrpSpPr/>
            <p:nvPr/>
          </p:nvGrpSpPr>
          <p:grpSpPr>
            <a:xfrm>
              <a:off x="2785797" y="1116544"/>
              <a:ext cx="2016001" cy="1372204"/>
              <a:chOff x="454582" y="4593745"/>
              <a:chExt cx="2016001" cy="1372204"/>
            </a:xfrm>
          </p:grpSpPr>
          <p:sp>
            <p:nvSpPr>
              <p:cNvPr id="47" name="矩形 46">
                <a:extLst>
                  <a:ext uri="{FF2B5EF4-FFF2-40B4-BE49-F238E27FC236}">
                    <a16:creationId xmlns:a16="http://schemas.microsoft.com/office/drawing/2014/main" id="{D567DEB0-86FD-E5D7-11FC-33640BDA764C}"/>
                  </a:ext>
                </a:extLst>
              </p:cNvPr>
              <p:cNvSpPr/>
              <p:nvPr/>
            </p:nvSpPr>
            <p:spPr>
              <a:xfrm>
                <a:off x="454582" y="5051491"/>
                <a:ext cx="2016001" cy="914458"/>
              </a:xfrm>
              <a:prstGeom prst="rect">
                <a:avLst/>
              </a:prstGeom>
              <a:solidFill>
                <a:schemeClr val="bg1"/>
              </a:solidFill>
              <a:ln>
                <a:solidFill>
                  <a:schemeClr val="bg1"/>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141A45FE-5240-FCEE-223F-4B2B592046FB}"/>
                  </a:ext>
                </a:extLst>
              </p:cNvPr>
              <p:cNvSpPr/>
              <p:nvPr/>
            </p:nvSpPr>
            <p:spPr>
              <a:xfrm>
                <a:off x="454582" y="4593745"/>
                <a:ext cx="2016000" cy="360000"/>
              </a:xfrm>
              <a:prstGeom prst="rect">
                <a:avLst/>
              </a:prstGeom>
              <a:solidFill>
                <a:schemeClr val="bg1"/>
              </a:solidFill>
              <a:ln>
                <a:solidFill>
                  <a:schemeClr val="bg1"/>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accent1">
                        <a:lumMod val="50000"/>
                      </a:schemeClr>
                    </a:solidFill>
                    <a:latin typeface="微软雅黑" panose="020B0503020204020204" pitchFamily="34" charset="-122"/>
                    <a:ea typeface="微软雅黑" panose="020B0503020204020204" pitchFamily="34" charset="-122"/>
                  </a:rPr>
                  <a:t>供应链设计</a:t>
                </a:r>
              </a:p>
            </p:txBody>
          </p:sp>
          <p:pic>
            <p:nvPicPr>
              <p:cNvPr id="44" name="图片 43">
                <a:extLst>
                  <a:ext uri="{FF2B5EF4-FFF2-40B4-BE49-F238E27FC236}">
                    <a16:creationId xmlns:a16="http://schemas.microsoft.com/office/drawing/2014/main" id="{2B4AE1A2-4B4B-A7CE-1EC9-90FABBA55490}"/>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28303" y="5135067"/>
                <a:ext cx="705708" cy="696886"/>
              </a:xfrm>
              <a:prstGeom prst="rect">
                <a:avLst/>
              </a:prstGeom>
            </p:spPr>
          </p:pic>
          <p:pic>
            <p:nvPicPr>
              <p:cNvPr id="46" name="图片 45">
                <a:extLst>
                  <a:ext uri="{FF2B5EF4-FFF2-40B4-BE49-F238E27FC236}">
                    <a16:creationId xmlns:a16="http://schemas.microsoft.com/office/drawing/2014/main" id="{3946417E-3225-B7AD-1138-F5F1E7E0F98A}"/>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329082" y="5167156"/>
                <a:ext cx="1066760" cy="646331"/>
              </a:xfrm>
              <a:prstGeom prst="rect">
                <a:avLst/>
              </a:prstGeom>
            </p:spPr>
          </p:pic>
        </p:grpSp>
      </p:grpSp>
      <p:sp>
        <p:nvSpPr>
          <p:cNvPr id="59" name="等腰三角形 58">
            <a:extLst>
              <a:ext uri="{FF2B5EF4-FFF2-40B4-BE49-F238E27FC236}">
                <a16:creationId xmlns:a16="http://schemas.microsoft.com/office/drawing/2014/main" id="{A52B0A0B-3652-F7CD-2BE9-0476503EFFDC}"/>
              </a:ext>
            </a:extLst>
          </p:cNvPr>
          <p:cNvSpPr/>
          <p:nvPr/>
        </p:nvSpPr>
        <p:spPr>
          <a:xfrm rot="5400000">
            <a:off x="2920076" y="3374760"/>
            <a:ext cx="5222449" cy="971549"/>
          </a:xfrm>
          <a:prstGeom prst="triangle">
            <a:avLst>
              <a:gd name="adj" fmla="val 90209"/>
            </a:avLst>
          </a:prstGeom>
          <a:gradFill>
            <a:gsLst>
              <a:gs pos="0">
                <a:srgbClr val="C00000"/>
              </a:gs>
              <a:gs pos="0">
                <a:srgbClr val="F78D8D"/>
              </a:gs>
              <a:gs pos="100000">
                <a:srgbClr val="F2F2F2"/>
              </a:gs>
            </a:gsLst>
            <a:lin ang="5400000" scaled="0"/>
          </a:gra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just"/>
            <a:endParaRPr lang="zh-CN" altLang="en-US" sz="2400" b="1" dirty="0">
              <a:solidFill>
                <a:schemeClr val="tx1"/>
              </a:solidFill>
            </a:endParaRPr>
          </a:p>
        </p:txBody>
      </p:sp>
      <p:sp>
        <p:nvSpPr>
          <p:cNvPr id="7" name="文本框 6">
            <a:extLst>
              <a:ext uri="{FF2B5EF4-FFF2-40B4-BE49-F238E27FC236}">
                <a16:creationId xmlns:a16="http://schemas.microsoft.com/office/drawing/2014/main" id="{FE8D8D6F-EC70-D7D3-707C-53B5DA177379}"/>
              </a:ext>
            </a:extLst>
          </p:cNvPr>
          <p:cNvSpPr txBox="1"/>
          <p:nvPr/>
        </p:nvSpPr>
        <p:spPr>
          <a:xfrm>
            <a:off x="5843556" y="5360690"/>
            <a:ext cx="4164044" cy="1135054"/>
          </a:xfrm>
          <a:prstGeom prst="rect">
            <a:avLst/>
          </a:prstGeom>
          <a:solidFill>
            <a:schemeClr val="bg1"/>
          </a:solidFill>
          <a:ln w="28575">
            <a:solidFill>
              <a:srgbClr val="C00000"/>
            </a:solidFill>
          </a:ln>
        </p:spPr>
        <p:txBody>
          <a:bodyPr wrap="square" rtlCol="0">
            <a:spAutoFit/>
          </a:bodyPr>
          <a:lstStyle/>
          <a:p>
            <a:pPr algn="ctr">
              <a:lnSpc>
                <a:spcPct val="150000"/>
              </a:lnSpc>
            </a:pPr>
            <a:r>
              <a:rPr lang="zh-CN" altLang="en-US" sz="2400" b="1" dirty="0">
                <a:solidFill>
                  <a:srgbClr val="C00000"/>
                </a:solidFill>
                <a:latin typeface="微软雅黑" panose="020B0503020204020204" pitchFamily="34" charset="-122"/>
                <a:ea typeface="微软雅黑" panose="020B0503020204020204" pitchFamily="34" charset="-122"/>
              </a:rPr>
              <a:t>代数式未知、或强非凸、规模大、计算昂贵，全局优化困难</a:t>
            </a:r>
          </a:p>
        </p:txBody>
      </p:sp>
      <p:sp>
        <p:nvSpPr>
          <p:cNvPr id="3" name="文本框 2">
            <a:extLst>
              <a:ext uri="{FF2B5EF4-FFF2-40B4-BE49-F238E27FC236}">
                <a16:creationId xmlns:a16="http://schemas.microsoft.com/office/drawing/2014/main" id="{C833ADA4-B014-09F6-63B1-7F8FE7545727}"/>
              </a:ext>
            </a:extLst>
          </p:cNvPr>
          <p:cNvSpPr txBox="1"/>
          <p:nvPr/>
        </p:nvSpPr>
        <p:spPr>
          <a:xfrm>
            <a:off x="5952440" y="1249310"/>
            <a:ext cx="5843599" cy="523220"/>
          </a:xfrm>
          <a:prstGeom prst="rect">
            <a:avLst/>
          </a:prstGeom>
          <a:noFill/>
        </p:spPr>
        <p:txBody>
          <a:bodyPr wrap="square" rtlCol="0">
            <a:spAutoFit/>
          </a:bodyPr>
          <a:lstStyle/>
          <a:p>
            <a:pPr algn="ctr"/>
            <a:r>
              <a:rPr lang="en-US" altLang="zh-CN" sz="2800" b="1" kern="0" dirty="0">
                <a:solidFill>
                  <a:srgbClr val="194A96"/>
                </a:solidFill>
                <a:latin typeface="微软雅黑" panose="020B0503020204020204" pitchFamily="34" charset="-122"/>
                <a:ea typeface="微软雅黑" panose="020B0503020204020204" pitchFamily="34" charset="-122"/>
              </a:rPr>
              <a:t>Black-Box Optimization (NLP)</a:t>
            </a:r>
            <a:endParaRPr lang="zh-CN" altLang="en-US" sz="2800" b="1" kern="0" dirty="0">
              <a:solidFill>
                <a:srgbClr val="194A96"/>
              </a:solidFill>
              <a:latin typeface="微软雅黑" panose="020B0503020204020204" pitchFamily="34" charset="-122"/>
              <a:ea typeface="微软雅黑" panose="020B0503020204020204" pitchFamily="34" charset="-122"/>
            </a:endParaRPr>
          </a:p>
        </p:txBody>
      </p:sp>
      <p:pic>
        <p:nvPicPr>
          <p:cNvPr id="62" name="图片 61">
            <a:extLst>
              <a:ext uri="{FF2B5EF4-FFF2-40B4-BE49-F238E27FC236}">
                <a16:creationId xmlns:a16="http://schemas.microsoft.com/office/drawing/2014/main" id="{F6C91DD3-5D35-0B01-26AA-965B8DA4D890}"/>
              </a:ext>
            </a:extLst>
          </p:cNvPr>
          <p:cNvPicPr>
            <a:picLocks noChangeAspect="1"/>
          </p:cNvPicPr>
          <p:nvPr/>
        </p:nvPicPr>
        <p:blipFill>
          <a:blip r:embed="rId11"/>
          <a:srcRect l="59214" t="21940" r="5845" b="43875"/>
          <a:stretch/>
        </p:blipFill>
        <p:spPr>
          <a:xfrm>
            <a:off x="10178554" y="5237255"/>
            <a:ext cx="1617487" cy="1188095"/>
          </a:xfrm>
          <a:prstGeom prst="rect">
            <a:avLst/>
          </a:prstGeom>
        </p:spPr>
      </p:pic>
      <p:graphicFrame>
        <p:nvGraphicFramePr>
          <p:cNvPr id="4" name="对象 3">
            <a:extLst>
              <a:ext uri="{FF2B5EF4-FFF2-40B4-BE49-F238E27FC236}">
                <a16:creationId xmlns:a16="http://schemas.microsoft.com/office/drawing/2014/main" id="{523B4B06-C1C4-B57B-C526-5DA546818BDE}"/>
              </a:ext>
            </a:extLst>
          </p:cNvPr>
          <p:cNvGraphicFramePr>
            <a:graphicFrameLocks noChangeAspect="1"/>
          </p:cNvGraphicFramePr>
          <p:nvPr>
            <p:extLst>
              <p:ext uri="{D42A27DB-BD31-4B8C-83A1-F6EECF244321}">
                <p14:modId xmlns:p14="http://schemas.microsoft.com/office/powerpoint/2010/main" val="294728008"/>
              </p:ext>
            </p:extLst>
          </p:nvPr>
        </p:nvGraphicFramePr>
        <p:xfrm>
          <a:off x="6169045" y="2191852"/>
          <a:ext cx="2440542" cy="2532062"/>
        </p:xfrm>
        <a:graphic>
          <a:graphicData uri="http://schemas.openxmlformats.org/presentationml/2006/ole">
            <mc:AlternateContent xmlns:mc="http://schemas.openxmlformats.org/markup-compatibility/2006">
              <mc:Choice xmlns:v="urn:schemas-microsoft-com:vml" Requires="v">
                <p:oleObj name="Equation" r:id="rId12" imgW="1015920" imgH="1054080" progId="Equation.DSMT4">
                  <p:embed/>
                </p:oleObj>
              </mc:Choice>
              <mc:Fallback>
                <p:oleObj name="Equation" r:id="rId12" imgW="1015920" imgH="1054080" progId="Equation.DSMT4">
                  <p:embed/>
                  <p:pic>
                    <p:nvPicPr>
                      <p:cNvPr id="7" name="对象 6">
                        <a:extLst>
                          <a:ext uri="{FF2B5EF4-FFF2-40B4-BE49-F238E27FC236}">
                            <a16:creationId xmlns:a16="http://schemas.microsoft.com/office/drawing/2014/main" id="{F5844B36-F3E3-AF02-0F0F-96CEB8090717}"/>
                          </a:ext>
                        </a:extLst>
                      </p:cNvPr>
                      <p:cNvPicPr/>
                      <p:nvPr/>
                    </p:nvPicPr>
                    <p:blipFill>
                      <a:blip r:embed="rId13"/>
                      <a:stretch>
                        <a:fillRect/>
                      </a:stretch>
                    </p:blipFill>
                    <p:spPr>
                      <a:xfrm>
                        <a:off x="6169045" y="2191852"/>
                        <a:ext cx="2440542" cy="2532062"/>
                      </a:xfrm>
                      <a:prstGeom prst="rect">
                        <a:avLst/>
                      </a:prstGeom>
                    </p:spPr>
                  </p:pic>
                </p:oleObj>
              </mc:Fallback>
            </mc:AlternateContent>
          </a:graphicData>
        </a:graphic>
      </p:graphicFrame>
      <p:sp>
        <p:nvSpPr>
          <p:cNvPr id="17" name="矩形 16">
            <a:extLst>
              <a:ext uri="{FF2B5EF4-FFF2-40B4-BE49-F238E27FC236}">
                <a16:creationId xmlns:a16="http://schemas.microsoft.com/office/drawing/2014/main" id="{1FB4F220-B4E4-EB12-9BD8-0621C12A6883}"/>
              </a:ext>
            </a:extLst>
          </p:cNvPr>
          <p:cNvSpPr/>
          <p:nvPr/>
        </p:nvSpPr>
        <p:spPr>
          <a:xfrm>
            <a:off x="9132853" y="2841089"/>
            <a:ext cx="2091399" cy="392424"/>
          </a:xfrm>
          <a:prstGeom prst="rect">
            <a:avLst/>
          </a:prstGeom>
          <a:solidFill>
            <a:srgbClr val="F49090"/>
          </a:solidFill>
          <a:ln w="9525" cap="flat" cmpd="sng" algn="ctr">
            <a:noFill/>
            <a:prstDash val="soli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r>
              <a:rPr lang="zh-CN" altLang="en-US" sz="1867" kern="0" dirty="0">
                <a:solidFill>
                  <a:prstClr val="white"/>
                </a:solidFill>
                <a:latin typeface="微软雅黑" panose="020B0503020204020204" pitchFamily="34" charset="-122"/>
                <a:ea typeface="微软雅黑" panose="020B0503020204020204" pitchFamily="34" charset="-122"/>
              </a:rPr>
              <a:t>黑盒</a:t>
            </a:r>
            <a:r>
              <a:rPr kumimoji="0" lang="zh-CN" altLang="en-US" sz="1867"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函数</a:t>
            </a:r>
          </a:p>
        </p:txBody>
      </p:sp>
      <p:cxnSp>
        <p:nvCxnSpPr>
          <p:cNvPr id="18" name="直接箭头连接符 17">
            <a:extLst>
              <a:ext uri="{FF2B5EF4-FFF2-40B4-BE49-F238E27FC236}">
                <a16:creationId xmlns:a16="http://schemas.microsoft.com/office/drawing/2014/main" id="{78A3BFC0-45CB-EB66-E2B2-965E7F376198}"/>
              </a:ext>
            </a:extLst>
          </p:cNvPr>
          <p:cNvCxnSpPr>
            <a:cxnSpLocks/>
            <a:stCxn id="23" idx="3"/>
            <a:endCxn id="17" idx="1"/>
          </p:cNvCxnSpPr>
          <p:nvPr/>
        </p:nvCxnSpPr>
        <p:spPr>
          <a:xfrm>
            <a:off x="8714370" y="3037301"/>
            <a:ext cx="418483" cy="0"/>
          </a:xfrm>
          <a:prstGeom prst="straightConnector1">
            <a:avLst/>
          </a:prstGeom>
          <a:ln w="19050">
            <a:solidFill>
              <a:srgbClr val="F49090"/>
            </a:solidFill>
            <a:tailEnd type="triangle"/>
          </a:ln>
        </p:spPr>
        <p:style>
          <a:lnRef idx="1">
            <a:schemeClr val="accent1"/>
          </a:lnRef>
          <a:fillRef idx="0">
            <a:schemeClr val="accent1"/>
          </a:fillRef>
          <a:effectRef idx="0">
            <a:schemeClr val="accent1"/>
          </a:effectRef>
          <a:fontRef idx="minor">
            <a:schemeClr val="tx1"/>
          </a:fontRef>
        </p:style>
      </p:cxnSp>
      <p:sp>
        <p:nvSpPr>
          <p:cNvPr id="33" name="矩形 32">
            <a:extLst>
              <a:ext uri="{FF2B5EF4-FFF2-40B4-BE49-F238E27FC236}">
                <a16:creationId xmlns:a16="http://schemas.microsoft.com/office/drawing/2014/main" id="{31262C0A-B696-BDE1-638B-827304E8AC46}"/>
              </a:ext>
            </a:extLst>
          </p:cNvPr>
          <p:cNvSpPr/>
          <p:nvPr/>
        </p:nvSpPr>
        <p:spPr>
          <a:xfrm>
            <a:off x="9132852" y="3329634"/>
            <a:ext cx="2091399" cy="392424"/>
          </a:xfrm>
          <a:prstGeom prst="rect">
            <a:avLst/>
          </a:prstGeom>
          <a:solidFill>
            <a:srgbClr val="95B3D7"/>
          </a:solidFill>
          <a:ln w="9525" cap="flat" cmpd="sng" algn="ctr">
            <a:noFill/>
            <a:prstDash val="soli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r>
              <a:rPr lang="zh-CN" altLang="en-US" sz="1867" kern="0" dirty="0">
                <a:solidFill>
                  <a:prstClr val="white"/>
                </a:solidFill>
                <a:latin typeface="微软雅黑" panose="020B0503020204020204" pitchFamily="34" charset="-122"/>
                <a:ea typeface="微软雅黑" panose="020B0503020204020204" pitchFamily="34" charset="-122"/>
              </a:rPr>
              <a:t>等式约束</a:t>
            </a:r>
            <a:endParaRPr kumimoji="0" lang="zh-CN" altLang="en-US" sz="1867"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37" name="矩形 36">
            <a:extLst>
              <a:ext uri="{FF2B5EF4-FFF2-40B4-BE49-F238E27FC236}">
                <a16:creationId xmlns:a16="http://schemas.microsoft.com/office/drawing/2014/main" id="{00DBDD63-9509-DD96-7A24-8FC9DF5397FC}"/>
              </a:ext>
            </a:extLst>
          </p:cNvPr>
          <p:cNvSpPr/>
          <p:nvPr/>
        </p:nvSpPr>
        <p:spPr>
          <a:xfrm>
            <a:off x="6949875" y="3781412"/>
            <a:ext cx="1764495" cy="420016"/>
          </a:xfrm>
          <a:prstGeom prst="rect">
            <a:avLst/>
          </a:prstGeom>
          <a:noFill/>
          <a:ln w="25400" cap="flat" cmpd="sng" algn="ctr">
            <a:solidFill>
              <a:schemeClr val="accent4">
                <a:lumMod val="60000"/>
                <a:lumOff val="40000"/>
              </a:schemeClr>
            </a:solidFill>
            <a:prstDash val="solid"/>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39" name="矩形 38">
            <a:extLst>
              <a:ext uri="{FF2B5EF4-FFF2-40B4-BE49-F238E27FC236}">
                <a16:creationId xmlns:a16="http://schemas.microsoft.com/office/drawing/2014/main" id="{41DCCCDD-1FD9-BBAE-DA58-A0A41C741854}"/>
              </a:ext>
            </a:extLst>
          </p:cNvPr>
          <p:cNvSpPr/>
          <p:nvPr/>
        </p:nvSpPr>
        <p:spPr>
          <a:xfrm>
            <a:off x="9132852" y="3795208"/>
            <a:ext cx="2091399" cy="392424"/>
          </a:xfrm>
          <a:prstGeom prst="rect">
            <a:avLst/>
          </a:prstGeom>
          <a:solidFill>
            <a:schemeClr val="accent4">
              <a:lumMod val="60000"/>
              <a:lumOff val="40000"/>
            </a:schemeClr>
          </a:solidFill>
          <a:ln w="9525" cap="flat" cmpd="sng" algn="ctr">
            <a:noFill/>
            <a:prstDash val="soli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r>
              <a:rPr lang="zh-CN" altLang="en-US" sz="1867" kern="0" dirty="0">
                <a:solidFill>
                  <a:prstClr val="white"/>
                </a:solidFill>
                <a:latin typeface="微软雅黑" panose="020B0503020204020204" pitchFamily="34" charset="-122"/>
                <a:ea typeface="微软雅黑" panose="020B0503020204020204" pitchFamily="34" charset="-122"/>
              </a:rPr>
              <a:t>不等式约束</a:t>
            </a:r>
            <a:endParaRPr kumimoji="0" lang="zh-CN" altLang="en-US" sz="1867"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cxnSp>
        <p:nvCxnSpPr>
          <p:cNvPr id="42" name="直接箭头连接符 41">
            <a:extLst>
              <a:ext uri="{FF2B5EF4-FFF2-40B4-BE49-F238E27FC236}">
                <a16:creationId xmlns:a16="http://schemas.microsoft.com/office/drawing/2014/main" id="{0AD24F03-9271-941C-85C0-391883236AE5}"/>
              </a:ext>
            </a:extLst>
          </p:cNvPr>
          <p:cNvCxnSpPr>
            <a:cxnSpLocks/>
            <a:stCxn id="26" idx="3"/>
            <a:endCxn id="33" idx="1"/>
          </p:cNvCxnSpPr>
          <p:nvPr/>
        </p:nvCxnSpPr>
        <p:spPr>
          <a:xfrm>
            <a:off x="8714372" y="3525846"/>
            <a:ext cx="418480" cy="0"/>
          </a:xfrm>
          <a:prstGeom prst="straightConnector1">
            <a:avLst/>
          </a:prstGeom>
          <a:ln w="19050">
            <a:solidFill>
              <a:srgbClr val="95B3D7"/>
            </a:solidFill>
            <a:tailEnd type="triangle"/>
          </a:ln>
        </p:spPr>
        <p:style>
          <a:lnRef idx="1">
            <a:schemeClr val="accent1"/>
          </a:lnRef>
          <a:fillRef idx="0">
            <a:schemeClr val="accent1"/>
          </a:fillRef>
          <a:effectRef idx="0">
            <a:schemeClr val="accent1"/>
          </a:effectRef>
          <a:fontRef idx="minor">
            <a:schemeClr val="tx1"/>
          </a:fontRef>
        </p:style>
      </p:cxnSp>
      <p:cxnSp>
        <p:nvCxnSpPr>
          <p:cNvPr id="52" name="直接箭头连接符 51">
            <a:extLst>
              <a:ext uri="{FF2B5EF4-FFF2-40B4-BE49-F238E27FC236}">
                <a16:creationId xmlns:a16="http://schemas.microsoft.com/office/drawing/2014/main" id="{E5E33B1C-FD79-90D0-2A0D-4A897ED9D97D}"/>
              </a:ext>
            </a:extLst>
          </p:cNvPr>
          <p:cNvCxnSpPr>
            <a:cxnSpLocks/>
            <a:stCxn id="37" idx="3"/>
            <a:endCxn id="39" idx="1"/>
          </p:cNvCxnSpPr>
          <p:nvPr/>
        </p:nvCxnSpPr>
        <p:spPr>
          <a:xfrm>
            <a:off x="8714370" y="3991420"/>
            <a:ext cx="418482" cy="0"/>
          </a:xfrm>
          <a:prstGeom prst="straightConnector1">
            <a:avLst/>
          </a:prstGeom>
          <a:ln w="19050">
            <a:solidFill>
              <a:schemeClr val="accent4">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6" name="矩形 65">
            <a:extLst>
              <a:ext uri="{FF2B5EF4-FFF2-40B4-BE49-F238E27FC236}">
                <a16:creationId xmlns:a16="http://schemas.microsoft.com/office/drawing/2014/main" id="{370D5B59-D82B-1464-C9F8-0FB74859A6FE}"/>
              </a:ext>
            </a:extLst>
          </p:cNvPr>
          <p:cNvSpPr/>
          <p:nvPr/>
        </p:nvSpPr>
        <p:spPr>
          <a:xfrm>
            <a:off x="6949875" y="4269957"/>
            <a:ext cx="1764495" cy="397044"/>
          </a:xfrm>
          <a:prstGeom prst="rect">
            <a:avLst/>
          </a:prstGeom>
          <a:noFill/>
          <a:ln w="25400" cap="flat" cmpd="sng" algn="ctr">
            <a:solidFill>
              <a:schemeClr val="accent6">
                <a:lumMod val="60000"/>
                <a:lumOff val="40000"/>
              </a:schemeClr>
            </a:solidFill>
            <a:prstDash val="solid"/>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7" name="矩形 66">
            <a:extLst>
              <a:ext uri="{FF2B5EF4-FFF2-40B4-BE49-F238E27FC236}">
                <a16:creationId xmlns:a16="http://schemas.microsoft.com/office/drawing/2014/main" id="{77C2A88F-832E-72D3-4518-DD4AF92A84D2}"/>
              </a:ext>
            </a:extLst>
          </p:cNvPr>
          <p:cNvSpPr/>
          <p:nvPr/>
        </p:nvSpPr>
        <p:spPr>
          <a:xfrm>
            <a:off x="9132852" y="4269202"/>
            <a:ext cx="2091399" cy="392424"/>
          </a:xfrm>
          <a:prstGeom prst="rect">
            <a:avLst/>
          </a:prstGeom>
          <a:solidFill>
            <a:schemeClr val="accent6">
              <a:lumMod val="60000"/>
              <a:lumOff val="40000"/>
            </a:schemeClr>
          </a:solidFill>
          <a:ln w="9525" cap="flat" cmpd="sng" algn="ctr">
            <a:noFill/>
            <a:prstDash val="soli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r>
              <a:rPr lang="zh-CN" altLang="en-US" sz="1867" kern="0" dirty="0">
                <a:solidFill>
                  <a:prstClr val="white"/>
                </a:solidFill>
                <a:latin typeface="微软雅黑" panose="020B0503020204020204" pitchFamily="34" charset="-122"/>
                <a:ea typeface="微软雅黑" panose="020B0503020204020204" pitchFamily="34" charset="-122"/>
              </a:rPr>
              <a:t>边界约束</a:t>
            </a:r>
            <a:endParaRPr kumimoji="0" lang="zh-CN" altLang="en-US" sz="1867"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cxnSp>
        <p:nvCxnSpPr>
          <p:cNvPr id="68" name="直接箭头连接符 67">
            <a:extLst>
              <a:ext uri="{FF2B5EF4-FFF2-40B4-BE49-F238E27FC236}">
                <a16:creationId xmlns:a16="http://schemas.microsoft.com/office/drawing/2014/main" id="{52848C6B-7F40-E836-C2CD-D1D8960A7A11}"/>
              </a:ext>
            </a:extLst>
          </p:cNvPr>
          <p:cNvCxnSpPr>
            <a:cxnSpLocks/>
            <a:stCxn id="66" idx="3"/>
            <a:endCxn id="67" idx="1"/>
          </p:cNvCxnSpPr>
          <p:nvPr/>
        </p:nvCxnSpPr>
        <p:spPr>
          <a:xfrm flipV="1">
            <a:off x="8714370" y="4465414"/>
            <a:ext cx="418482" cy="3065"/>
          </a:xfrm>
          <a:prstGeom prst="straightConnector1">
            <a:avLst/>
          </a:prstGeom>
          <a:ln w="19050">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51253879"/>
      </p:ext>
    </p:extLst>
  </p:cSld>
  <p:clrMapOvr>
    <a:masterClrMapping/>
  </p:clrMapOvr>
  <mc:AlternateContent xmlns:mc="http://schemas.openxmlformats.org/markup-compatibility/2006" xmlns:p14="http://schemas.microsoft.com/office/powerpoint/2010/main">
    <mc:Choice Requires="p14">
      <p:transition spd="slow" p14:dur="2000" advTm="36106"/>
    </mc:Choice>
    <mc:Fallback xmlns="">
      <p:transition spd="slow" advTm="36106"/>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矩形 58">
            <a:extLst>
              <a:ext uri="{FF2B5EF4-FFF2-40B4-BE49-F238E27FC236}">
                <a16:creationId xmlns:a16="http://schemas.microsoft.com/office/drawing/2014/main" id="{012FEF49-81EE-9D67-5EF4-93CC85CC4B64}"/>
              </a:ext>
            </a:extLst>
          </p:cNvPr>
          <p:cNvSpPr/>
          <p:nvPr/>
        </p:nvSpPr>
        <p:spPr>
          <a:xfrm>
            <a:off x="0" y="4692226"/>
            <a:ext cx="12192000" cy="740713"/>
          </a:xfrm>
          <a:prstGeom prst="rect">
            <a:avLst/>
          </a:prstGeom>
          <a:solidFill>
            <a:srgbClr val="F2DCDB">
              <a:alpha val="50000"/>
            </a:srgbClr>
          </a:soli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Rectangle 5">
            <a:extLst>
              <a:ext uri="{FF2B5EF4-FFF2-40B4-BE49-F238E27FC236}">
                <a16:creationId xmlns:a16="http://schemas.microsoft.com/office/drawing/2014/main" id="{CFB9CBE5-AE0E-0F1D-8766-B643CEB507E1}"/>
              </a:ext>
            </a:extLst>
          </p:cNvPr>
          <p:cNvSpPr>
            <a:spLocks noChangeArrowheads="1"/>
          </p:cNvSpPr>
          <p:nvPr/>
        </p:nvSpPr>
        <p:spPr bwMode="auto">
          <a:xfrm>
            <a:off x="1" y="3235167"/>
            <a:ext cx="12192000" cy="487363"/>
          </a:xfrm>
          <a:prstGeom prst="rect">
            <a:avLst/>
          </a:prstGeom>
          <a:solidFill>
            <a:schemeClr val="accent1">
              <a:lumMod val="20000"/>
              <a:lumOff val="80000"/>
            </a:schemeClr>
          </a:solidFill>
          <a:ln>
            <a:noFill/>
          </a:ln>
        </p:spPr>
        <p:txBody>
          <a:bodyPr vert="horz" wrap="square" lIns="91440" tIns="45720" rIns="91440" bIns="45720" numCol="1" anchor="t" anchorCtr="0" compatLnSpc="1"/>
          <a:lstStyle/>
          <a:p>
            <a:pPr fontAlgn="auto">
              <a:spcBef>
                <a:spcPts val="0"/>
              </a:spcBef>
              <a:spcAft>
                <a:spcPts val="0"/>
              </a:spcAft>
              <a:defRPr/>
            </a:pPr>
            <a:endParaRPr lang="en-IN" kern="0">
              <a:solidFill>
                <a:prstClr val="black"/>
              </a:solidFill>
              <a:latin typeface="Agency FB" panose="020B0503020202020204" pitchFamily="34" charset="0"/>
              <a:ea typeface="+mn-ea"/>
              <a:cs typeface="+mn-ea"/>
              <a:sym typeface="+mn-lt"/>
            </a:endParaRPr>
          </a:p>
        </p:txBody>
      </p:sp>
      <p:sp>
        <p:nvSpPr>
          <p:cNvPr id="39" name="矩形 38">
            <a:extLst>
              <a:ext uri="{FF2B5EF4-FFF2-40B4-BE49-F238E27FC236}">
                <a16:creationId xmlns:a16="http://schemas.microsoft.com/office/drawing/2014/main" id="{77C6BDB8-0C11-D3A8-A591-51925EE0CCB4}"/>
              </a:ext>
            </a:extLst>
          </p:cNvPr>
          <p:cNvSpPr/>
          <p:nvPr/>
        </p:nvSpPr>
        <p:spPr>
          <a:xfrm>
            <a:off x="8903937" y="2492743"/>
            <a:ext cx="1379924" cy="1856640"/>
          </a:xfrm>
          <a:prstGeom prst="rect">
            <a:avLst/>
          </a:prstGeom>
          <a:solidFill>
            <a:schemeClr val="accent1">
              <a:lumMod val="20000"/>
              <a:lumOff val="80000"/>
              <a:alpha val="50000"/>
            </a:schemeClr>
          </a:solidFill>
          <a:ln w="28575">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a:extLst>
              <a:ext uri="{FF2B5EF4-FFF2-40B4-BE49-F238E27FC236}">
                <a16:creationId xmlns:a16="http://schemas.microsoft.com/office/drawing/2014/main" id="{5B3F3FC0-FB71-65DB-E175-2D3DF2A1ECC2}"/>
              </a:ext>
            </a:extLst>
          </p:cNvPr>
          <p:cNvSpPr/>
          <p:nvPr/>
        </p:nvSpPr>
        <p:spPr>
          <a:xfrm>
            <a:off x="4473883" y="2492743"/>
            <a:ext cx="4367364" cy="1856640"/>
          </a:xfrm>
          <a:prstGeom prst="rect">
            <a:avLst/>
          </a:prstGeom>
          <a:solidFill>
            <a:schemeClr val="accent1">
              <a:lumMod val="20000"/>
              <a:lumOff val="80000"/>
              <a:alpha val="50000"/>
            </a:schemeClr>
          </a:solidFill>
          <a:ln w="28575">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矩形 4">
            <a:extLst>
              <a:ext uri="{FF2B5EF4-FFF2-40B4-BE49-F238E27FC236}">
                <a16:creationId xmlns:a16="http://schemas.microsoft.com/office/drawing/2014/main" id="{6FB2AD7E-D088-5BBD-B0CF-51D0D174A59B}"/>
              </a:ext>
            </a:extLst>
          </p:cNvPr>
          <p:cNvSpPr/>
          <p:nvPr/>
        </p:nvSpPr>
        <p:spPr>
          <a:xfrm>
            <a:off x="0" y="-2834"/>
            <a:ext cx="12192000" cy="792000"/>
          </a:xfrm>
          <a:prstGeom prst="rect">
            <a:avLst/>
          </a:prstGeom>
          <a:solidFill>
            <a:srgbClr val="194A9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latin typeface="微软雅黑" panose="020B0503020204020204" pitchFamily="34" charset="-122"/>
                <a:ea typeface="微软雅黑" panose="020B0503020204020204" pitchFamily="34" charset="-122"/>
              </a:rPr>
              <a:t>1.2 Global optimization algorithm for NLP</a:t>
            </a:r>
            <a:endParaRPr lang="zh-CN" altLang="en-US" sz="2880" b="1" dirty="0">
              <a:latin typeface="微软雅黑" panose="020B0503020204020204" pitchFamily="34" charset="-122"/>
              <a:ea typeface="微软雅黑" panose="020B0503020204020204" pitchFamily="34" charset="-122"/>
            </a:endParaRPr>
          </a:p>
        </p:txBody>
      </p:sp>
      <p:pic>
        <p:nvPicPr>
          <p:cNvPr id="107" name="图形 106">
            <a:extLst>
              <a:ext uri="{FF2B5EF4-FFF2-40B4-BE49-F238E27FC236}">
                <a16:creationId xmlns:a16="http://schemas.microsoft.com/office/drawing/2014/main" id="{2180BE3A-72EF-6EDB-504A-122F2CE7BC8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603689" y="3847161"/>
            <a:ext cx="422569" cy="463523"/>
          </a:xfrm>
          <a:prstGeom prst="rect">
            <a:avLst/>
          </a:prstGeom>
        </p:spPr>
      </p:pic>
      <p:pic>
        <p:nvPicPr>
          <p:cNvPr id="105" name="图形 104">
            <a:extLst>
              <a:ext uri="{FF2B5EF4-FFF2-40B4-BE49-F238E27FC236}">
                <a16:creationId xmlns:a16="http://schemas.microsoft.com/office/drawing/2014/main" id="{33CB1C74-9E2D-C6D3-92D9-BBC973EDF3E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494364" y="3770228"/>
            <a:ext cx="563986" cy="618645"/>
          </a:xfrm>
          <a:prstGeom prst="rect">
            <a:avLst/>
          </a:prstGeom>
        </p:spPr>
      </p:pic>
      <p:pic>
        <p:nvPicPr>
          <p:cNvPr id="101" name="图形 100">
            <a:extLst>
              <a:ext uri="{FF2B5EF4-FFF2-40B4-BE49-F238E27FC236}">
                <a16:creationId xmlns:a16="http://schemas.microsoft.com/office/drawing/2014/main" id="{3083A59E-63F3-3E1E-5158-B44E8A18F36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440415" y="3809597"/>
            <a:ext cx="456814" cy="501087"/>
          </a:xfrm>
          <a:prstGeom prst="rect">
            <a:avLst/>
          </a:prstGeom>
        </p:spPr>
      </p:pic>
      <p:sp>
        <p:nvSpPr>
          <p:cNvPr id="5" name="Freeform 6">
            <a:extLst>
              <a:ext uri="{FF2B5EF4-FFF2-40B4-BE49-F238E27FC236}">
                <a16:creationId xmlns:a16="http://schemas.microsoft.com/office/drawing/2014/main" id="{69E87958-BBED-B024-69B4-CB2853622D9E}"/>
              </a:ext>
            </a:extLst>
          </p:cNvPr>
          <p:cNvSpPr/>
          <p:nvPr/>
        </p:nvSpPr>
        <p:spPr bwMode="auto">
          <a:xfrm>
            <a:off x="107035" y="3227229"/>
            <a:ext cx="1428009" cy="492125"/>
          </a:xfrm>
          <a:custGeom>
            <a:avLst/>
            <a:gdLst>
              <a:gd name="T0" fmla="*/ 75 w 467"/>
              <a:gd name="T1" fmla="*/ 125 h 131"/>
              <a:gd name="T2" fmla="*/ 5 w 467"/>
              <a:gd name="T3" fmla="*/ 18 h 131"/>
              <a:gd name="T4" fmla="*/ 14 w 467"/>
              <a:gd name="T5" fmla="*/ 0 h 131"/>
              <a:gd name="T6" fmla="*/ 382 w 467"/>
              <a:gd name="T7" fmla="*/ 0 h 131"/>
              <a:gd name="T8" fmla="*/ 392 w 467"/>
              <a:gd name="T9" fmla="*/ 6 h 131"/>
              <a:gd name="T10" fmla="*/ 462 w 467"/>
              <a:gd name="T11" fmla="*/ 113 h 131"/>
              <a:gd name="T12" fmla="*/ 453 w 467"/>
              <a:gd name="T13" fmla="*/ 131 h 131"/>
              <a:gd name="T14" fmla="*/ 85 w 467"/>
              <a:gd name="T15" fmla="*/ 131 h 131"/>
              <a:gd name="T16" fmla="*/ 75 w 467"/>
              <a:gd name="T17" fmla="*/ 125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7" h="131">
                <a:moveTo>
                  <a:pt x="75" y="125"/>
                </a:moveTo>
                <a:cubicBezTo>
                  <a:pt x="5" y="18"/>
                  <a:pt x="5" y="18"/>
                  <a:pt x="5" y="18"/>
                </a:cubicBezTo>
                <a:cubicBezTo>
                  <a:pt x="0" y="10"/>
                  <a:pt x="5" y="0"/>
                  <a:pt x="14" y="0"/>
                </a:cubicBezTo>
                <a:cubicBezTo>
                  <a:pt x="382" y="0"/>
                  <a:pt x="382" y="0"/>
                  <a:pt x="382" y="0"/>
                </a:cubicBezTo>
                <a:cubicBezTo>
                  <a:pt x="386" y="0"/>
                  <a:pt x="390" y="2"/>
                  <a:pt x="392" y="6"/>
                </a:cubicBezTo>
                <a:cubicBezTo>
                  <a:pt x="462" y="113"/>
                  <a:pt x="462" y="113"/>
                  <a:pt x="462" y="113"/>
                </a:cubicBezTo>
                <a:cubicBezTo>
                  <a:pt x="467" y="121"/>
                  <a:pt x="462" y="131"/>
                  <a:pt x="453" y="131"/>
                </a:cubicBezTo>
                <a:cubicBezTo>
                  <a:pt x="85" y="131"/>
                  <a:pt x="85" y="131"/>
                  <a:pt x="85" y="131"/>
                </a:cubicBezTo>
                <a:cubicBezTo>
                  <a:pt x="81" y="131"/>
                  <a:pt x="77" y="129"/>
                  <a:pt x="75" y="125"/>
                </a:cubicBezTo>
                <a:close/>
              </a:path>
            </a:pathLst>
          </a:custGeom>
          <a:solidFill>
            <a:srgbClr val="226BAB"/>
          </a:solidFill>
          <a:ln>
            <a:noFill/>
          </a:ln>
        </p:spPr>
        <p:txBody>
          <a:bodyPr vert="horz" wrap="square" lIns="91440" tIns="45720" rIns="91440" bIns="45720" numCol="1" anchor="t" anchorCtr="0" compatLnSpc="1"/>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prstClr val="black"/>
              </a:solidFill>
              <a:effectLst/>
              <a:uLnTx/>
              <a:uFillTx/>
              <a:latin typeface="Agency FB" panose="020B0503020202020204" pitchFamily="34" charset="0"/>
              <a:ea typeface="+mn-ea"/>
              <a:cs typeface="+mn-ea"/>
              <a:sym typeface="+mn-lt"/>
            </a:endParaRPr>
          </a:p>
        </p:txBody>
      </p:sp>
      <p:sp>
        <p:nvSpPr>
          <p:cNvPr id="6" name="Freeform 7">
            <a:extLst>
              <a:ext uri="{FF2B5EF4-FFF2-40B4-BE49-F238E27FC236}">
                <a16:creationId xmlns:a16="http://schemas.microsoft.com/office/drawing/2014/main" id="{60D9439B-F973-AE7C-19C8-129978DD653B}"/>
              </a:ext>
            </a:extLst>
          </p:cNvPr>
          <p:cNvSpPr/>
          <p:nvPr/>
        </p:nvSpPr>
        <p:spPr bwMode="auto">
          <a:xfrm>
            <a:off x="1567758" y="3227229"/>
            <a:ext cx="1428009" cy="492125"/>
          </a:xfrm>
          <a:custGeom>
            <a:avLst/>
            <a:gdLst>
              <a:gd name="T0" fmla="*/ 75 w 467"/>
              <a:gd name="T1" fmla="*/ 125 h 131"/>
              <a:gd name="T2" fmla="*/ 5 w 467"/>
              <a:gd name="T3" fmla="*/ 18 h 131"/>
              <a:gd name="T4" fmla="*/ 14 w 467"/>
              <a:gd name="T5" fmla="*/ 0 h 131"/>
              <a:gd name="T6" fmla="*/ 382 w 467"/>
              <a:gd name="T7" fmla="*/ 0 h 131"/>
              <a:gd name="T8" fmla="*/ 392 w 467"/>
              <a:gd name="T9" fmla="*/ 6 h 131"/>
              <a:gd name="T10" fmla="*/ 462 w 467"/>
              <a:gd name="T11" fmla="*/ 113 h 131"/>
              <a:gd name="T12" fmla="*/ 453 w 467"/>
              <a:gd name="T13" fmla="*/ 131 h 131"/>
              <a:gd name="T14" fmla="*/ 85 w 467"/>
              <a:gd name="T15" fmla="*/ 131 h 131"/>
              <a:gd name="T16" fmla="*/ 75 w 467"/>
              <a:gd name="T17" fmla="*/ 125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7" h="131">
                <a:moveTo>
                  <a:pt x="75" y="125"/>
                </a:moveTo>
                <a:cubicBezTo>
                  <a:pt x="5" y="18"/>
                  <a:pt x="5" y="18"/>
                  <a:pt x="5" y="18"/>
                </a:cubicBezTo>
                <a:cubicBezTo>
                  <a:pt x="0" y="10"/>
                  <a:pt x="5" y="0"/>
                  <a:pt x="14" y="0"/>
                </a:cubicBezTo>
                <a:cubicBezTo>
                  <a:pt x="382" y="0"/>
                  <a:pt x="382" y="0"/>
                  <a:pt x="382" y="0"/>
                </a:cubicBezTo>
                <a:cubicBezTo>
                  <a:pt x="386" y="0"/>
                  <a:pt x="390" y="2"/>
                  <a:pt x="392" y="6"/>
                </a:cubicBezTo>
                <a:cubicBezTo>
                  <a:pt x="462" y="113"/>
                  <a:pt x="462" y="113"/>
                  <a:pt x="462" y="113"/>
                </a:cubicBezTo>
                <a:cubicBezTo>
                  <a:pt x="467" y="121"/>
                  <a:pt x="462" y="131"/>
                  <a:pt x="453" y="131"/>
                </a:cubicBezTo>
                <a:cubicBezTo>
                  <a:pt x="85" y="131"/>
                  <a:pt x="85" y="131"/>
                  <a:pt x="85" y="131"/>
                </a:cubicBezTo>
                <a:cubicBezTo>
                  <a:pt x="81" y="131"/>
                  <a:pt x="77" y="129"/>
                  <a:pt x="75" y="125"/>
                </a:cubicBezTo>
                <a:close/>
              </a:path>
            </a:pathLst>
          </a:custGeom>
          <a:solidFill>
            <a:srgbClr val="2E9273"/>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black"/>
              </a:solidFill>
              <a:effectLst/>
              <a:uLnTx/>
              <a:uFillTx/>
              <a:latin typeface="Agency FB" panose="020B0503020202020204" pitchFamily="34" charset="0"/>
              <a:ea typeface="+mn-ea"/>
              <a:cs typeface="+mn-ea"/>
              <a:sym typeface="+mn-lt"/>
            </a:endParaRPr>
          </a:p>
        </p:txBody>
      </p:sp>
      <p:sp>
        <p:nvSpPr>
          <p:cNvPr id="7" name="Freeform 8">
            <a:extLst>
              <a:ext uri="{FF2B5EF4-FFF2-40B4-BE49-F238E27FC236}">
                <a16:creationId xmlns:a16="http://schemas.microsoft.com/office/drawing/2014/main" id="{C8C11C73-A019-FF9B-A603-DF97C1693342}"/>
              </a:ext>
            </a:extLst>
          </p:cNvPr>
          <p:cNvSpPr/>
          <p:nvPr/>
        </p:nvSpPr>
        <p:spPr bwMode="auto">
          <a:xfrm>
            <a:off x="3028481" y="3227229"/>
            <a:ext cx="1428009" cy="492125"/>
          </a:xfrm>
          <a:custGeom>
            <a:avLst/>
            <a:gdLst>
              <a:gd name="T0" fmla="*/ 75 w 467"/>
              <a:gd name="T1" fmla="*/ 125 h 131"/>
              <a:gd name="T2" fmla="*/ 5 w 467"/>
              <a:gd name="T3" fmla="*/ 18 h 131"/>
              <a:gd name="T4" fmla="*/ 14 w 467"/>
              <a:gd name="T5" fmla="*/ 0 h 131"/>
              <a:gd name="T6" fmla="*/ 382 w 467"/>
              <a:gd name="T7" fmla="*/ 0 h 131"/>
              <a:gd name="T8" fmla="*/ 392 w 467"/>
              <a:gd name="T9" fmla="*/ 6 h 131"/>
              <a:gd name="T10" fmla="*/ 462 w 467"/>
              <a:gd name="T11" fmla="*/ 113 h 131"/>
              <a:gd name="T12" fmla="*/ 453 w 467"/>
              <a:gd name="T13" fmla="*/ 131 h 131"/>
              <a:gd name="T14" fmla="*/ 85 w 467"/>
              <a:gd name="T15" fmla="*/ 131 h 131"/>
              <a:gd name="T16" fmla="*/ 75 w 467"/>
              <a:gd name="T17" fmla="*/ 125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7" h="131">
                <a:moveTo>
                  <a:pt x="75" y="125"/>
                </a:moveTo>
                <a:cubicBezTo>
                  <a:pt x="5" y="18"/>
                  <a:pt x="5" y="18"/>
                  <a:pt x="5" y="18"/>
                </a:cubicBezTo>
                <a:cubicBezTo>
                  <a:pt x="0" y="10"/>
                  <a:pt x="5" y="0"/>
                  <a:pt x="14" y="0"/>
                </a:cubicBezTo>
                <a:cubicBezTo>
                  <a:pt x="382" y="0"/>
                  <a:pt x="382" y="0"/>
                  <a:pt x="382" y="0"/>
                </a:cubicBezTo>
                <a:cubicBezTo>
                  <a:pt x="386" y="0"/>
                  <a:pt x="390" y="2"/>
                  <a:pt x="392" y="6"/>
                </a:cubicBezTo>
                <a:cubicBezTo>
                  <a:pt x="462" y="113"/>
                  <a:pt x="462" y="113"/>
                  <a:pt x="462" y="113"/>
                </a:cubicBezTo>
                <a:cubicBezTo>
                  <a:pt x="467" y="121"/>
                  <a:pt x="462" y="131"/>
                  <a:pt x="453" y="131"/>
                </a:cubicBezTo>
                <a:cubicBezTo>
                  <a:pt x="85" y="131"/>
                  <a:pt x="85" y="131"/>
                  <a:pt x="85" y="131"/>
                </a:cubicBezTo>
                <a:cubicBezTo>
                  <a:pt x="81" y="131"/>
                  <a:pt x="77" y="129"/>
                  <a:pt x="75" y="125"/>
                </a:cubicBezTo>
                <a:close/>
              </a:path>
            </a:pathLst>
          </a:custGeom>
          <a:solidFill>
            <a:srgbClr val="83AC3F"/>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black"/>
              </a:solidFill>
              <a:effectLst/>
              <a:uLnTx/>
              <a:uFillTx/>
              <a:latin typeface="Agency FB" panose="020B0503020202020204" pitchFamily="34" charset="0"/>
              <a:ea typeface="+mn-ea"/>
              <a:cs typeface="+mn-ea"/>
              <a:sym typeface="+mn-lt"/>
            </a:endParaRPr>
          </a:p>
        </p:txBody>
      </p:sp>
      <p:sp>
        <p:nvSpPr>
          <p:cNvPr id="8" name="Freeform 10">
            <a:extLst>
              <a:ext uri="{FF2B5EF4-FFF2-40B4-BE49-F238E27FC236}">
                <a16:creationId xmlns:a16="http://schemas.microsoft.com/office/drawing/2014/main" id="{16256307-ADB6-C4D8-51B3-F24196B363B7}"/>
              </a:ext>
            </a:extLst>
          </p:cNvPr>
          <p:cNvSpPr/>
          <p:nvPr/>
        </p:nvSpPr>
        <p:spPr bwMode="auto">
          <a:xfrm>
            <a:off x="5949927" y="3227229"/>
            <a:ext cx="1429303" cy="492125"/>
          </a:xfrm>
          <a:custGeom>
            <a:avLst/>
            <a:gdLst>
              <a:gd name="T0" fmla="*/ 75 w 467"/>
              <a:gd name="T1" fmla="*/ 125 h 131"/>
              <a:gd name="T2" fmla="*/ 5 w 467"/>
              <a:gd name="T3" fmla="*/ 18 h 131"/>
              <a:gd name="T4" fmla="*/ 14 w 467"/>
              <a:gd name="T5" fmla="*/ 0 h 131"/>
              <a:gd name="T6" fmla="*/ 382 w 467"/>
              <a:gd name="T7" fmla="*/ 0 h 131"/>
              <a:gd name="T8" fmla="*/ 392 w 467"/>
              <a:gd name="T9" fmla="*/ 6 h 131"/>
              <a:gd name="T10" fmla="*/ 462 w 467"/>
              <a:gd name="T11" fmla="*/ 113 h 131"/>
              <a:gd name="T12" fmla="*/ 453 w 467"/>
              <a:gd name="T13" fmla="*/ 131 h 131"/>
              <a:gd name="T14" fmla="*/ 85 w 467"/>
              <a:gd name="T15" fmla="*/ 131 h 131"/>
              <a:gd name="T16" fmla="*/ 75 w 467"/>
              <a:gd name="T17" fmla="*/ 125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7" h="131">
                <a:moveTo>
                  <a:pt x="75" y="125"/>
                </a:moveTo>
                <a:cubicBezTo>
                  <a:pt x="5" y="18"/>
                  <a:pt x="5" y="18"/>
                  <a:pt x="5" y="18"/>
                </a:cubicBezTo>
                <a:cubicBezTo>
                  <a:pt x="0" y="10"/>
                  <a:pt x="5" y="0"/>
                  <a:pt x="14" y="0"/>
                </a:cubicBezTo>
                <a:cubicBezTo>
                  <a:pt x="382" y="0"/>
                  <a:pt x="382" y="0"/>
                  <a:pt x="382" y="0"/>
                </a:cubicBezTo>
                <a:cubicBezTo>
                  <a:pt x="386" y="0"/>
                  <a:pt x="390" y="2"/>
                  <a:pt x="392" y="6"/>
                </a:cubicBezTo>
                <a:cubicBezTo>
                  <a:pt x="462" y="113"/>
                  <a:pt x="462" y="113"/>
                  <a:pt x="462" y="113"/>
                </a:cubicBezTo>
                <a:cubicBezTo>
                  <a:pt x="467" y="121"/>
                  <a:pt x="462" y="131"/>
                  <a:pt x="453" y="131"/>
                </a:cubicBezTo>
                <a:cubicBezTo>
                  <a:pt x="85" y="131"/>
                  <a:pt x="85" y="131"/>
                  <a:pt x="85" y="131"/>
                </a:cubicBezTo>
                <a:cubicBezTo>
                  <a:pt x="81" y="131"/>
                  <a:pt x="77" y="129"/>
                  <a:pt x="75" y="125"/>
                </a:cubicBezTo>
                <a:close/>
              </a:path>
            </a:pathLst>
          </a:custGeom>
          <a:solidFill>
            <a:srgbClr val="FF9900"/>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black"/>
              </a:solidFill>
              <a:effectLst/>
              <a:uLnTx/>
              <a:uFillTx/>
              <a:latin typeface="Agency FB" panose="020B0503020202020204" pitchFamily="34" charset="0"/>
              <a:ea typeface="+mn-ea"/>
              <a:cs typeface="+mn-ea"/>
              <a:sym typeface="+mn-lt"/>
            </a:endParaRPr>
          </a:p>
        </p:txBody>
      </p:sp>
      <p:sp>
        <p:nvSpPr>
          <p:cNvPr id="9" name="Freeform 11">
            <a:extLst>
              <a:ext uri="{FF2B5EF4-FFF2-40B4-BE49-F238E27FC236}">
                <a16:creationId xmlns:a16="http://schemas.microsoft.com/office/drawing/2014/main" id="{B373ABC6-5D14-0625-DF41-B0FB3E74C43D}"/>
              </a:ext>
            </a:extLst>
          </p:cNvPr>
          <p:cNvSpPr/>
          <p:nvPr/>
        </p:nvSpPr>
        <p:spPr bwMode="auto">
          <a:xfrm>
            <a:off x="8873961" y="3227229"/>
            <a:ext cx="1409900" cy="492125"/>
          </a:xfrm>
          <a:custGeom>
            <a:avLst/>
            <a:gdLst>
              <a:gd name="T0" fmla="*/ 70 w 461"/>
              <a:gd name="T1" fmla="*/ 123 h 131"/>
              <a:gd name="T2" fmla="*/ 7 w 461"/>
              <a:gd name="T3" fmla="*/ 27 h 131"/>
              <a:gd name="T4" fmla="*/ 22 w 461"/>
              <a:gd name="T5" fmla="*/ 0 h 131"/>
              <a:gd name="T6" fmla="*/ 376 w 461"/>
              <a:gd name="T7" fmla="*/ 0 h 131"/>
              <a:gd name="T8" fmla="*/ 391 w 461"/>
              <a:gd name="T9" fmla="*/ 8 h 131"/>
              <a:gd name="T10" fmla="*/ 453 w 461"/>
              <a:gd name="T11" fmla="*/ 104 h 131"/>
              <a:gd name="T12" fmla="*/ 439 w 461"/>
              <a:gd name="T13" fmla="*/ 131 h 131"/>
              <a:gd name="T14" fmla="*/ 85 w 461"/>
              <a:gd name="T15" fmla="*/ 131 h 131"/>
              <a:gd name="T16" fmla="*/ 70 w 461"/>
              <a:gd name="T17" fmla="*/ 123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1" h="131">
                <a:moveTo>
                  <a:pt x="70" y="123"/>
                </a:moveTo>
                <a:cubicBezTo>
                  <a:pt x="7" y="27"/>
                  <a:pt x="7" y="27"/>
                  <a:pt x="7" y="27"/>
                </a:cubicBezTo>
                <a:cubicBezTo>
                  <a:pt x="0" y="16"/>
                  <a:pt x="8" y="0"/>
                  <a:pt x="22" y="0"/>
                </a:cubicBezTo>
                <a:cubicBezTo>
                  <a:pt x="376" y="0"/>
                  <a:pt x="376" y="0"/>
                  <a:pt x="376" y="0"/>
                </a:cubicBezTo>
                <a:cubicBezTo>
                  <a:pt x="382" y="0"/>
                  <a:pt x="387" y="3"/>
                  <a:pt x="391" y="8"/>
                </a:cubicBezTo>
                <a:cubicBezTo>
                  <a:pt x="453" y="104"/>
                  <a:pt x="453" y="104"/>
                  <a:pt x="453" y="104"/>
                </a:cubicBezTo>
                <a:cubicBezTo>
                  <a:pt x="461" y="116"/>
                  <a:pt x="453" y="131"/>
                  <a:pt x="439" y="131"/>
                </a:cubicBezTo>
                <a:cubicBezTo>
                  <a:pt x="85" y="131"/>
                  <a:pt x="85" y="131"/>
                  <a:pt x="85" y="131"/>
                </a:cubicBezTo>
                <a:cubicBezTo>
                  <a:pt x="79" y="131"/>
                  <a:pt x="73" y="128"/>
                  <a:pt x="70" y="123"/>
                </a:cubicBezTo>
                <a:close/>
              </a:path>
            </a:pathLst>
          </a:custGeom>
          <a:solidFill>
            <a:srgbClr val="7030A0"/>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black"/>
              </a:solidFill>
              <a:effectLst/>
              <a:uLnTx/>
              <a:uFillTx/>
              <a:latin typeface="Agency FB" panose="020B0503020202020204" pitchFamily="34" charset="0"/>
              <a:ea typeface="+mn-ea"/>
              <a:cs typeface="+mn-ea"/>
              <a:sym typeface="+mn-lt"/>
            </a:endParaRPr>
          </a:p>
        </p:txBody>
      </p:sp>
      <p:grpSp>
        <p:nvGrpSpPr>
          <p:cNvPr id="10" name="Group 2">
            <a:extLst>
              <a:ext uri="{FF2B5EF4-FFF2-40B4-BE49-F238E27FC236}">
                <a16:creationId xmlns:a16="http://schemas.microsoft.com/office/drawing/2014/main" id="{FD75DBA2-7628-6CD3-F317-4168F528CDF7}"/>
              </a:ext>
            </a:extLst>
          </p:cNvPr>
          <p:cNvGrpSpPr/>
          <p:nvPr/>
        </p:nvGrpSpPr>
        <p:grpSpPr>
          <a:xfrm>
            <a:off x="605401" y="3865404"/>
            <a:ext cx="431277" cy="498475"/>
            <a:chOff x="2016125" y="4230687"/>
            <a:chExt cx="473075" cy="498475"/>
          </a:xfrm>
        </p:grpSpPr>
        <p:sp>
          <p:nvSpPr>
            <p:cNvPr id="73" name="Freeform 36">
              <a:extLst>
                <a:ext uri="{FF2B5EF4-FFF2-40B4-BE49-F238E27FC236}">
                  <a16:creationId xmlns:a16="http://schemas.microsoft.com/office/drawing/2014/main" id="{2A955312-4AC0-4D28-7E76-964E14A02BBE}"/>
                </a:ext>
              </a:extLst>
            </p:cNvPr>
            <p:cNvSpPr>
              <a:spLocks noEditPoints="1"/>
            </p:cNvSpPr>
            <p:nvPr/>
          </p:nvSpPr>
          <p:spPr bwMode="auto">
            <a:xfrm>
              <a:off x="2016125" y="4230687"/>
              <a:ext cx="473075" cy="498475"/>
            </a:xfrm>
            <a:custGeom>
              <a:avLst/>
              <a:gdLst>
                <a:gd name="T0" fmla="*/ 120 w 126"/>
                <a:gd name="T1" fmla="*/ 11 h 133"/>
                <a:gd name="T2" fmla="*/ 69 w 126"/>
                <a:gd name="T3" fmla="*/ 11 h 133"/>
                <a:gd name="T4" fmla="*/ 70 w 126"/>
                <a:gd name="T5" fmla="*/ 8 h 133"/>
                <a:gd name="T6" fmla="*/ 63 w 126"/>
                <a:gd name="T7" fmla="*/ 0 h 133"/>
                <a:gd name="T8" fmla="*/ 56 w 126"/>
                <a:gd name="T9" fmla="*/ 8 h 133"/>
                <a:gd name="T10" fmla="*/ 57 w 126"/>
                <a:gd name="T11" fmla="*/ 11 h 133"/>
                <a:gd name="T12" fmla="*/ 6 w 126"/>
                <a:gd name="T13" fmla="*/ 11 h 133"/>
                <a:gd name="T14" fmla="*/ 0 w 126"/>
                <a:gd name="T15" fmla="*/ 18 h 133"/>
                <a:gd name="T16" fmla="*/ 0 w 126"/>
                <a:gd name="T17" fmla="*/ 93 h 133"/>
                <a:gd name="T18" fmla="*/ 6 w 126"/>
                <a:gd name="T19" fmla="*/ 99 h 133"/>
                <a:gd name="T20" fmla="*/ 47 w 126"/>
                <a:gd name="T21" fmla="*/ 99 h 133"/>
                <a:gd name="T22" fmla="*/ 39 w 126"/>
                <a:gd name="T23" fmla="*/ 127 h 133"/>
                <a:gd name="T24" fmla="*/ 42 w 126"/>
                <a:gd name="T25" fmla="*/ 132 h 133"/>
                <a:gd name="T26" fmla="*/ 45 w 126"/>
                <a:gd name="T27" fmla="*/ 132 h 133"/>
                <a:gd name="T28" fmla="*/ 50 w 126"/>
                <a:gd name="T29" fmla="*/ 129 h 133"/>
                <a:gd name="T30" fmla="*/ 58 w 126"/>
                <a:gd name="T31" fmla="*/ 99 h 133"/>
                <a:gd name="T32" fmla="*/ 68 w 126"/>
                <a:gd name="T33" fmla="*/ 99 h 133"/>
                <a:gd name="T34" fmla="*/ 76 w 126"/>
                <a:gd name="T35" fmla="*/ 129 h 133"/>
                <a:gd name="T36" fmla="*/ 81 w 126"/>
                <a:gd name="T37" fmla="*/ 132 h 133"/>
                <a:gd name="T38" fmla="*/ 84 w 126"/>
                <a:gd name="T39" fmla="*/ 132 h 133"/>
                <a:gd name="T40" fmla="*/ 87 w 126"/>
                <a:gd name="T41" fmla="*/ 127 h 133"/>
                <a:gd name="T42" fmla="*/ 79 w 126"/>
                <a:gd name="T43" fmla="*/ 99 h 133"/>
                <a:gd name="T44" fmla="*/ 120 w 126"/>
                <a:gd name="T45" fmla="*/ 99 h 133"/>
                <a:gd name="T46" fmla="*/ 126 w 126"/>
                <a:gd name="T47" fmla="*/ 93 h 133"/>
                <a:gd name="T48" fmla="*/ 126 w 126"/>
                <a:gd name="T49" fmla="*/ 18 h 133"/>
                <a:gd name="T50" fmla="*/ 120 w 126"/>
                <a:gd name="T51" fmla="*/ 11 h 133"/>
                <a:gd name="T52" fmla="*/ 114 w 126"/>
                <a:gd name="T53" fmla="*/ 86 h 133"/>
                <a:gd name="T54" fmla="*/ 12 w 126"/>
                <a:gd name="T55" fmla="*/ 86 h 133"/>
                <a:gd name="T56" fmla="*/ 12 w 126"/>
                <a:gd name="T57" fmla="*/ 23 h 133"/>
                <a:gd name="T58" fmla="*/ 114 w 126"/>
                <a:gd name="T59" fmla="*/ 23 h 133"/>
                <a:gd name="T60" fmla="*/ 114 w 126"/>
                <a:gd name="T61" fmla="*/ 86 h 133"/>
                <a:gd name="T62" fmla="*/ 114 w 126"/>
                <a:gd name="T63" fmla="*/ 86 h 133"/>
                <a:gd name="T64" fmla="*/ 114 w 126"/>
                <a:gd name="T65" fmla="*/ 86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6" h="133">
                  <a:moveTo>
                    <a:pt x="120" y="11"/>
                  </a:moveTo>
                  <a:cubicBezTo>
                    <a:pt x="69" y="11"/>
                    <a:pt x="69" y="11"/>
                    <a:pt x="69" y="11"/>
                  </a:cubicBezTo>
                  <a:cubicBezTo>
                    <a:pt x="70" y="10"/>
                    <a:pt x="70" y="9"/>
                    <a:pt x="70" y="8"/>
                  </a:cubicBezTo>
                  <a:cubicBezTo>
                    <a:pt x="70" y="4"/>
                    <a:pt x="67" y="0"/>
                    <a:pt x="63" y="0"/>
                  </a:cubicBezTo>
                  <a:cubicBezTo>
                    <a:pt x="59" y="0"/>
                    <a:pt x="56" y="4"/>
                    <a:pt x="56" y="8"/>
                  </a:cubicBezTo>
                  <a:cubicBezTo>
                    <a:pt x="56" y="9"/>
                    <a:pt x="56" y="10"/>
                    <a:pt x="57" y="11"/>
                  </a:cubicBezTo>
                  <a:cubicBezTo>
                    <a:pt x="6" y="11"/>
                    <a:pt x="6" y="11"/>
                    <a:pt x="6" y="11"/>
                  </a:cubicBezTo>
                  <a:cubicBezTo>
                    <a:pt x="3" y="11"/>
                    <a:pt x="0" y="14"/>
                    <a:pt x="0" y="18"/>
                  </a:cubicBezTo>
                  <a:cubicBezTo>
                    <a:pt x="0" y="93"/>
                    <a:pt x="0" y="93"/>
                    <a:pt x="0" y="93"/>
                  </a:cubicBezTo>
                  <a:cubicBezTo>
                    <a:pt x="0" y="96"/>
                    <a:pt x="3" y="99"/>
                    <a:pt x="6" y="99"/>
                  </a:cubicBezTo>
                  <a:cubicBezTo>
                    <a:pt x="47" y="99"/>
                    <a:pt x="47" y="99"/>
                    <a:pt x="47" y="99"/>
                  </a:cubicBezTo>
                  <a:cubicBezTo>
                    <a:pt x="39" y="127"/>
                    <a:pt x="39" y="127"/>
                    <a:pt x="39" y="127"/>
                  </a:cubicBezTo>
                  <a:cubicBezTo>
                    <a:pt x="39" y="129"/>
                    <a:pt x="40" y="131"/>
                    <a:pt x="42" y="132"/>
                  </a:cubicBezTo>
                  <a:cubicBezTo>
                    <a:pt x="45" y="132"/>
                    <a:pt x="45" y="132"/>
                    <a:pt x="45" y="132"/>
                  </a:cubicBezTo>
                  <a:cubicBezTo>
                    <a:pt x="47" y="133"/>
                    <a:pt x="49" y="131"/>
                    <a:pt x="50" y="129"/>
                  </a:cubicBezTo>
                  <a:cubicBezTo>
                    <a:pt x="58" y="99"/>
                    <a:pt x="58" y="99"/>
                    <a:pt x="58" y="99"/>
                  </a:cubicBezTo>
                  <a:cubicBezTo>
                    <a:pt x="68" y="99"/>
                    <a:pt x="68" y="99"/>
                    <a:pt x="68" y="99"/>
                  </a:cubicBezTo>
                  <a:cubicBezTo>
                    <a:pt x="76" y="129"/>
                    <a:pt x="76" y="129"/>
                    <a:pt x="76" y="129"/>
                  </a:cubicBezTo>
                  <a:cubicBezTo>
                    <a:pt x="77" y="131"/>
                    <a:pt x="79" y="133"/>
                    <a:pt x="81" y="132"/>
                  </a:cubicBezTo>
                  <a:cubicBezTo>
                    <a:pt x="84" y="132"/>
                    <a:pt x="84" y="132"/>
                    <a:pt x="84" y="132"/>
                  </a:cubicBezTo>
                  <a:cubicBezTo>
                    <a:pt x="86" y="131"/>
                    <a:pt x="87" y="129"/>
                    <a:pt x="87" y="127"/>
                  </a:cubicBezTo>
                  <a:cubicBezTo>
                    <a:pt x="79" y="99"/>
                    <a:pt x="79" y="99"/>
                    <a:pt x="79" y="99"/>
                  </a:cubicBezTo>
                  <a:cubicBezTo>
                    <a:pt x="120" y="99"/>
                    <a:pt x="120" y="99"/>
                    <a:pt x="120" y="99"/>
                  </a:cubicBezTo>
                  <a:cubicBezTo>
                    <a:pt x="123" y="99"/>
                    <a:pt x="126" y="96"/>
                    <a:pt x="126" y="93"/>
                  </a:cubicBezTo>
                  <a:cubicBezTo>
                    <a:pt x="126" y="18"/>
                    <a:pt x="126" y="18"/>
                    <a:pt x="126" y="18"/>
                  </a:cubicBezTo>
                  <a:cubicBezTo>
                    <a:pt x="126" y="14"/>
                    <a:pt x="123" y="11"/>
                    <a:pt x="120" y="11"/>
                  </a:cubicBezTo>
                  <a:close/>
                  <a:moveTo>
                    <a:pt x="114" y="86"/>
                  </a:moveTo>
                  <a:cubicBezTo>
                    <a:pt x="12" y="86"/>
                    <a:pt x="12" y="86"/>
                    <a:pt x="12" y="86"/>
                  </a:cubicBezTo>
                  <a:cubicBezTo>
                    <a:pt x="12" y="23"/>
                    <a:pt x="12" y="23"/>
                    <a:pt x="12" y="23"/>
                  </a:cubicBezTo>
                  <a:cubicBezTo>
                    <a:pt x="114" y="23"/>
                    <a:pt x="114" y="23"/>
                    <a:pt x="114" y="23"/>
                  </a:cubicBezTo>
                  <a:lnTo>
                    <a:pt x="114" y="86"/>
                  </a:lnTo>
                  <a:close/>
                  <a:moveTo>
                    <a:pt x="114" y="86"/>
                  </a:moveTo>
                  <a:cubicBezTo>
                    <a:pt x="114" y="86"/>
                    <a:pt x="114" y="86"/>
                    <a:pt x="114" y="86"/>
                  </a:cubicBezTo>
                </a:path>
              </a:pathLst>
            </a:custGeom>
            <a:solidFill>
              <a:srgbClr val="262626"/>
            </a:solidFill>
            <a:ln>
              <a:noFill/>
            </a:ln>
          </p:spPr>
          <p:txBody>
            <a:bodyPr vert="horz" wrap="square" lIns="91440" tIns="45720" rIns="91440" bIns="45720" numCol="1" anchor="t" anchorCtr="0" compatLnSpc="1"/>
            <a:lstStyle/>
            <a:p>
              <a:pPr fontAlgn="auto">
                <a:spcBef>
                  <a:spcPts val="0"/>
                </a:spcBef>
                <a:spcAft>
                  <a:spcPts val="0"/>
                </a:spcAft>
                <a:defRPr/>
              </a:pPr>
              <a:endParaRPr lang="en-IN" kern="0">
                <a:solidFill>
                  <a:prstClr val="black"/>
                </a:solidFill>
                <a:latin typeface="+mn-lt"/>
                <a:ea typeface="+mn-ea"/>
                <a:cs typeface="+mn-ea"/>
                <a:sym typeface="+mn-lt"/>
              </a:endParaRPr>
            </a:p>
          </p:txBody>
        </p:sp>
        <p:sp>
          <p:nvSpPr>
            <p:cNvPr id="74" name="Freeform 37">
              <a:extLst>
                <a:ext uri="{FF2B5EF4-FFF2-40B4-BE49-F238E27FC236}">
                  <a16:creationId xmlns:a16="http://schemas.microsoft.com/office/drawing/2014/main" id="{D848809C-E0E6-DCC0-4A39-819B959E4DD5}"/>
                </a:ext>
              </a:extLst>
            </p:cNvPr>
            <p:cNvSpPr>
              <a:spLocks noEditPoints="1"/>
            </p:cNvSpPr>
            <p:nvPr/>
          </p:nvSpPr>
          <p:spPr bwMode="auto">
            <a:xfrm>
              <a:off x="2087563" y="4376737"/>
              <a:ext cx="319088" cy="134938"/>
            </a:xfrm>
            <a:custGeom>
              <a:avLst/>
              <a:gdLst>
                <a:gd name="T0" fmla="*/ 5 w 85"/>
                <a:gd name="T1" fmla="*/ 36 h 36"/>
                <a:gd name="T2" fmla="*/ 11 w 85"/>
                <a:gd name="T3" fmla="*/ 31 h 36"/>
                <a:gd name="T4" fmla="*/ 10 w 85"/>
                <a:gd name="T5" fmla="*/ 30 h 36"/>
                <a:gd name="T6" fmla="*/ 34 w 85"/>
                <a:gd name="T7" fmla="*/ 11 h 36"/>
                <a:gd name="T8" fmla="*/ 37 w 85"/>
                <a:gd name="T9" fmla="*/ 12 h 36"/>
                <a:gd name="T10" fmla="*/ 40 w 85"/>
                <a:gd name="T11" fmla="*/ 11 h 36"/>
                <a:gd name="T12" fmla="*/ 53 w 85"/>
                <a:gd name="T13" fmla="*/ 22 h 36"/>
                <a:gd name="T14" fmla="*/ 53 w 85"/>
                <a:gd name="T15" fmla="*/ 23 h 36"/>
                <a:gd name="T16" fmla="*/ 58 w 85"/>
                <a:gd name="T17" fmla="*/ 29 h 36"/>
                <a:gd name="T18" fmla="*/ 64 w 85"/>
                <a:gd name="T19" fmla="*/ 23 h 36"/>
                <a:gd name="T20" fmla="*/ 63 w 85"/>
                <a:gd name="T21" fmla="*/ 22 h 36"/>
                <a:gd name="T22" fmla="*/ 77 w 85"/>
                <a:gd name="T23" fmla="*/ 10 h 36"/>
                <a:gd name="T24" fmla="*/ 79 w 85"/>
                <a:gd name="T25" fmla="*/ 10 h 36"/>
                <a:gd name="T26" fmla="*/ 85 w 85"/>
                <a:gd name="T27" fmla="*/ 5 h 36"/>
                <a:gd name="T28" fmla="*/ 79 w 85"/>
                <a:gd name="T29" fmla="*/ 0 h 36"/>
                <a:gd name="T30" fmla="*/ 74 w 85"/>
                <a:gd name="T31" fmla="*/ 5 h 36"/>
                <a:gd name="T32" fmla="*/ 74 w 85"/>
                <a:gd name="T33" fmla="*/ 7 h 36"/>
                <a:gd name="T34" fmla="*/ 61 w 85"/>
                <a:gd name="T35" fmla="*/ 19 h 36"/>
                <a:gd name="T36" fmla="*/ 58 w 85"/>
                <a:gd name="T37" fmla="*/ 18 h 36"/>
                <a:gd name="T38" fmla="*/ 55 w 85"/>
                <a:gd name="T39" fmla="*/ 19 h 36"/>
                <a:gd name="T40" fmla="*/ 42 w 85"/>
                <a:gd name="T41" fmla="*/ 8 h 36"/>
                <a:gd name="T42" fmla="*/ 42 w 85"/>
                <a:gd name="T43" fmla="*/ 6 h 36"/>
                <a:gd name="T44" fmla="*/ 37 w 85"/>
                <a:gd name="T45" fmla="*/ 1 h 36"/>
                <a:gd name="T46" fmla="*/ 32 w 85"/>
                <a:gd name="T47" fmla="*/ 6 h 36"/>
                <a:gd name="T48" fmla="*/ 32 w 85"/>
                <a:gd name="T49" fmla="*/ 8 h 36"/>
                <a:gd name="T50" fmla="*/ 8 w 85"/>
                <a:gd name="T51" fmla="*/ 27 h 36"/>
                <a:gd name="T52" fmla="*/ 5 w 85"/>
                <a:gd name="T53" fmla="*/ 26 h 36"/>
                <a:gd name="T54" fmla="*/ 0 w 85"/>
                <a:gd name="T55" fmla="*/ 31 h 36"/>
                <a:gd name="T56" fmla="*/ 5 w 85"/>
                <a:gd name="T57" fmla="*/ 36 h 36"/>
                <a:gd name="T58" fmla="*/ 5 w 85"/>
                <a:gd name="T59" fmla="*/ 36 h 36"/>
                <a:gd name="T60" fmla="*/ 5 w 85"/>
                <a:gd name="T61"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5" h="36">
                  <a:moveTo>
                    <a:pt x="5" y="36"/>
                  </a:moveTo>
                  <a:cubicBezTo>
                    <a:pt x="8" y="36"/>
                    <a:pt x="11" y="34"/>
                    <a:pt x="11" y="31"/>
                  </a:cubicBezTo>
                  <a:cubicBezTo>
                    <a:pt x="11" y="31"/>
                    <a:pt x="10" y="30"/>
                    <a:pt x="10" y="30"/>
                  </a:cubicBezTo>
                  <a:cubicBezTo>
                    <a:pt x="17" y="24"/>
                    <a:pt x="29" y="15"/>
                    <a:pt x="34" y="11"/>
                  </a:cubicBezTo>
                  <a:cubicBezTo>
                    <a:pt x="35" y="11"/>
                    <a:pt x="36" y="12"/>
                    <a:pt x="37" y="12"/>
                  </a:cubicBezTo>
                  <a:cubicBezTo>
                    <a:pt x="38" y="12"/>
                    <a:pt x="39" y="11"/>
                    <a:pt x="40" y="11"/>
                  </a:cubicBezTo>
                  <a:cubicBezTo>
                    <a:pt x="43" y="14"/>
                    <a:pt x="49" y="19"/>
                    <a:pt x="53" y="22"/>
                  </a:cubicBezTo>
                  <a:cubicBezTo>
                    <a:pt x="53" y="23"/>
                    <a:pt x="53" y="23"/>
                    <a:pt x="53" y="23"/>
                  </a:cubicBezTo>
                  <a:cubicBezTo>
                    <a:pt x="53" y="26"/>
                    <a:pt x="56" y="29"/>
                    <a:pt x="58" y="29"/>
                  </a:cubicBezTo>
                  <a:cubicBezTo>
                    <a:pt x="61" y="29"/>
                    <a:pt x="64" y="26"/>
                    <a:pt x="64" y="23"/>
                  </a:cubicBezTo>
                  <a:cubicBezTo>
                    <a:pt x="64" y="23"/>
                    <a:pt x="64" y="22"/>
                    <a:pt x="63" y="22"/>
                  </a:cubicBezTo>
                  <a:cubicBezTo>
                    <a:pt x="77" y="10"/>
                    <a:pt x="77" y="10"/>
                    <a:pt x="77" y="10"/>
                  </a:cubicBezTo>
                  <a:cubicBezTo>
                    <a:pt x="78" y="10"/>
                    <a:pt x="78" y="10"/>
                    <a:pt x="79" y="10"/>
                  </a:cubicBezTo>
                  <a:cubicBezTo>
                    <a:pt x="82" y="10"/>
                    <a:pt x="85" y="8"/>
                    <a:pt x="85" y="5"/>
                  </a:cubicBezTo>
                  <a:cubicBezTo>
                    <a:pt x="85" y="2"/>
                    <a:pt x="82" y="0"/>
                    <a:pt x="79" y="0"/>
                  </a:cubicBezTo>
                  <a:cubicBezTo>
                    <a:pt x="76" y="0"/>
                    <a:pt x="74" y="2"/>
                    <a:pt x="74" y="5"/>
                  </a:cubicBezTo>
                  <a:cubicBezTo>
                    <a:pt x="74" y="6"/>
                    <a:pt x="74" y="6"/>
                    <a:pt x="74" y="7"/>
                  </a:cubicBezTo>
                  <a:cubicBezTo>
                    <a:pt x="71" y="10"/>
                    <a:pt x="65" y="16"/>
                    <a:pt x="61" y="19"/>
                  </a:cubicBezTo>
                  <a:cubicBezTo>
                    <a:pt x="60" y="18"/>
                    <a:pt x="59" y="18"/>
                    <a:pt x="58" y="18"/>
                  </a:cubicBezTo>
                  <a:cubicBezTo>
                    <a:pt x="57" y="18"/>
                    <a:pt x="56" y="19"/>
                    <a:pt x="55" y="19"/>
                  </a:cubicBezTo>
                  <a:cubicBezTo>
                    <a:pt x="52" y="16"/>
                    <a:pt x="46" y="12"/>
                    <a:pt x="42" y="8"/>
                  </a:cubicBezTo>
                  <a:cubicBezTo>
                    <a:pt x="42" y="8"/>
                    <a:pt x="42" y="7"/>
                    <a:pt x="42" y="6"/>
                  </a:cubicBezTo>
                  <a:cubicBezTo>
                    <a:pt x="42" y="3"/>
                    <a:pt x="40" y="1"/>
                    <a:pt x="37" y="1"/>
                  </a:cubicBezTo>
                  <a:cubicBezTo>
                    <a:pt x="34" y="1"/>
                    <a:pt x="32" y="3"/>
                    <a:pt x="32" y="6"/>
                  </a:cubicBezTo>
                  <a:cubicBezTo>
                    <a:pt x="32" y="7"/>
                    <a:pt x="32" y="8"/>
                    <a:pt x="32" y="8"/>
                  </a:cubicBezTo>
                  <a:cubicBezTo>
                    <a:pt x="8" y="27"/>
                    <a:pt x="8" y="27"/>
                    <a:pt x="8" y="27"/>
                  </a:cubicBezTo>
                  <a:cubicBezTo>
                    <a:pt x="7" y="26"/>
                    <a:pt x="6" y="26"/>
                    <a:pt x="5" y="26"/>
                  </a:cubicBezTo>
                  <a:cubicBezTo>
                    <a:pt x="2" y="26"/>
                    <a:pt x="0" y="28"/>
                    <a:pt x="0" y="31"/>
                  </a:cubicBezTo>
                  <a:cubicBezTo>
                    <a:pt x="0" y="34"/>
                    <a:pt x="2" y="36"/>
                    <a:pt x="5" y="36"/>
                  </a:cubicBezTo>
                  <a:close/>
                  <a:moveTo>
                    <a:pt x="5" y="36"/>
                  </a:moveTo>
                  <a:cubicBezTo>
                    <a:pt x="5" y="36"/>
                    <a:pt x="5" y="36"/>
                    <a:pt x="5" y="36"/>
                  </a:cubicBezTo>
                </a:path>
              </a:pathLst>
            </a:custGeom>
            <a:solidFill>
              <a:srgbClr val="4758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auto">
                <a:spcBef>
                  <a:spcPts val="0"/>
                </a:spcBef>
                <a:spcAft>
                  <a:spcPts val="0"/>
                </a:spcAft>
                <a:defRPr/>
              </a:pPr>
              <a:endParaRPr lang="en-IN" kern="0">
                <a:solidFill>
                  <a:prstClr val="black"/>
                </a:solidFill>
                <a:latin typeface="+mn-lt"/>
                <a:ea typeface="+mn-ea"/>
                <a:cs typeface="+mn-ea"/>
                <a:sym typeface="+mn-lt"/>
              </a:endParaRPr>
            </a:p>
          </p:txBody>
        </p:sp>
      </p:grpSp>
      <p:grpSp>
        <p:nvGrpSpPr>
          <p:cNvPr id="11" name="Group 4">
            <a:extLst>
              <a:ext uri="{FF2B5EF4-FFF2-40B4-BE49-F238E27FC236}">
                <a16:creationId xmlns:a16="http://schemas.microsoft.com/office/drawing/2014/main" id="{80CE79C2-78E6-0A7E-D19F-54F46804E294}"/>
              </a:ext>
            </a:extLst>
          </p:cNvPr>
          <p:cNvGrpSpPr/>
          <p:nvPr/>
        </p:nvGrpSpPr>
        <p:grpSpPr>
          <a:xfrm>
            <a:off x="2008917" y="2640587"/>
            <a:ext cx="503640" cy="473075"/>
            <a:chOff x="5270500" y="4230687"/>
            <a:chExt cx="552451" cy="473075"/>
          </a:xfrm>
          <a:solidFill>
            <a:srgbClr val="2E9273"/>
          </a:solidFill>
        </p:grpSpPr>
        <p:sp>
          <p:nvSpPr>
            <p:cNvPr id="69" name="Freeform 38">
              <a:extLst>
                <a:ext uri="{FF2B5EF4-FFF2-40B4-BE49-F238E27FC236}">
                  <a16:creationId xmlns:a16="http://schemas.microsoft.com/office/drawing/2014/main" id="{74F3B8AA-6B1F-EE8A-838C-57E4F855A69D}"/>
                </a:ext>
              </a:extLst>
            </p:cNvPr>
            <p:cNvSpPr>
              <a:spLocks noEditPoints="1"/>
            </p:cNvSpPr>
            <p:nvPr/>
          </p:nvSpPr>
          <p:spPr bwMode="auto">
            <a:xfrm>
              <a:off x="5484813" y="4230687"/>
              <a:ext cx="127000" cy="127000"/>
            </a:xfrm>
            <a:custGeom>
              <a:avLst/>
              <a:gdLst>
                <a:gd name="T0" fmla="*/ 34 w 34"/>
                <a:gd name="T1" fmla="*/ 17 h 34"/>
                <a:gd name="T2" fmla="*/ 17 w 34"/>
                <a:gd name="T3" fmla="*/ 34 h 34"/>
                <a:gd name="T4" fmla="*/ 0 w 34"/>
                <a:gd name="T5" fmla="*/ 17 h 34"/>
                <a:gd name="T6" fmla="*/ 17 w 34"/>
                <a:gd name="T7" fmla="*/ 0 h 34"/>
                <a:gd name="T8" fmla="*/ 34 w 34"/>
                <a:gd name="T9" fmla="*/ 17 h 34"/>
                <a:gd name="T10" fmla="*/ 34 w 34"/>
                <a:gd name="T11" fmla="*/ 17 h 34"/>
                <a:gd name="T12" fmla="*/ 34 w 34"/>
                <a:gd name="T13" fmla="*/ 17 h 34"/>
              </a:gdLst>
              <a:ahLst/>
              <a:cxnLst>
                <a:cxn ang="0">
                  <a:pos x="T0" y="T1"/>
                </a:cxn>
                <a:cxn ang="0">
                  <a:pos x="T2" y="T3"/>
                </a:cxn>
                <a:cxn ang="0">
                  <a:pos x="T4" y="T5"/>
                </a:cxn>
                <a:cxn ang="0">
                  <a:pos x="T6" y="T7"/>
                </a:cxn>
                <a:cxn ang="0">
                  <a:pos x="T8" y="T9"/>
                </a:cxn>
                <a:cxn ang="0">
                  <a:pos x="T10" y="T11"/>
                </a:cxn>
                <a:cxn ang="0">
                  <a:pos x="T12" y="T13"/>
                </a:cxn>
              </a:cxnLst>
              <a:rect l="0" t="0" r="r" b="b"/>
              <a:pathLst>
                <a:path w="34" h="34">
                  <a:moveTo>
                    <a:pt x="34" y="17"/>
                  </a:moveTo>
                  <a:cubicBezTo>
                    <a:pt x="34" y="26"/>
                    <a:pt x="26" y="34"/>
                    <a:pt x="17" y="34"/>
                  </a:cubicBezTo>
                  <a:cubicBezTo>
                    <a:pt x="8" y="34"/>
                    <a:pt x="0" y="26"/>
                    <a:pt x="0" y="17"/>
                  </a:cubicBezTo>
                  <a:cubicBezTo>
                    <a:pt x="0" y="8"/>
                    <a:pt x="8" y="0"/>
                    <a:pt x="17" y="0"/>
                  </a:cubicBezTo>
                  <a:cubicBezTo>
                    <a:pt x="26" y="0"/>
                    <a:pt x="34" y="8"/>
                    <a:pt x="34" y="17"/>
                  </a:cubicBezTo>
                  <a:close/>
                  <a:moveTo>
                    <a:pt x="34" y="17"/>
                  </a:moveTo>
                  <a:cubicBezTo>
                    <a:pt x="34" y="17"/>
                    <a:pt x="34" y="17"/>
                    <a:pt x="34" y="17"/>
                  </a:cubicBezTo>
                </a:path>
              </a:pathLst>
            </a:custGeom>
            <a:grp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black"/>
                </a:solidFill>
                <a:effectLst/>
                <a:uLnTx/>
                <a:uFillTx/>
                <a:latin typeface="+mn-lt"/>
                <a:ea typeface="+mn-ea"/>
                <a:cs typeface="+mn-ea"/>
                <a:sym typeface="+mn-lt"/>
              </a:endParaRPr>
            </a:p>
          </p:txBody>
        </p:sp>
        <p:sp>
          <p:nvSpPr>
            <p:cNvPr id="70" name="Freeform 39">
              <a:extLst>
                <a:ext uri="{FF2B5EF4-FFF2-40B4-BE49-F238E27FC236}">
                  <a16:creationId xmlns:a16="http://schemas.microsoft.com/office/drawing/2014/main" id="{FC504AF4-AFEB-B01C-4A2E-B2D5A372BB88}"/>
                </a:ext>
              </a:extLst>
            </p:cNvPr>
            <p:cNvSpPr>
              <a:spLocks noEditPoints="1"/>
            </p:cNvSpPr>
            <p:nvPr/>
          </p:nvSpPr>
          <p:spPr bwMode="auto">
            <a:xfrm>
              <a:off x="5286375" y="4379912"/>
              <a:ext cx="528638" cy="323850"/>
            </a:xfrm>
            <a:custGeom>
              <a:avLst/>
              <a:gdLst>
                <a:gd name="T0" fmla="*/ 129 w 141"/>
                <a:gd name="T1" fmla="*/ 24 h 86"/>
                <a:gd name="T2" fmla="*/ 113 w 141"/>
                <a:gd name="T3" fmla="*/ 20 h 86"/>
                <a:gd name="T4" fmla="*/ 100 w 141"/>
                <a:gd name="T5" fmla="*/ 26 h 86"/>
                <a:gd name="T6" fmla="*/ 91 w 141"/>
                <a:gd name="T7" fmla="*/ 22 h 86"/>
                <a:gd name="T8" fmla="*/ 91 w 141"/>
                <a:gd name="T9" fmla="*/ 13 h 86"/>
                <a:gd name="T10" fmla="*/ 78 w 141"/>
                <a:gd name="T11" fmla="*/ 0 h 86"/>
                <a:gd name="T12" fmla="*/ 62 w 141"/>
                <a:gd name="T13" fmla="*/ 0 h 86"/>
                <a:gd name="T14" fmla="*/ 49 w 141"/>
                <a:gd name="T15" fmla="*/ 13 h 86"/>
                <a:gd name="T16" fmla="*/ 49 w 141"/>
                <a:gd name="T17" fmla="*/ 23 h 86"/>
                <a:gd name="T18" fmla="*/ 40 w 141"/>
                <a:gd name="T19" fmla="*/ 26 h 86"/>
                <a:gd name="T20" fmla="*/ 27 w 141"/>
                <a:gd name="T21" fmla="*/ 20 h 86"/>
                <a:gd name="T22" fmla="*/ 11 w 141"/>
                <a:gd name="T23" fmla="*/ 24 h 86"/>
                <a:gd name="T24" fmla="*/ 1 w 141"/>
                <a:gd name="T25" fmla="*/ 39 h 86"/>
                <a:gd name="T26" fmla="*/ 5 w 141"/>
                <a:gd name="T27" fmla="*/ 58 h 86"/>
                <a:gd name="T28" fmla="*/ 20 w 141"/>
                <a:gd name="T29" fmla="*/ 68 h 86"/>
                <a:gd name="T30" fmla="*/ 25 w 141"/>
                <a:gd name="T31" fmla="*/ 67 h 86"/>
                <a:gd name="T32" fmla="*/ 36 w 141"/>
                <a:gd name="T33" fmla="*/ 77 h 86"/>
                <a:gd name="T34" fmla="*/ 70 w 141"/>
                <a:gd name="T35" fmla="*/ 86 h 86"/>
                <a:gd name="T36" fmla="*/ 115 w 141"/>
                <a:gd name="T37" fmla="*/ 67 h 86"/>
                <a:gd name="T38" fmla="*/ 120 w 141"/>
                <a:gd name="T39" fmla="*/ 68 h 86"/>
                <a:gd name="T40" fmla="*/ 135 w 141"/>
                <a:gd name="T41" fmla="*/ 58 h 86"/>
                <a:gd name="T42" fmla="*/ 139 w 141"/>
                <a:gd name="T43" fmla="*/ 39 h 86"/>
                <a:gd name="T44" fmla="*/ 129 w 141"/>
                <a:gd name="T45" fmla="*/ 24 h 86"/>
                <a:gd name="T46" fmla="*/ 70 w 141"/>
                <a:gd name="T47" fmla="*/ 80 h 86"/>
                <a:gd name="T48" fmla="*/ 39 w 141"/>
                <a:gd name="T49" fmla="*/ 71 h 86"/>
                <a:gd name="T50" fmla="*/ 32 w 141"/>
                <a:gd name="T51" fmla="*/ 65 h 86"/>
                <a:gd name="T52" fmla="*/ 36 w 141"/>
                <a:gd name="T53" fmla="*/ 65 h 86"/>
                <a:gd name="T54" fmla="*/ 46 w 141"/>
                <a:gd name="T55" fmla="*/ 49 h 86"/>
                <a:gd name="T56" fmla="*/ 43 w 141"/>
                <a:gd name="T57" fmla="*/ 32 h 86"/>
                <a:gd name="T58" fmla="*/ 49 w 141"/>
                <a:gd name="T59" fmla="*/ 29 h 86"/>
                <a:gd name="T60" fmla="*/ 49 w 141"/>
                <a:gd name="T61" fmla="*/ 32 h 86"/>
                <a:gd name="T62" fmla="*/ 62 w 141"/>
                <a:gd name="T63" fmla="*/ 45 h 86"/>
                <a:gd name="T64" fmla="*/ 78 w 141"/>
                <a:gd name="T65" fmla="*/ 45 h 86"/>
                <a:gd name="T66" fmla="*/ 91 w 141"/>
                <a:gd name="T67" fmla="*/ 32 h 86"/>
                <a:gd name="T68" fmla="*/ 91 w 141"/>
                <a:gd name="T69" fmla="*/ 29 h 86"/>
                <a:gd name="T70" fmla="*/ 98 w 141"/>
                <a:gd name="T71" fmla="*/ 32 h 86"/>
                <a:gd name="T72" fmla="*/ 94 w 141"/>
                <a:gd name="T73" fmla="*/ 49 h 86"/>
                <a:gd name="T74" fmla="*/ 104 w 141"/>
                <a:gd name="T75" fmla="*/ 65 h 86"/>
                <a:gd name="T76" fmla="*/ 108 w 141"/>
                <a:gd name="T77" fmla="*/ 65 h 86"/>
                <a:gd name="T78" fmla="*/ 70 w 141"/>
                <a:gd name="T79" fmla="*/ 80 h 86"/>
                <a:gd name="T80" fmla="*/ 70 w 141"/>
                <a:gd name="T81" fmla="*/ 80 h 86"/>
                <a:gd name="T82" fmla="*/ 70 w 141"/>
                <a:gd name="T83" fmla="*/ 8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41" h="86">
                  <a:moveTo>
                    <a:pt x="129" y="24"/>
                  </a:moveTo>
                  <a:cubicBezTo>
                    <a:pt x="113" y="20"/>
                    <a:pt x="113" y="20"/>
                    <a:pt x="113" y="20"/>
                  </a:cubicBezTo>
                  <a:cubicBezTo>
                    <a:pt x="108" y="19"/>
                    <a:pt x="103" y="22"/>
                    <a:pt x="100" y="26"/>
                  </a:cubicBezTo>
                  <a:cubicBezTo>
                    <a:pt x="97" y="25"/>
                    <a:pt x="94" y="23"/>
                    <a:pt x="91" y="22"/>
                  </a:cubicBezTo>
                  <a:cubicBezTo>
                    <a:pt x="91" y="13"/>
                    <a:pt x="91" y="13"/>
                    <a:pt x="91" y="13"/>
                  </a:cubicBezTo>
                  <a:cubicBezTo>
                    <a:pt x="91" y="6"/>
                    <a:pt x="85" y="0"/>
                    <a:pt x="78" y="0"/>
                  </a:cubicBezTo>
                  <a:cubicBezTo>
                    <a:pt x="62" y="0"/>
                    <a:pt x="62" y="0"/>
                    <a:pt x="62" y="0"/>
                  </a:cubicBezTo>
                  <a:cubicBezTo>
                    <a:pt x="55" y="0"/>
                    <a:pt x="49" y="6"/>
                    <a:pt x="49" y="13"/>
                  </a:cubicBezTo>
                  <a:cubicBezTo>
                    <a:pt x="49" y="23"/>
                    <a:pt x="49" y="23"/>
                    <a:pt x="49" y="23"/>
                  </a:cubicBezTo>
                  <a:cubicBezTo>
                    <a:pt x="46" y="24"/>
                    <a:pt x="43" y="25"/>
                    <a:pt x="40" y="26"/>
                  </a:cubicBezTo>
                  <a:cubicBezTo>
                    <a:pt x="38" y="22"/>
                    <a:pt x="32" y="19"/>
                    <a:pt x="27" y="20"/>
                  </a:cubicBezTo>
                  <a:cubicBezTo>
                    <a:pt x="11" y="24"/>
                    <a:pt x="11" y="24"/>
                    <a:pt x="11" y="24"/>
                  </a:cubicBezTo>
                  <a:cubicBezTo>
                    <a:pt x="4" y="25"/>
                    <a:pt x="0" y="32"/>
                    <a:pt x="1" y="39"/>
                  </a:cubicBezTo>
                  <a:cubicBezTo>
                    <a:pt x="5" y="58"/>
                    <a:pt x="5" y="58"/>
                    <a:pt x="5" y="58"/>
                  </a:cubicBezTo>
                  <a:cubicBezTo>
                    <a:pt x="7" y="65"/>
                    <a:pt x="14" y="69"/>
                    <a:pt x="20" y="68"/>
                  </a:cubicBezTo>
                  <a:cubicBezTo>
                    <a:pt x="25" y="67"/>
                    <a:pt x="25" y="67"/>
                    <a:pt x="25" y="67"/>
                  </a:cubicBezTo>
                  <a:cubicBezTo>
                    <a:pt x="28" y="70"/>
                    <a:pt x="31" y="74"/>
                    <a:pt x="36" y="77"/>
                  </a:cubicBezTo>
                  <a:cubicBezTo>
                    <a:pt x="45" y="83"/>
                    <a:pt x="57" y="86"/>
                    <a:pt x="70" y="86"/>
                  </a:cubicBezTo>
                  <a:cubicBezTo>
                    <a:pt x="90" y="86"/>
                    <a:pt x="107" y="78"/>
                    <a:pt x="115" y="67"/>
                  </a:cubicBezTo>
                  <a:cubicBezTo>
                    <a:pt x="120" y="68"/>
                    <a:pt x="120" y="68"/>
                    <a:pt x="120" y="68"/>
                  </a:cubicBezTo>
                  <a:cubicBezTo>
                    <a:pt x="127" y="69"/>
                    <a:pt x="134" y="65"/>
                    <a:pt x="135" y="58"/>
                  </a:cubicBezTo>
                  <a:cubicBezTo>
                    <a:pt x="139" y="39"/>
                    <a:pt x="139" y="39"/>
                    <a:pt x="139" y="39"/>
                  </a:cubicBezTo>
                  <a:cubicBezTo>
                    <a:pt x="141" y="32"/>
                    <a:pt x="136" y="25"/>
                    <a:pt x="129" y="24"/>
                  </a:cubicBezTo>
                  <a:close/>
                  <a:moveTo>
                    <a:pt x="70" y="80"/>
                  </a:moveTo>
                  <a:cubicBezTo>
                    <a:pt x="58" y="80"/>
                    <a:pt x="48" y="77"/>
                    <a:pt x="39" y="71"/>
                  </a:cubicBezTo>
                  <a:cubicBezTo>
                    <a:pt x="37" y="70"/>
                    <a:pt x="34" y="67"/>
                    <a:pt x="32" y="65"/>
                  </a:cubicBezTo>
                  <a:cubicBezTo>
                    <a:pt x="36" y="65"/>
                    <a:pt x="36" y="65"/>
                    <a:pt x="36" y="65"/>
                  </a:cubicBezTo>
                  <a:cubicBezTo>
                    <a:pt x="43" y="63"/>
                    <a:pt x="48" y="56"/>
                    <a:pt x="46" y="49"/>
                  </a:cubicBezTo>
                  <a:cubicBezTo>
                    <a:pt x="43" y="32"/>
                    <a:pt x="43" y="32"/>
                    <a:pt x="43" y="32"/>
                  </a:cubicBezTo>
                  <a:cubicBezTo>
                    <a:pt x="45" y="31"/>
                    <a:pt x="47" y="30"/>
                    <a:pt x="49" y="29"/>
                  </a:cubicBezTo>
                  <a:cubicBezTo>
                    <a:pt x="49" y="32"/>
                    <a:pt x="49" y="32"/>
                    <a:pt x="49" y="32"/>
                  </a:cubicBezTo>
                  <a:cubicBezTo>
                    <a:pt x="49" y="40"/>
                    <a:pt x="55" y="45"/>
                    <a:pt x="62" y="45"/>
                  </a:cubicBezTo>
                  <a:cubicBezTo>
                    <a:pt x="78" y="45"/>
                    <a:pt x="78" y="45"/>
                    <a:pt x="78" y="45"/>
                  </a:cubicBezTo>
                  <a:cubicBezTo>
                    <a:pt x="85" y="45"/>
                    <a:pt x="91" y="40"/>
                    <a:pt x="91" y="32"/>
                  </a:cubicBezTo>
                  <a:cubicBezTo>
                    <a:pt x="91" y="29"/>
                    <a:pt x="91" y="29"/>
                    <a:pt x="91" y="29"/>
                  </a:cubicBezTo>
                  <a:cubicBezTo>
                    <a:pt x="93" y="30"/>
                    <a:pt x="96" y="31"/>
                    <a:pt x="98" y="32"/>
                  </a:cubicBezTo>
                  <a:cubicBezTo>
                    <a:pt x="94" y="49"/>
                    <a:pt x="94" y="49"/>
                    <a:pt x="94" y="49"/>
                  </a:cubicBezTo>
                  <a:cubicBezTo>
                    <a:pt x="93" y="56"/>
                    <a:pt x="97" y="63"/>
                    <a:pt x="104" y="65"/>
                  </a:cubicBezTo>
                  <a:cubicBezTo>
                    <a:pt x="108" y="65"/>
                    <a:pt x="108" y="65"/>
                    <a:pt x="108" y="65"/>
                  </a:cubicBezTo>
                  <a:cubicBezTo>
                    <a:pt x="101" y="74"/>
                    <a:pt x="87" y="80"/>
                    <a:pt x="70" y="80"/>
                  </a:cubicBezTo>
                  <a:close/>
                  <a:moveTo>
                    <a:pt x="70" y="80"/>
                  </a:moveTo>
                  <a:cubicBezTo>
                    <a:pt x="70" y="80"/>
                    <a:pt x="70" y="80"/>
                    <a:pt x="70" y="80"/>
                  </a:cubicBezTo>
                </a:path>
              </a:pathLst>
            </a:custGeom>
            <a:grp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black"/>
                </a:solidFill>
                <a:effectLst/>
                <a:uLnTx/>
                <a:uFillTx/>
                <a:latin typeface="+mn-lt"/>
                <a:ea typeface="+mn-ea"/>
                <a:cs typeface="+mn-ea"/>
                <a:sym typeface="+mn-lt"/>
              </a:endParaRPr>
            </a:p>
          </p:txBody>
        </p:sp>
        <p:sp>
          <p:nvSpPr>
            <p:cNvPr id="71" name="Freeform 40">
              <a:extLst>
                <a:ext uri="{FF2B5EF4-FFF2-40B4-BE49-F238E27FC236}">
                  <a16:creationId xmlns:a16="http://schemas.microsoft.com/office/drawing/2014/main" id="{7FD0E165-2755-4F70-F324-F133C57B71DA}"/>
                </a:ext>
              </a:extLst>
            </p:cNvPr>
            <p:cNvSpPr>
              <a:spLocks noEditPoints="1"/>
            </p:cNvSpPr>
            <p:nvPr/>
          </p:nvSpPr>
          <p:spPr bwMode="auto">
            <a:xfrm>
              <a:off x="5694363" y="4313237"/>
              <a:ext cx="128588" cy="127000"/>
            </a:xfrm>
            <a:custGeom>
              <a:avLst/>
              <a:gdLst>
                <a:gd name="T0" fmla="*/ 34 w 34"/>
                <a:gd name="T1" fmla="*/ 17 h 34"/>
                <a:gd name="T2" fmla="*/ 17 w 34"/>
                <a:gd name="T3" fmla="*/ 34 h 34"/>
                <a:gd name="T4" fmla="*/ 0 w 34"/>
                <a:gd name="T5" fmla="*/ 17 h 34"/>
                <a:gd name="T6" fmla="*/ 17 w 34"/>
                <a:gd name="T7" fmla="*/ 0 h 34"/>
                <a:gd name="T8" fmla="*/ 34 w 34"/>
                <a:gd name="T9" fmla="*/ 17 h 34"/>
                <a:gd name="T10" fmla="*/ 34 w 34"/>
                <a:gd name="T11" fmla="*/ 17 h 34"/>
                <a:gd name="T12" fmla="*/ 34 w 34"/>
                <a:gd name="T13" fmla="*/ 17 h 34"/>
              </a:gdLst>
              <a:ahLst/>
              <a:cxnLst>
                <a:cxn ang="0">
                  <a:pos x="T0" y="T1"/>
                </a:cxn>
                <a:cxn ang="0">
                  <a:pos x="T2" y="T3"/>
                </a:cxn>
                <a:cxn ang="0">
                  <a:pos x="T4" y="T5"/>
                </a:cxn>
                <a:cxn ang="0">
                  <a:pos x="T6" y="T7"/>
                </a:cxn>
                <a:cxn ang="0">
                  <a:pos x="T8" y="T9"/>
                </a:cxn>
                <a:cxn ang="0">
                  <a:pos x="T10" y="T11"/>
                </a:cxn>
                <a:cxn ang="0">
                  <a:pos x="T12" y="T13"/>
                </a:cxn>
              </a:cxnLst>
              <a:rect l="0" t="0" r="r" b="b"/>
              <a:pathLst>
                <a:path w="34" h="34">
                  <a:moveTo>
                    <a:pt x="34" y="17"/>
                  </a:moveTo>
                  <a:cubicBezTo>
                    <a:pt x="34" y="27"/>
                    <a:pt x="26" y="34"/>
                    <a:pt x="17" y="34"/>
                  </a:cubicBezTo>
                  <a:cubicBezTo>
                    <a:pt x="7" y="34"/>
                    <a:pt x="0" y="27"/>
                    <a:pt x="0" y="17"/>
                  </a:cubicBezTo>
                  <a:cubicBezTo>
                    <a:pt x="0" y="8"/>
                    <a:pt x="7" y="0"/>
                    <a:pt x="17" y="0"/>
                  </a:cubicBezTo>
                  <a:cubicBezTo>
                    <a:pt x="26" y="0"/>
                    <a:pt x="34" y="8"/>
                    <a:pt x="34" y="17"/>
                  </a:cubicBezTo>
                  <a:close/>
                  <a:moveTo>
                    <a:pt x="34" y="17"/>
                  </a:moveTo>
                  <a:cubicBezTo>
                    <a:pt x="34" y="17"/>
                    <a:pt x="34" y="17"/>
                    <a:pt x="34" y="17"/>
                  </a:cubicBezTo>
                </a:path>
              </a:pathLst>
            </a:custGeom>
            <a:grp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black"/>
                </a:solidFill>
                <a:effectLst/>
                <a:uLnTx/>
                <a:uFillTx/>
                <a:latin typeface="+mn-lt"/>
                <a:ea typeface="+mn-ea"/>
                <a:cs typeface="+mn-ea"/>
                <a:sym typeface="+mn-lt"/>
              </a:endParaRPr>
            </a:p>
          </p:txBody>
        </p:sp>
        <p:sp>
          <p:nvSpPr>
            <p:cNvPr id="72" name="Freeform 41">
              <a:extLst>
                <a:ext uri="{FF2B5EF4-FFF2-40B4-BE49-F238E27FC236}">
                  <a16:creationId xmlns:a16="http://schemas.microsoft.com/office/drawing/2014/main" id="{81D838DC-43A8-9974-9D7F-7CBAD0939013}"/>
                </a:ext>
              </a:extLst>
            </p:cNvPr>
            <p:cNvSpPr>
              <a:spLocks noEditPoints="1"/>
            </p:cNvSpPr>
            <p:nvPr/>
          </p:nvSpPr>
          <p:spPr bwMode="auto">
            <a:xfrm>
              <a:off x="5270500" y="4308475"/>
              <a:ext cx="139700" cy="139700"/>
            </a:xfrm>
            <a:custGeom>
              <a:avLst/>
              <a:gdLst>
                <a:gd name="T0" fmla="*/ 22 w 37"/>
                <a:gd name="T1" fmla="*/ 35 h 37"/>
                <a:gd name="T2" fmla="*/ 35 w 37"/>
                <a:gd name="T3" fmla="*/ 15 h 37"/>
                <a:gd name="T4" fmla="*/ 15 w 37"/>
                <a:gd name="T5" fmla="*/ 2 h 37"/>
                <a:gd name="T6" fmla="*/ 2 w 37"/>
                <a:gd name="T7" fmla="*/ 22 h 37"/>
                <a:gd name="T8" fmla="*/ 22 w 37"/>
                <a:gd name="T9" fmla="*/ 35 h 37"/>
                <a:gd name="T10" fmla="*/ 22 w 37"/>
                <a:gd name="T11" fmla="*/ 35 h 37"/>
                <a:gd name="T12" fmla="*/ 22 w 37"/>
                <a:gd name="T13" fmla="*/ 35 h 37"/>
              </a:gdLst>
              <a:ahLst/>
              <a:cxnLst>
                <a:cxn ang="0">
                  <a:pos x="T0" y="T1"/>
                </a:cxn>
                <a:cxn ang="0">
                  <a:pos x="T2" y="T3"/>
                </a:cxn>
                <a:cxn ang="0">
                  <a:pos x="T4" y="T5"/>
                </a:cxn>
                <a:cxn ang="0">
                  <a:pos x="T6" y="T7"/>
                </a:cxn>
                <a:cxn ang="0">
                  <a:pos x="T8" y="T9"/>
                </a:cxn>
                <a:cxn ang="0">
                  <a:pos x="T10" y="T11"/>
                </a:cxn>
                <a:cxn ang="0">
                  <a:pos x="T12" y="T13"/>
                </a:cxn>
              </a:cxnLst>
              <a:rect l="0" t="0" r="r" b="b"/>
              <a:pathLst>
                <a:path w="37" h="37">
                  <a:moveTo>
                    <a:pt x="22" y="35"/>
                  </a:moveTo>
                  <a:cubicBezTo>
                    <a:pt x="31" y="33"/>
                    <a:pt x="37" y="24"/>
                    <a:pt x="35" y="15"/>
                  </a:cubicBezTo>
                  <a:cubicBezTo>
                    <a:pt x="33" y="6"/>
                    <a:pt x="24" y="0"/>
                    <a:pt x="15" y="2"/>
                  </a:cubicBezTo>
                  <a:cubicBezTo>
                    <a:pt x="6" y="4"/>
                    <a:pt x="0" y="13"/>
                    <a:pt x="2" y="22"/>
                  </a:cubicBezTo>
                  <a:cubicBezTo>
                    <a:pt x="4" y="31"/>
                    <a:pt x="13" y="37"/>
                    <a:pt x="22" y="35"/>
                  </a:cubicBezTo>
                  <a:close/>
                  <a:moveTo>
                    <a:pt x="22" y="35"/>
                  </a:moveTo>
                  <a:cubicBezTo>
                    <a:pt x="22" y="35"/>
                    <a:pt x="22" y="35"/>
                    <a:pt x="22" y="35"/>
                  </a:cubicBezTo>
                </a:path>
              </a:pathLst>
            </a:custGeom>
            <a:grp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black"/>
                </a:solidFill>
                <a:effectLst/>
                <a:uLnTx/>
                <a:uFillTx/>
                <a:latin typeface="+mn-lt"/>
                <a:ea typeface="+mn-ea"/>
                <a:cs typeface="+mn-ea"/>
                <a:sym typeface="+mn-lt"/>
              </a:endParaRPr>
            </a:p>
          </p:txBody>
        </p:sp>
      </p:grpSp>
      <p:grpSp>
        <p:nvGrpSpPr>
          <p:cNvPr id="16" name="Group 63">
            <a:extLst>
              <a:ext uri="{FF2B5EF4-FFF2-40B4-BE49-F238E27FC236}">
                <a16:creationId xmlns:a16="http://schemas.microsoft.com/office/drawing/2014/main" id="{B8CBD635-EFC3-A33D-3913-4F537DB2B64F}"/>
              </a:ext>
            </a:extLst>
          </p:cNvPr>
          <p:cNvGrpSpPr/>
          <p:nvPr/>
        </p:nvGrpSpPr>
        <p:grpSpPr>
          <a:xfrm>
            <a:off x="791502" y="2327024"/>
            <a:ext cx="59075" cy="900000"/>
            <a:chOff x="2203450" y="2146300"/>
            <a:chExt cx="93663" cy="1446212"/>
          </a:xfrm>
        </p:grpSpPr>
        <p:sp>
          <p:nvSpPr>
            <p:cNvPr id="56" name="Rectangle 14">
              <a:extLst>
                <a:ext uri="{FF2B5EF4-FFF2-40B4-BE49-F238E27FC236}">
                  <a16:creationId xmlns:a16="http://schemas.microsoft.com/office/drawing/2014/main" id="{E5D76D4A-6F29-F664-AD39-B467B8E7F564}"/>
                </a:ext>
              </a:extLst>
            </p:cNvPr>
            <p:cNvSpPr>
              <a:spLocks noChangeArrowheads="1"/>
            </p:cNvSpPr>
            <p:nvPr/>
          </p:nvSpPr>
          <p:spPr bwMode="auto">
            <a:xfrm>
              <a:off x="2241550" y="2192337"/>
              <a:ext cx="14288" cy="30163"/>
            </a:xfrm>
            <a:prstGeom prst="rect">
              <a:avLst/>
            </a:prstGeom>
            <a:solidFill>
              <a:srgbClr val="64646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fontAlgn="auto">
                <a:spcBef>
                  <a:spcPts val="0"/>
                </a:spcBef>
                <a:spcAft>
                  <a:spcPts val="0"/>
                </a:spcAft>
                <a:defRPr/>
              </a:pPr>
              <a:endParaRPr lang="en-IN" kern="0">
                <a:solidFill>
                  <a:prstClr val="black"/>
                </a:solidFill>
                <a:latin typeface="+mn-lt"/>
                <a:ea typeface="+mn-ea"/>
                <a:cs typeface="+mn-ea"/>
                <a:sym typeface="+mn-lt"/>
              </a:endParaRPr>
            </a:p>
          </p:txBody>
        </p:sp>
        <p:sp>
          <p:nvSpPr>
            <p:cNvPr id="57" name="Oval 15">
              <a:extLst>
                <a:ext uri="{FF2B5EF4-FFF2-40B4-BE49-F238E27FC236}">
                  <a16:creationId xmlns:a16="http://schemas.microsoft.com/office/drawing/2014/main" id="{24F58952-574B-133B-C178-D8CFE5A4F4EB}"/>
                </a:ext>
              </a:extLst>
            </p:cNvPr>
            <p:cNvSpPr>
              <a:spLocks noChangeArrowheads="1"/>
            </p:cNvSpPr>
            <p:nvPr/>
          </p:nvSpPr>
          <p:spPr bwMode="auto">
            <a:xfrm>
              <a:off x="2203450" y="2146300"/>
              <a:ext cx="93663" cy="90488"/>
            </a:xfrm>
            <a:prstGeom prst="ellipse">
              <a:avLst/>
            </a:prstGeom>
            <a:solidFill>
              <a:srgbClr val="64646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auto">
                <a:spcBef>
                  <a:spcPts val="0"/>
                </a:spcBef>
                <a:spcAft>
                  <a:spcPts val="0"/>
                </a:spcAft>
                <a:defRPr/>
              </a:pPr>
              <a:endParaRPr lang="en-IN" kern="0">
                <a:solidFill>
                  <a:prstClr val="black"/>
                </a:solidFill>
                <a:latin typeface="+mn-lt"/>
                <a:ea typeface="+mn-ea"/>
                <a:cs typeface="+mn-ea"/>
                <a:sym typeface="+mn-lt"/>
              </a:endParaRPr>
            </a:p>
          </p:txBody>
        </p:sp>
        <p:cxnSp>
          <p:nvCxnSpPr>
            <p:cNvPr id="58" name="Straight Connector 57">
              <a:extLst>
                <a:ext uri="{FF2B5EF4-FFF2-40B4-BE49-F238E27FC236}">
                  <a16:creationId xmlns:a16="http://schemas.microsoft.com/office/drawing/2014/main" id="{B64AB410-95A8-70DD-2171-A9C088A5C48A}"/>
                </a:ext>
              </a:extLst>
            </p:cNvPr>
            <p:cNvCxnSpPr>
              <a:stCxn id="57" idx="4"/>
            </p:cNvCxnSpPr>
            <p:nvPr/>
          </p:nvCxnSpPr>
          <p:spPr>
            <a:xfrm flipH="1">
              <a:off x="2241550" y="2236788"/>
              <a:ext cx="8732" cy="1355724"/>
            </a:xfrm>
            <a:prstGeom prst="line">
              <a:avLst/>
            </a:prstGeom>
            <a:noFill/>
            <a:ln w="6350" cap="flat" cmpd="sng" algn="ctr">
              <a:solidFill>
                <a:srgbClr val="646463"/>
              </a:solidFill>
              <a:prstDash val="lgDash"/>
              <a:miter lim="800000"/>
            </a:ln>
            <a:effectLst/>
          </p:spPr>
        </p:cxnSp>
      </p:grpSp>
      <p:grpSp>
        <p:nvGrpSpPr>
          <p:cNvPr id="17" name="Group 64">
            <a:extLst>
              <a:ext uri="{FF2B5EF4-FFF2-40B4-BE49-F238E27FC236}">
                <a16:creationId xmlns:a16="http://schemas.microsoft.com/office/drawing/2014/main" id="{C9475950-8E04-AA07-78DB-26931D9C637D}"/>
              </a:ext>
            </a:extLst>
          </p:cNvPr>
          <p:cNvGrpSpPr/>
          <p:nvPr/>
        </p:nvGrpSpPr>
        <p:grpSpPr>
          <a:xfrm>
            <a:off x="3680761" y="2354092"/>
            <a:ext cx="59075" cy="900000"/>
            <a:chOff x="5507038" y="2146300"/>
            <a:chExt cx="93663" cy="1446212"/>
          </a:xfrm>
        </p:grpSpPr>
        <p:sp>
          <p:nvSpPr>
            <p:cNvPr id="53" name="Rectangle 18">
              <a:extLst>
                <a:ext uri="{FF2B5EF4-FFF2-40B4-BE49-F238E27FC236}">
                  <a16:creationId xmlns:a16="http://schemas.microsoft.com/office/drawing/2014/main" id="{89A7B47B-276D-03A2-9BEA-57DC2E04CC39}"/>
                </a:ext>
              </a:extLst>
            </p:cNvPr>
            <p:cNvSpPr>
              <a:spLocks noChangeArrowheads="1"/>
            </p:cNvSpPr>
            <p:nvPr/>
          </p:nvSpPr>
          <p:spPr bwMode="auto">
            <a:xfrm>
              <a:off x="5545138" y="2192337"/>
              <a:ext cx="14288" cy="30163"/>
            </a:xfrm>
            <a:prstGeom prst="rect">
              <a:avLst/>
            </a:prstGeom>
            <a:solidFill>
              <a:srgbClr val="64646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fontAlgn="auto">
                <a:spcBef>
                  <a:spcPts val="0"/>
                </a:spcBef>
                <a:spcAft>
                  <a:spcPts val="0"/>
                </a:spcAft>
                <a:defRPr/>
              </a:pPr>
              <a:endParaRPr lang="en-IN" kern="0">
                <a:solidFill>
                  <a:prstClr val="black"/>
                </a:solidFill>
                <a:latin typeface="+mn-lt"/>
                <a:ea typeface="+mn-ea"/>
                <a:cs typeface="+mn-ea"/>
                <a:sym typeface="+mn-lt"/>
              </a:endParaRPr>
            </a:p>
          </p:txBody>
        </p:sp>
        <p:sp>
          <p:nvSpPr>
            <p:cNvPr id="54" name="Oval 19">
              <a:extLst>
                <a:ext uri="{FF2B5EF4-FFF2-40B4-BE49-F238E27FC236}">
                  <a16:creationId xmlns:a16="http://schemas.microsoft.com/office/drawing/2014/main" id="{74390C1B-2B53-958D-F5C9-A8CE01E07ADD}"/>
                </a:ext>
              </a:extLst>
            </p:cNvPr>
            <p:cNvSpPr>
              <a:spLocks noChangeArrowheads="1"/>
            </p:cNvSpPr>
            <p:nvPr/>
          </p:nvSpPr>
          <p:spPr bwMode="auto">
            <a:xfrm>
              <a:off x="5507038" y="2146300"/>
              <a:ext cx="93663" cy="90488"/>
            </a:xfrm>
            <a:prstGeom prst="ellipse">
              <a:avLst/>
            </a:prstGeom>
            <a:solidFill>
              <a:srgbClr val="64646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auto">
                <a:spcBef>
                  <a:spcPts val="0"/>
                </a:spcBef>
                <a:spcAft>
                  <a:spcPts val="0"/>
                </a:spcAft>
                <a:defRPr/>
              </a:pPr>
              <a:endParaRPr lang="en-IN" kern="0">
                <a:solidFill>
                  <a:prstClr val="black"/>
                </a:solidFill>
                <a:latin typeface="+mn-lt"/>
                <a:ea typeface="+mn-ea"/>
                <a:cs typeface="+mn-ea"/>
                <a:sym typeface="+mn-lt"/>
              </a:endParaRPr>
            </a:p>
          </p:txBody>
        </p:sp>
        <p:cxnSp>
          <p:nvCxnSpPr>
            <p:cNvPr id="55" name="Straight Connector 58">
              <a:extLst>
                <a:ext uri="{FF2B5EF4-FFF2-40B4-BE49-F238E27FC236}">
                  <a16:creationId xmlns:a16="http://schemas.microsoft.com/office/drawing/2014/main" id="{82A7CE20-9ED6-CC3A-5F48-C33D786D367B}"/>
                </a:ext>
              </a:extLst>
            </p:cNvPr>
            <p:cNvCxnSpPr/>
            <p:nvPr/>
          </p:nvCxnSpPr>
          <p:spPr>
            <a:xfrm flipH="1">
              <a:off x="5543947" y="2236788"/>
              <a:ext cx="8732" cy="1355724"/>
            </a:xfrm>
            <a:prstGeom prst="line">
              <a:avLst/>
            </a:prstGeom>
            <a:noFill/>
            <a:ln w="6350" cap="flat" cmpd="sng" algn="ctr">
              <a:solidFill>
                <a:srgbClr val="646463"/>
              </a:solidFill>
              <a:prstDash val="lgDash"/>
              <a:miter lim="800000"/>
            </a:ln>
            <a:effectLst/>
          </p:spPr>
        </p:cxnSp>
      </p:grpSp>
      <p:grpSp>
        <p:nvGrpSpPr>
          <p:cNvPr id="18" name="Group 65">
            <a:extLst>
              <a:ext uri="{FF2B5EF4-FFF2-40B4-BE49-F238E27FC236}">
                <a16:creationId xmlns:a16="http://schemas.microsoft.com/office/drawing/2014/main" id="{A8DD8285-84F9-8ECC-8550-2CC1D4FB0775}"/>
              </a:ext>
            </a:extLst>
          </p:cNvPr>
          <p:cNvGrpSpPr/>
          <p:nvPr/>
        </p:nvGrpSpPr>
        <p:grpSpPr>
          <a:xfrm>
            <a:off x="6617610" y="2354092"/>
            <a:ext cx="59075" cy="900000"/>
            <a:chOff x="8810625" y="2146300"/>
            <a:chExt cx="93663" cy="1427161"/>
          </a:xfrm>
        </p:grpSpPr>
        <p:sp>
          <p:nvSpPr>
            <p:cNvPr id="50" name="Rectangle 22">
              <a:extLst>
                <a:ext uri="{FF2B5EF4-FFF2-40B4-BE49-F238E27FC236}">
                  <a16:creationId xmlns:a16="http://schemas.microsoft.com/office/drawing/2014/main" id="{A1BABC00-C790-95A1-4F20-ABA2DE7C357A}"/>
                </a:ext>
              </a:extLst>
            </p:cNvPr>
            <p:cNvSpPr>
              <a:spLocks noChangeArrowheads="1"/>
            </p:cNvSpPr>
            <p:nvPr/>
          </p:nvSpPr>
          <p:spPr bwMode="auto">
            <a:xfrm>
              <a:off x="8848725" y="2192337"/>
              <a:ext cx="14288" cy="30163"/>
            </a:xfrm>
            <a:prstGeom prst="rect">
              <a:avLst/>
            </a:prstGeom>
            <a:solidFill>
              <a:srgbClr val="64646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fontAlgn="auto">
                <a:spcBef>
                  <a:spcPts val="0"/>
                </a:spcBef>
                <a:spcAft>
                  <a:spcPts val="0"/>
                </a:spcAft>
                <a:defRPr/>
              </a:pPr>
              <a:endParaRPr lang="en-IN" kern="0">
                <a:solidFill>
                  <a:prstClr val="black"/>
                </a:solidFill>
                <a:latin typeface="+mn-lt"/>
                <a:ea typeface="+mn-ea"/>
                <a:cs typeface="+mn-ea"/>
                <a:sym typeface="+mn-lt"/>
              </a:endParaRPr>
            </a:p>
          </p:txBody>
        </p:sp>
        <p:sp>
          <p:nvSpPr>
            <p:cNvPr id="51" name="Oval 23">
              <a:extLst>
                <a:ext uri="{FF2B5EF4-FFF2-40B4-BE49-F238E27FC236}">
                  <a16:creationId xmlns:a16="http://schemas.microsoft.com/office/drawing/2014/main" id="{E2458C4A-B928-3F51-8DA2-201C2E97E461}"/>
                </a:ext>
              </a:extLst>
            </p:cNvPr>
            <p:cNvSpPr>
              <a:spLocks noChangeArrowheads="1"/>
            </p:cNvSpPr>
            <p:nvPr/>
          </p:nvSpPr>
          <p:spPr bwMode="auto">
            <a:xfrm>
              <a:off x="8810625" y="2146300"/>
              <a:ext cx="93663" cy="90488"/>
            </a:xfrm>
            <a:prstGeom prst="ellipse">
              <a:avLst/>
            </a:prstGeom>
            <a:solidFill>
              <a:srgbClr val="64646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auto">
                <a:spcBef>
                  <a:spcPts val="0"/>
                </a:spcBef>
                <a:spcAft>
                  <a:spcPts val="0"/>
                </a:spcAft>
                <a:defRPr/>
              </a:pPr>
              <a:endParaRPr lang="en-IN" kern="0">
                <a:solidFill>
                  <a:prstClr val="black"/>
                </a:solidFill>
                <a:latin typeface="+mn-lt"/>
                <a:ea typeface="+mn-ea"/>
                <a:cs typeface="+mn-ea"/>
                <a:sym typeface="+mn-lt"/>
              </a:endParaRPr>
            </a:p>
          </p:txBody>
        </p:sp>
        <p:cxnSp>
          <p:nvCxnSpPr>
            <p:cNvPr id="52" name="Straight Connector 59">
              <a:extLst>
                <a:ext uri="{FF2B5EF4-FFF2-40B4-BE49-F238E27FC236}">
                  <a16:creationId xmlns:a16="http://schemas.microsoft.com/office/drawing/2014/main" id="{82DC49B9-F2DC-E8A3-E859-6C7C5AB71BAA}"/>
                </a:ext>
              </a:extLst>
            </p:cNvPr>
            <p:cNvCxnSpPr/>
            <p:nvPr/>
          </p:nvCxnSpPr>
          <p:spPr>
            <a:xfrm flipH="1">
              <a:off x="8849121" y="2217737"/>
              <a:ext cx="8732" cy="1355724"/>
            </a:xfrm>
            <a:prstGeom prst="line">
              <a:avLst/>
            </a:prstGeom>
            <a:noFill/>
            <a:ln w="6350" cap="flat" cmpd="sng" algn="ctr">
              <a:solidFill>
                <a:srgbClr val="646463"/>
              </a:solidFill>
              <a:prstDash val="lgDash"/>
              <a:miter lim="800000"/>
            </a:ln>
            <a:effectLst/>
          </p:spPr>
        </p:cxnSp>
      </p:grpSp>
      <p:grpSp>
        <p:nvGrpSpPr>
          <p:cNvPr id="19" name="Group 69">
            <a:extLst>
              <a:ext uri="{FF2B5EF4-FFF2-40B4-BE49-F238E27FC236}">
                <a16:creationId xmlns:a16="http://schemas.microsoft.com/office/drawing/2014/main" id="{72F708DA-05F0-6B33-2308-3B01159009CC}"/>
              </a:ext>
            </a:extLst>
          </p:cNvPr>
          <p:cNvGrpSpPr/>
          <p:nvPr/>
        </p:nvGrpSpPr>
        <p:grpSpPr>
          <a:xfrm>
            <a:off x="2231743" y="3713343"/>
            <a:ext cx="59075" cy="900000"/>
            <a:chOff x="3911600" y="4084637"/>
            <a:chExt cx="93663" cy="1441450"/>
          </a:xfrm>
        </p:grpSpPr>
        <p:sp>
          <p:nvSpPr>
            <p:cNvPr id="47" name="Rectangle 26">
              <a:extLst>
                <a:ext uri="{FF2B5EF4-FFF2-40B4-BE49-F238E27FC236}">
                  <a16:creationId xmlns:a16="http://schemas.microsoft.com/office/drawing/2014/main" id="{130EED03-2016-C559-3E51-8567F518ABFF}"/>
                </a:ext>
              </a:extLst>
            </p:cNvPr>
            <p:cNvSpPr>
              <a:spLocks noChangeArrowheads="1"/>
            </p:cNvSpPr>
            <p:nvPr/>
          </p:nvSpPr>
          <p:spPr bwMode="auto">
            <a:xfrm>
              <a:off x="3949700" y="5449887"/>
              <a:ext cx="14288" cy="30163"/>
            </a:xfrm>
            <a:prstGeom prst="rect">
              <a:avLst/>
            </a:prstGeom>
            <a:solidFill>
              <a:srgbClr val="64646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fontAlgn="auto">
                <a:spcBef>
                  <a:spcPts val="0"/>
                </a:spcBef>
                <a:spcAft>
                  <a:spcPts val="0"/>
                </a:spcAft>
                <a:defRPr/>
              </a:pPr>
              <a:endParaRPr lang="en-IN" kern="0">
                <a:solidFill>
                  <a:prstClr val="black"/>
                </a:solidFill>
                <a:latin typeface="+mn-lt"/>
                <a:ea typeface="+mn-ea"/>
                <a:cs typeface="+mn-ea"/>
                <a:sym typeface="+mn-lt"/>
              </a:endParaRPr>
            </a:p>
          </p:txBody>
        </p:sp>
        <p:sp>
          <p:nvSpPr>
            <p:cNvPr id="48" name="Oval 27">
              <a:extLst>
                <a:ext uri="{FF2B5EF4-FFF2-40B4-BE49-F238E27FC236}">
                  <a16:creationId xmlns:a16="http://schemas.microsoft.com/office/drawing/2014/main" id="{1111FA83-51DC-62EA-BBB9-CEB51F1B4B9C}"/>
                </a:ext>
              </a:extLst>
            </p:cNvPr>
            <p:cNvSpPr>
              <a:spLocks noChangeArrowheads="1"/>
            </p:cNvSpPr>
            <p:nvPr/>
          </p:nvSpPr>
          <p:spPr bwMode="auto">
            <a:xfrm>
              <a:off x="3911600" y="5430837"/>
              <a:ext cx="93663" cy="95250"/>
            </a:xfrm>
            <a:prstGeom prst="ellipse">
              <a:avLst/>
            </a:prstGeom>
            <a:solidFill>
              <a:srgbClr val="64646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auto">
                <a:spcBef>
                  <a:spcPts val="0"/>
                </a:spcBef>
                <a:spcAft>
                  <a:spcPts val="0"/>
                </a:spcAft>
                <a:defRPr/>
              </a:pPr>
              <a:endParaRPr lang="en-IN" kern="0">
                <a:solidFill>
                  <a:prstClr val="black"/>
                </a:solidFill>
                <a:latin typeface="+mn-lt"/>
                <a:ea typeface="+mn-ea"/>
                <a:cs typeface="+mn-ea"/>
                <a:sym typeface="+mn-lt"/>
              </a:endParaRPr>
            </a:p>
          </p:txBody>
        </p:sp>
        <p:cxnSp>
          <p:nvCxnSpPr>
            <p:cNvPr id="49" name="Straight Connector 60">
              <a:extLst>
                <a:ext uri="{FF2B5EF4-FFF2-40B4-BE49-F238E27FC236}">
                  <a16:creationId xmlns:a16="http://schemas.microsoft.com/office/drawing/2014/main" id="{36FD00FC-0301-CADF-3968-1C5F3F608D93}"/>
                </a:ext>
              </a:extLst>
            </p:cNvPr>
            <p:cNvCxnSpPr/>
            <p:nvPr/>
          </p:nvCxnSpPr>
          <p:spPr>
            <a:xfrm flipH="1">
              <a:off x="3955257" y="4084637"/>
              <a:ext cx="8732" cy="1355724"/>
            </a:xfrm>
            <a:prstGeom prst="line">
              <a:avLst/>
            </a:prstGeom>
            <a:noFill/>
            <a:ln w="6350" cap="flat" cmpd="sng" algn="ctr">
              <a:solidFill>
                <a:srgbClr val="646463"/>
              </a:solidFill>
              <a:prstDash val="lgDash"/>
              <a:miter lim="800000"/>
            </a:ln>
            <a:effectLst/>
          </p:spPr>
        </p:cxnSp>
      </p:grpSp>
      <p:sp>
        <p:nvSpPr>
          <p:cNvPr id="20" name="Freeform 9">
            <a:extLst>
              <a:ext uri="{FF2B5EF4-FFF2-40B4-BE49-F238E27FC236}">
                <a16:creationId xmlns:a16="http://schemas.microsoft.com/office/drawing/2014/main" id="{D5C109AB-35DD-B00C-22CF-C87F7CB5E66F}"/>
              </a:ext>
            </a:extLst>
          </p:cNvPr>
          <p:cNvSpPr/>
          <p:nvPr/>
        </p:nvSpPr>
        <p:spPr bwMode="auto">
          <a:xfrm>
            <a:off x="4489204" y="3227229"/>
            <a:ext cx="1428009" cy="492125"/>
          </a:xfrm>
          <a:custGeom>
            <a:avLst/>
            <a:gdLst>
              <a:gd name="T0" fmla="*/ 75 w 467"/>
              <a:gd name="T1" fmla="*/ 125 h 131"/>
              <a:gd name="T2" fmla="*/ 5 w 467"/>
              <a:gd name="T3" fmla="*/ 18 h 131"/>
              <a:gd name="T4" fmla="*/ 14 w 467"/>
              <a:gd name="T5" fmla="*/ 0 h 131"/>
              <a:gd name="T6" fmla="*/ 382 w 467"/>
              <a:gd name="T7" fmla="*/ 0 h 131"/>
              <a:gd name="T8" fmla="*/ 392 w 467"/>
              <a:gd name="T9" fmla="*/ 6 h 131"/>
              <a:gd name="T10" fmla="*/ 462 w 467"/>
              <a:gd name="T11" fmla="*/ 113 h 131"/>
              <a:gd name="T12" fmla="*/ 453 w 467"/>
              <a:gd name="T13" fmla="*/ 131 h 131"/>
              <a:gd name="T14" fmla="*/ 85 w 467"/>
              <a:gd name="T15" fmla="*/ 131 h 131"/>
              <a:gd name="T16" fmla="*/ 75 w 467"/>
              <a:gd name="T17" fmla="*/ 125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7" h="131">
                <a:moveTo>
                  <a:pt x="75" y="125"/>
                </a:moveTo>
                <a:cubicBezTo>
                  <a:pt x="5" y="18"/>
                  <a:pt x="5" y="18"/>
                  <a:pt x="5" y="18"/>
                </a:cubicBezTo>
                <a:cubicBezTo>
                  <a:pt x="0" y="10"/>
                  <a:pt x="5" y="0"/>
                  <a:pt x="14" y="0"/>
                </a:cubicBezTo>
                <a:cubicBezTo>
                  <a:pt x="382" y="0"/>
                  <a:pt x="382" y="0"/>
                  <a:pt x="382" y="0"/>
                </a:cubicBezTo>
                <a:cubicBezTo>
                  <a:pt x="386" y="0"/>
                  <a:pt x="390" y="2"/>
                  <a:pt x="392" y="6"/>
                </a:cubicBezTo>
                <a:cubicBezTo>
                  <a:pt x="462" y="113"/>
                  <a:pt x="462" y="113"/>
                  <a:pt x="462" y="113"/>
                </a:cubicBezTo>
                <a:cubicBezTo>
                  <a:pt x="467" y="121"/>
                  <a:pt x="462" y="131"/>
                  <a:pt x="453" y="131"/>
                </a:cubicBezTo>
                <a:cubicBezTo>
                  <a:pt x="85" y="131"/>
                  <a:pt x="85" y="131"/>
                  <a:pt x="85" y="131"/>
                </a:cubicBezTo>
                <a:cubicBezTo>
                  <a:pt x="81" y="131"/>
                  <a:pt x="77" y="129"/>
                  <a:pt x="75" y="125"/>
                </a:cubicBezTo>
                <a:close/>
              </a:path>
            </a:pathLst>
          </a:custGeom>
          <a:solidFill>
            <a:srgbClr val="FFCC00"/>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black"/>
              </a:solidFill>
              <a:effectLst/>
              <a:uLnTx/>
              <a:uFillTx/>
              <a:latin typeface="Agency FB" panose="020B0503020202020204" pitchFamily="34" charset="0"/>
              <a:ea typeface="+mn-ea"/>
              <a:cs typeface="+mn-ea"/>
              <a:sym typeface="+mn-lt"/>
            </a:endParaRPr>
          </a:p>
        </p:txBody>
      </p:sp>
      <p:grpSp>
        <p:nvGrpSpPr>
          <p:cNvPr id="21" name="Group 68">
            <a:extLst>
              <a:ext uri="{FF2B5EF4-FFF2-40B4-BE49-F238E27FC236}">
                <a16:creationId xmlns:a16="http://schemas.microsoft.com/office/drawing/2014/main" id="{A4AC9E64-DEC2-9B9A-F86D-77820566BCD9}"/>
              </a:ext>
            </a:extLst>
          </p:cNvPr>
          <p:cNvGrpSpPr/>
          <p:nvPr/>
        </p:nvGrpSpPr>
        <p:grpSpPr>
          <a:xfrm>
            <a:off x="5250489" y="3706867"/>
            <a:ext cx="59075" cy="900000"/>
            <a:chOff x="7215188" y="4092575"/>
            <a:chExt cx="93663" cy="1433512"/>
          </a:xfrm>
        </p:grpSpPr>
        <p:sp>
          <p:nvSpPr>
            <p:cNvPr id="44" name="Rectangle 30">
              <a:extLst>
                <a:ext uri="{FF2B5EF4-FFF2-40B4-BE49-F238E27FC236}">
                  <a16:creationId xmlns:a16="http://schemas.microsoft.com/office/drawing/2014/main" id="{3BF56979-AFB7-5697-DA61-3FA7133BC7CB}"/>
                </a:ext>
              </a:extLst>
            </p:cNvPr>
            <p:cNvSpPr>
              <a:spLocks noChangeArrowheads="1"/>
            </p:cNvSpPr>
            <p:nvPr/>
          </p:nvSpPr>
          <p:spPr bwMode="auto">
            <a:xfrm>
              <a:off x="7253288" y="5449887"/>
              <a:ext cx="14288" cy="30163"/>
            </a:xfrm>
            <a:prstGeom prst="rect">
              <a:avLst/>
            </a:prstGeom>
            <a:solidFill>
              <a:srgbClr val="64646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fontAlgn="auto">
                <a:spcBef>
                  <a:spcPts val="0"/>
                </a:spcBef>
                <a:spcAft>
                  <a:spcPts val="0"/>
                </a:spcAft>
                <a:defRPr/>
              </a:pPr>
              <a:endParaRPr lang="en-IN" kern="0">
                <a:solidFill>
                  <a:prstClr val="black"/>
                </a:solidFill>
                <a:latin typeface="+mn-lt"/>
                <a:ea typeface="+mn-ea"/>
                <a:cs typeface="+mn-ea"/>
                <a:sym typeface="+mn-lt"/>
              </a:endParaRPr>
            </a:p>
          </p:txBody>
        </p:sp>
        <p:sp>
          <p:nvSpPr>
            <p:cNvPr id="45" name="Oval 31">
              <a:extLst>
                <a:ext uri="{FF2B5EF4-FFF2-40B4-BE49-F238E27FC236}">
                  <a16:creationId xmlns:a16="http://schemas.microsoft.com/office/drawing/2014/main" id="{E1059829-7774-4C28-B4A2-FB6A524C0FDF}"/>
                </a:ext>
              </a:extLst>
            </p:cNvPr>
            <p:cNvSpPr>
              <a:spLocks noChangeArrowheads="1"/>
            </p:cNvSpPr>
            <p:nvPr/>
          </p:nvSpPr>
          <p:spPr bwMode="auto">
            <a:xfrm>
              <a:off x="7215188" y="5430837"/>
              <a:ext cx="93663" cy="95250"/>
            </a:xfrm>
            <a:prstGeom prst="ellipse">
              <a:avLst/>
            </a:prstGeom>
            <a:solidFill>
              <a:srgbClr val="64646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auto">
                <a:spcBef>
                  <a:spcPts val="0"/>
                </a:spcBef>
                <a:spcAft>
                  <a:spcPts val="0"/>
                </a:spcAft>
                <a:defRPr/>
              </a:pPr>
              <a:endParaRPr lang="en-IN" kern="0">
                <a:solidFill>
                  <a:prstClr val="black"/>
                </a:solidFill>
                <a:latin typeface="+mn-lt"/>
                <a:ea typeface="+mn-ea"/>
                <a:cs typeface="+mn-ea"/>
                <a:sym typeface="+mn-lt"/>
              </a:endParaRPr>
            </a:p>
          </p:txBody>
        </p:sp>
        <p:cxnSp>
          <p:nvCxnSpPr>
            <p:cNvPr id="46" name="Straight Connector 61">
              <a:extLst>
                <a:ext uri="{FF2B5EF4-FFF2-40B4-BE49-F238E27FC236}">
                  <a16:creationId xmlns:a16="http://schemas.microsoft.com/office/drawing/2014/main" id="{F1C3A2BD-BDE1-3182-0DC7-5B766B500B1A}"/>
                </a:ext>
              </a:extLst>
            </p:cNvPr>
            <p:cNvCxnSpPr/>
            <p:nvPr/>
          </p:nvCxnSpPr>
          <p:spPr>
            <a:xfrm flipH="1">
              <a:off x="7260432" y="4092575"/>
              <a:ext cx="8732" cy="1355724"/>
            </a:xfrm>
            <a:prstGeom prst="line">
              <a:avLst/>
            </a:prstGeom>
            <a:noFill/>
            <a:ln w="6350" cap="flat" cmpd="sng" algn="ctr">
              <a:solidFill>
                <a:srgbClr val="646463"/>
              </a:solidFill>
              <a:prstDash val="lgDash"/>
              <a:miter lim="800000"/>
            </a:ln>
            <a:effectLst/>
          </p:spPr>
        </p:cxnSp>
      </p:grpSp>
      <p:grpSp>
        <p:nvGrpSpPr>
          <p:cNvPr id="22" name="Group 67">
            <a:extLst>
              <a:ext uri="{FF2B5EF4-FFF2-40B4-BE49-F238E27FC236}">
                <a16:creationId xmlns:a16="http://schemas.microsoft.com/office/drawing/2014/main" id="{46CD54BE-DD70-6B02-E229-F40273845064}"/>
              </a:ext>
            </a:extLst>
          </p:cNvPr>
          <p:cNvGrpSpPr/>
          <p:nvPr/>
        </p:nvGrpSpPr>
        <p:grpSpPr>
          <a:xfrm>
            <a:off x="8141396" y="3706867"/>
            <a:ext cx="59075" cy="900000"/>
            <a:chOff x="10518775" y="4078287"/>
            <a:chExt cx="93663" cy="1447800"/>
          </a:xfrm>
        </p:grpSpPr>
        <p:sp>
          <p:nvSpPr>
            <p:cNvPr id="41" name="Rectangle 34">
              <a:extLst>
                <a:ext uri="{FF2B5EF4-FFF2-40B4-BE49-F238E27FC236}">
                  <a16:creationId xmlns:a16="http://schemas.microsoft.com/office/drawing/2014/main" id="{DAA57BEE-F3E0-82EA-0E95-8034665BDA89}"/>
                </a:ext>
              </a:extLst>
            </p:cNvPr>
            <p:cNvSpPr>
              <a:spLocks noChangeArrowheads="1"/>
            </p:cNvSpPr>
            <p:nvPr/>
          </p:nvSpPr>
          <p:spPr bwMode="auto">
            <a:xfrm>
              <a:off x="10555288" y="5449887"/>
              <a:ext cx="15875" cy="30163"/>
            </a:xfrm>
            <a:prstGeom prst="rect">
              <a:avLst/>
            </a:prstGeom>
            <a:solidFill>
              <a:srgbClr val="64646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fontAlgn="auto">
                <a:spcBef>
                  <a:spcPts val="0"/>
                </a:spcBef>
                <a:spcAft>
                  <a:spcPts val="0"/>
                </a:spcAft>
                <a:defRPr/>
              </a:pPr>
              <a:endParaRPr lang="en-IN" kern="0">
                <a:solidFill>
                  <a:prstClr val="black"/>
                </a:solidFill>
                <a:latin typeface="+mn-lt"/>
                <a:ea typeface="+mn-ea"/>
                <a:cs typeface="+mn-ea"/>
                <a:sym typeface="+mn-lt"/>
              </a:endParaRPr>
            </a:p>
          </p:txBody>
        </p:sp>
        <p:sp>
          <p:nvSpPr>
            <p:cNvPr id="42" name="Oval 35">
              <a:extLst>
                <a:ext uri="{FF2B5EF4-FFF2-40B4-BE49-F238E27FC236}">
                  <a16:creationId xmlns:a16="http://schemas.microsoft.com/office/drawing/2014/main" id="{A922749B-A1D6-1A04-5E0A-07768F10CB43}"/>
                </a:ext>
              </a:extLst>
            </p:cNvPr>
            <p:cNvSpPr>
              <a:spLocks noChangeArrowheads="1"/>
            </p:cNvSpPr>
            <p:nvPr/>
          </p:nvSpPr>
          <p:spPr bwMode="auto">
            <a:xfrm>
              <a:off x="10518775" y="5430837"/>
              <a:ext cx="93663" cy="95250"/>
            </a:xfrm>
            <a:prstGeom prst="ellipse">
              <a:avLst/>
            </a:prstGeom>
            <a:solidFill>
              <a:srgbClr val="64646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auto">
                <a:spcBef>
                  <a:spcPts val="0"/>
                </a:spcBef>
                <a:spcAft>
                  <a:spcPts val="0"/>
                </a:spcAft>
                <a:defRPr/>
              </a:pPr>
              <a:endParaRPr lang="en-IN" kern="0">
                <a:solidFill>
                  <a:prstClr val="black"/>
                </a:solidFill>
                <a:latin typeface="+mn-lt"/>
                <a:ea typeface="+mn-ea"/>
                <a:cs typeface="+mn-ea"/>
                <a:sym typeface="+mn-lt"/>
              </a:endParaRPr>
            </a:p>
          </p:txBody>
        </p:sp>
        <p:cxnSp>
          <p:nvCxnSpPr>
            <p:cNvPr id="43" name="Straight Connector 62">
              <a:extLst>
                <a:ext uri="{FF2B5EF4-FFF2-40B4-BE49-F238E27FC236}">
                  <a16:creationId xmlns:a16="http://schemas.microsoft.com/office/drawing/2014/main" id="{AFD5D7D5-F854-90A6-55AD-594EF0227C5B}"/>
                </a:ext>
              </a:extLst>
            </p:cNvPr>
            <p:cNvCxnSpPr/>
            <p:nvPr/>
          </p:nvCxnSpPr>
          <p:spPr>
            <a:xfrm flipH="1">
              <a:off x="10563225" y="4078287"/>
              <a:ext cx="8732" cy="1355724"/>
            </a:xfrm>
            <a:prstGeom prst="line">
              <a:avLst/>
            </a:prstGeom>
            <a:noFill/>
            <a:ln w="6350" cap="flat" cmpd="sng" algn="ctr">
              <a:solidFill>
                <a:srgbClr val="646463"/>
              </a:solidFill>
              <a:prstDash val="lgDash"/>
              <a:miter lim="800000"/>
            </a:ln>
            <a:effectLst/>
          </p:spPr>
        </p:cxnSp>
      </p:grpSp>
      <p:sp>
        <p:nvSpPr>
          <p:cNvPr id="23" name="TextBox 70">
            <a:extLst>
              <a:ext uri="{FF2B5EF4-FFF2-40B4-BE49-F238E27FC236}">
                <a16:creationId xmlns:a16="http://schemas.microsoft.com/office/drawing/2014/main" id="{445CE3F5-75F5-7DC2-7826-3901FA18B00F}"/>
              </a:ext>
            </a:extLst>
          </p:cNvPr>
          <p:cNvSpPr txBox="1"/>
          <p:nvPr/>
        </p:nvSpPr>
        <p:spPr>
          <a:xfrm>
            <a:off x="512543" y="3220878"/>
            <a:ext cx="616992" cy="461665"/>
          </a:xfrm>
          <a:prstGeom prst="rect">
            <a:avLst/>
          </a:prstGeom>
          <a:noFill/>
        </p:spPr>
        <p:txBody>
          <a:bodyPr wrap="none" rtlCol="0">
            <a:spAutoFit/>
          </a:bodyPr>
          <a:lstStyle/>
          <a:p>
            <a:pPr fontAlgn="auto">
              <a:spcBef>
                <a:spcPts val="0"/>
              </a:spcBef>
              <a:spcAft>
                <a:spcPts val="0"/>
              </a:spcAft>
            </a:pPr>
            <a:r>
              <a:rPr lang="en-US" sz="2400" b="1" dirty="0">
                <a:solidFill>
                  <a:prstClr val="white"/>
                </a:solidFill>
                <a:latin typeface="Agency FB" panose="020B0503020202020204" pitchFamily="34" charset="0"/>
                <a:ea typeface="+mn-ea"/>
                <a:cs typeface="+mn-ea"/>
                <a:sym typeface="+mn-lt"/>
              </a:rPr>
              <a:t>1970</a:t>
            </a:r>
            <a:endParaRPr lang="en-IN" sz="2400" b="1" dirty="0">
              <a:solidFill>
                <a:prstClr val="white"/>
              </a:solidFill>
              <a:latin typeface="Agency FB" panose="020B0503020202020204" pitchFamily="34" charset="0"/>
              <a:ea typeface="+mn-ea"/>
              <a:cs typeface="+mn-ea"/>
              <a:sym typeface="+mn-lt"/>
            </a:endParaRPr>
          </a:p>
        </p:txBody>
      </p:sp>
      <p:sp>
        <p:nvSpPr>
          <p:cNvPr id="24" name="TextBox 71">
            <a:extLst>
              <a:ext uri="{FF2B5EF4-FFF2-40B4-BE49-F238E27FC236}">
                <a16:creationId xmlns:a16="http://schemas.microsoft.com/office/drawing/2014/main" id="{B1E5B812-BB9A-C8EB-C5F3-B0499AB907FC}"/>
              </a:ext>
            </a:extLst>
          </p:cNvPr>
          <p:cNvSpPr txBox="1"/>
          <p:nvPr/>
        </p:nvSpPr>
        <p:spPr>
          <a:xfrm>
            <a:off x="1935628" y="3213860"/>
            <a:ext cx="625760" cy="461665"/>
          </a:xfrm>
          <a:prstGeom prst="rect">
            <a:avLst/>
          </a:prstGeom>
          <a:noFill/>
        </p:spPr>
        <p:txBody>
          <a:bodyPr wrap="none" rtlCol="0">
            <a:spAutoFit/>
          </a:bodyPr>
          <a:lstStyle/>
          <a:p>
            <a:pPr fontAlgn="auto">
              <a:spcBef>
                <a:spcPts val="0"/>
              </a:spcBef>
              <a:spcAft>
                <a:spcPts val="0"/>
              </a:spcAft>
            </a:pPr>
            <a:r>
              <a:rPr lang="en-US" sz="2400" b="1" dirty="0">
                <a:solidFill>
                  <a:prstClr val="white"/>
                </a:solidFill>
                <a:latin typeface="Agency FB" panose="020B0503020202020204" pitchFamily="34" charset="0"/>
                <a:ea typeface="+mn-ea"/>
                <a:cs typeface="+mn-ea"/>
                <a:sym typeface="+mn-lt"/>
              </a:rPr>
              <a:t>1989</a:t>
            </a:r>
            <a:endParaRPr lang="en-IN" sz="2400" b="1" dirty="0">
              <a:solidFill>
                <a:prstClr val="white"/>
              </a:solidFill>
              <a:latin typeface="Agency FB" panose="020B0503020202020204" pitchFamily="34" charset="0"/>
              <a:ea typeface="+mn-ea"/>
              <a:cs typeface="+mn-ea"/>
              <a:sym typeface="+mn-lt"/>
            </a:endParaRPr>
          </a:p>
        </p:txBody>
      </p:sp>
      <p:sp>
        <p:nvSpPr>
          <p:cNvPr id="25" name="TextBox 72">
            <a:extLst>
              <a:ext uri="{FF2B5EF4-FFF2-40B4-BE49-F238E27FC236}">
                <a16:creationId xmlns:a16="http://schemas.microsoft.com/office/drawing/2014/main" id="{5CE1D9EF-46B9-E911-CA72-8BAF84A67788}"/>
              </a:ext>
            </a:extLst>
          </p:cNvPr>
          <p:cNvSpPr txBox="1"/>
          <p:nvPr/>
        </p:nvSpPr>
        <p:spPr>
          <a:xfrm>
            <a:off x="3392621" y="3233228"/>
            <a:ext cx="622837" cy="461665"/>
          </a:xfrm>
          <a:prstGeom prst="rect">
            <a:avLst/>
          </a:prstGeom>
          <a:noFill/>
        </p:spPr>
        <p:txBody>
          <a:bodyPr wrap="none" rtlCol="0">
            <a:spAutoFit/>
          </a:bodyPr>
          <a:lstStyle/>
          <a:p>
            <a:pPr fontAlgn="auto">
              <a:spcBef>
                <a:spcPts val="0"/>
              </a:spcBef>
              <a:spcAft>
                <a:spcPts val="0"/>
              </a:spcAft>
            </a:pPr>
            <a:r>
              <a:rPr lang="en-US" sz="2400" b="1" dirty="0">
                <a:solidFill>
                  <a:prstClr val="white"/>
                </a:solidFill>
                <a:latin typeface="Agency FB" panose="020B0503020202020204" pitchFamily="34" charset="0"/>
                <a:ea typeface="+mn-ea"/>
                <a:cs typeface="+mn-ea"/>
                <a:sym typeface="+mn-lt"/>
              </a:rPr>
              <a:t>1993</a:t>
            </a:r>
            <a:endParaRPr lang="en-IN" sz="2400" b="1" dirty="0">
              <a:solidFill>
                <a:prstClr val="white"/>
              </a:solidFill>
              <a:latin typeface="Agency FB" panose="020B0503020202020204" pitchFamily="34" charset="0"/>
              <a:ea typeface="+mn-ea"/>
              <a:cs typeface="+mn-ea"/>
              <a:sym typeface="+mn-lt"/>
            </a:endParaRPr>
          </a:p>
        </p:txBody>
      </p:sp>
      <p:sp>
        <p:nvSpPr>
          <p:cNvPr id="26" name="TextBox 73">
            <a:extLst>
              <a:ext uri="{FF2B5EF4-FFF2-40B4-BE49-F238E27FC236}">
                <a16:creationId xmlns:a16="http://schemas.microsoft.com/office/drawing/2014/main" id="{99240DEA-BDDD-0418-BB5C-7AB08699F62A}"/>
              </a:ext>
            </a:extLst>
          </p:cNvPr>
          <p:cNvSpPr txBox="1"/>
          <p:nvPr/>
        </p:nvSpPr>
        <p:spPr>
          <a:xfrm>
            <a:off x="4882425" y="3235167"/>
            <a:ext cx="621376" cy="461665"/>
          </a:xfrm>
          <a:prstGeom prst="rect">
            <a:avLst/>
          </a:prstGeom>
          <a:noFill/>
        </p:spPr>
        <p:txBody>
          <a:bodyPr wrap="none" rtlCol="0">
            <a:spAutoFit/>
          </a:bodyPr>
          <a:lstStyle/>
          <a:p>
            <a:pPr fontAlgn="auto">
              <a:spcBef>
                <a:spcPts val="0"/>
              </a:spcBef>
              <a:spcAft>
                <a:spcPts val="0"/>
              </a:spcAft>
            </a:pPr>
            <a:r>
              <a:rPr lang="en-US" sz="2400" b="1" dirty="0">
                <a:solidFill>
                  <a:prstClr val="white"/>
                </a:solidFill>
                <a:latin typeface="Agency FB" panose="020B0503020202020204" pitchFamily="34" charset="0"/>
                <a:ea typeface="+mn-ea"/>
                <a:cs typeface="+mn-ea"/>
                <a:sym typeface="+mn-lt"/>
              </a:rPr>
              <a:t>1995</a:t>
            </a:r>
            <a:endParaRPr lang="en-IN" sz="2400" b="1" dirty="0">
              <a:solidFill>
                <a:prstClr val="white"/>
              </a:solidFill>
              <a:latin typeface="Agency FB" panose="020B0503020202020204" pitchFamily="34" charset="0"/>
              <a:ea typeface="+mn-ea"/>
              <a:cs typeface="+mn-ea"/>
              <a:sym typeface="+mn-lt"/>
            </a:endParaRPr>
          </a:p>
        </p:txBody>
      </p:sp>
      <p:sp>
        <p:nvSpPr>
          <p:cNvPr id="27" name="TextBox 74">
            <a:extLst>
              <a:ext uri="{FF2B5EF4-FFF2-40B4-BE49-F238E27FC236}">
                <a16:creationId xmlns:a16="http://schemas.microsoft.com/office/drawing/2014/main" id="{82F95CD6-387A-0D8C-7A65-DEE1DE422E85}"/>
              </a:ext>
            </a:extLst>
          </p:cNvPr>
          <p:cNvSpPr txBox="1"/>
          <p:nvPr/>
        </p:nvSpPr>
        <p:spPr>
          <a:xfrm>
            <a:off x="6345765" y="3225632"/>
            <a:ext cx="624299" cy="461665"/>
          </a:xfrm>
          <a:prstGeom prst="rect">
            <a:avLst/>
          </a:prstGeom>
          <a:noFill/>
        </p:spPr>
        <p:txBody>
          <a:bodyPr wrap="none" rtlCol="0">
            <a:spAutoFit/>
          </a:bodyPr>
          <a:lstStyle/>
          <a:p>
            <a:pPr fontAlgn="auto">
              <a:spcBef>
                <a:spcPts val="0"/>
              </a:spcBef>
              <a:spcAft>
                <a:spcPts val="0"/>
              </a:spcAft>
            </a:pPr>
            <a:r>
              <a:rPr lang="en-US" sz="2400" b="1" dirty="0">
                <a:solidFill>
                  <a:prstClr val="white"/>
                </a:solidFill>
                <a:latin typeface="Agency FB" panose="020B0503020202020204" pitchFamily="34" charset="0"/>
                <a:ea typeface="+mn-ea"/>
                <a:cs typeface="+mn-ea"/>
                <a:sym typeface="+mn-lt"/>
              </a:rPr>
              <a:t>1996</a:t>
            </a:r>
            <a:endParaRPr lang="en-IN" sz="2400" b="1" dirty="0">
              <a:solidFill>
                <a:prstClr val="white"/>
              </a:solidFill>
              <a:latin typeface="Agency FB" panose="020B0503020202020204" pitchFamily="34" charset="0"/>
              <a:ea typeface="+mn-ea"/>
              <a:cs typeface="+mn-ea"/>
              <a:sym typeface="+mn-lt"/>
            </a:endParaRPr>
          </a:p>
        </p:txBody>
      </p:sp>
      <p:sp>
        <p:nvSpPr>
          <p:cNvPr id="28" name="TextBox 75">
            <a:extLst>
              <a:ext uri="{FF2B5EF4-FFF2-40B4-BE49-F238E27FC236}">
                <a16:creationId xmlns:a16="http://schemas.microsoft.com/office/drawing/2014/main" id="{B0EE004A-7F16-BF91-314B-634CA12902F1}"/>
              </a:ext>
            </a:extLst>
          </p:cNvPr>
          <p:cNvSpPr txBox="1"/>
          <p:nvPr/>
        </p:nvSpPr>
        <p:spPr>
          <a:xfrm>
            <a:off x="9268954" y="3231394"/>
            <a:ext cx="619914" cy="461665"/>
          </a:xfrm>
          <a:prstGeom prst="rect">
            <a:avLst/>
          </a:prstGeom>
          <a:noFill/>
        </p:spPr>
        <p:txBody>
          <a:bodyPr wrap="none" rtlCol="0">
            <a:spAutoFit/>
          </a:bodyPr>
          <a:lstStyle/>
          <a:p>
            <a:pPr fontAlgn="auto">
              <a:spcBef>
                <a:spcPts val="0"/>
              </a:spcBef>
              <a:spcAft>
                <a:spcPts val="0"/>
              </a:spcAft>
            </a:pPr>
            <a:r>
              <a:rPr lang="en-US" sz="2400" b="1" dirty="0">
                <a:solidFill>
                  <a:prstClr val="white"/>
                </a:solidFill>
                <a:latin typeface="Agency FB" panose="020B0503020202020204" pitchFamily="34" charset="0"/>
                <a:ea typeface="+mn-ea"/>
                <a:cs typeface="+mn-ea"/>
                <a:sym typeface="+mn-lt"/>
              </a:rPr>
              <a:t>2019</a:t>
            </a:r>
            <a:endParaRPr lang="en-IN" sz="2400" b="1" dirty="0">
              <a:solidFill>
                <a:prstClr val="white"/>
              </a:solidFill>
              <a:latin typeface="Agency FB" panose="020B0503020202020204" pitchFamily="34" charset="0"/>
              <a:ea typeface="+mn-ea"/>
              <a:cs typeface="+mn-ea"/>
              <a:sym typeface="+mn-lt"/>
            </a:endParaRPr>
          </a:p>
        </p:txBody>
      </p:sp>
      <p:grpSp>
        <p:nvGrpSpPr>
          <p:cNvPr id="112" name="组合 111">
            <a:extLst>
              <a:ext uri="{FF2B5EF4-FFF2-40B4-BE49-F238E27FC236}">
                <a16:creationId xmlns:a16="http://schemas.microsoft.com/office/drawing/2014/main" id="{DD26076A-736C-1810-6EF4-0020A8C1FB8D}"/>
              </a:ext>
            </a:extLst>
          </p:cNvPr>
          <p:cNvGrpSpPr/>
          <p:nvPr/>
        </p:nvGrpSpPr>
        <p:grpSpPr>
          <a:xfrm>
            <a:off x="59301" y="836234"/>
            <a:ext cx="2236192" cy="1414474"/>
            <a:chOff x="160976" y="1257768"/>
            <a:chExt cx="2452915" cy="1414474"/>
          </a:xfrm>
        </p:grpSpPr>
        <p:sp>
          <p:nvSpPr>
            <p:cNvPr id="29" name="TextBox 76">
              <a:extLst>
                <a:ext uri="{FF2B5EF4-FFF2-40B4-BE49-F238E27FC236}">
                  <a16:creationId xmlns:a16="http://schemas.microsoft.com/office/drawing/2014/main" id="{139543DE-098C-2A5A-9C3D-0CA94E4DCCAF}"/>
                </a:ext>
              </a:extLst>
            </p:cNvPr>
            <p:cNvSpPr txBox="1"/>
            <p:nvPr/>
          </p:nvSpPr>
          <p:spPr>
            <a:xfrm>
              <a:off x="160976" y="1257768"/>
              <a:ext cx="2452915" cy="787523"/>
            </a:xfrm>
            <a:prstGeom prst="rect">
              <a:avLst/>
            </a:prstGeom>
            <a:noFill/>
          </p:spPr>
          <p:txBody>
            <a:bodyPr wrap="none" rtlCol="0">
              <a:spAutoFit/>
            </a:bodyPr>
            <a:lstStyle/>
            <a:p>
              <a:pPr algn="ctr" fontAlgn="auto">
                <a:lnSpc>
                  <a:spcPct val="150000"/>
                </a:lnSpc>
                <a:spcBef>
                  <a:spcPts val="0"/>
                </a:spcBef>
                <a:spcAft>
                  <a:spcPts val="0"/>
                </a:spcAft>
              </a:pPr>
              <a:r>
                <a:rPr lang="zh-CN" altLang="en-US" sz="1600" b="1" dirty="0">
                  <a:solidFill>
                    <a:srgbClr val="262626"/>
                  </a:solidFill>
                  <a:latin typeface="微软雅黑" panose="020B0503020204020204" pitchFamily="34" charset="-122"/>
                  <a:ea typeface="微软雅黑" panose="020B0503020204020204" pitchFamily="34" charset="-122"/>
                  <a:cs typeface="+mn-ea"/>
                  <a:sym typeface="+mn-lt"/>
                </a:rPr>
                <a:t>非凸</a:t>
              </a:r>
              <a:r>
                <a:rPr lang="en-US" altLang="zh-CN" sz="1600" b="1" dirty="0">
                  <a:solidFill>
                    <a:srgbClr val="262626"/>
                  </a:solidFill>
                  <a:latin typeface="微软雅黑" panose="020B0503020204020204" pitchFamily="34" charset="-122"/>
                  <a:ea typeface="微软雅黑" panose="020B0503020204020204" pitchFamily="34" charset="-122"/>
                  <a:cs typeface="+mn-ea"/>
                  <a:sym typeface="+mn-lt"/>
                </a:rPr>
                <a:t>NLP</a:t>
              </a:r>
              <a:r>
                <a:rPr lang="zh-CN" altLang="en-US" sz="1600" b="1" dirty="0">
                  <a:solidFill>
                    <a:srgbClr val="262626"/>
                  </a:solidFill>
                  <a:latin typeface="微软雅黑" panose="020B0503020204020204" pitchFamily="34" charset="-122"/>
                  <a:ea typeface="微软雅黑" panose="020B0503020204020204" pitchFamily="34" charset="-122"/>
                  <a:cs typeface="+mn-ea"/>
                  <a:sym typeface="+mn-lt"/>
                </a:rPr>
                <a:t>的分支定界算法</a:t>
              </a:r>
              <a:endParaRPr lang="en-US" altLang="zh-CN" sz="1600" b="1" dirty="0">
                <a:solidFill>
                  <a:srgbClr val="262626"/>
                </a:solidFill>
                <a:latin typeface="微软雅黑" panose="020B0503020204020204" pitchFamily="34" charset="-122"/>
                <a:ea typeface="微软雅黑" panose="020B0503020204020204" pitchFamily="34" charset="-122"/>
                <a:cs typeface="+mn-ea"/>
                <a:sym typeface="+mn-lt"/>
              </a:endParaRPr>
            </a:p>
            <a:p>
              <a:pPr algn="ctr" fontAlgn="auto">
                <a:lnSpc>
                  <a:spcPct val="150000"/>
                </a:lnSpc>
                <a:spcBef>
                  <a:spcPts val="0"/>
                </a:spcBef>
                <a:spcAft>
                  <a:spcPts val="0"/>
                </a:spcAft>
              </a:pPr>
              <a:r>
                <a:rPr lang="en-GB" altLang="zh-CN" sz="1600" b="1" dirty="0">
                  <a:solidFill>
                    <a:srgbClr val="262626"/>
                  </a:solidFill>
                  <a:latin typeface="微软雅黑" panose="020B0503020204020204" pitchFamily="34" charset="-122"/>
                  <a:ea typeface="微软雅黑" panose="020B0503020204020204" pitchFamily="34" charset="-122"/>
                  <a:cs typeface="+mn-ea"/>
                  <a:sym typeface="+mn-lt"/>
                </a:rPr>
                <a:t>(JA Tomlin)</a:t>
              </a:r>
              <a:endParaRPr lang="en-US" altLang="zh-CN" sz="1600" b="1" dirty="0">
                <a:solidFill>
                  <a:srgbClr val="262626"/>
                </a:solidFill>
                <a:latin typeface="微软雅黑" panose="020B0503020204020204" pitchFamily="34" charset="-122"/>
                <a:ea typeface="微软雅黑" panose="020B0503020204020204" pitchFamily="34" charset="-122"/>
                <a:cs typeface="+mn-ea"/>
                <a:sym typeface="+mn-lt"/>
              </a:endParaRPr>
            </a:p>
          </p:txBody>
        </p:sp>
        <p:sp>
          <p:nvSpPr>
            <p:cNvPr id="30" name="Rectangle 77">
              <a:extLst>
                <a:ext uri="{FF2B5EF4-FFF2-40B4-BE49-F238E27FC236}">
                  <a16:creationId xmlns:a16="http://schemas.microsoft.com/office/drawing/2014/main" id="{A26BD408-086D-4B68-EFA5-75DC4D9A0DFC}"/>
                </a:ext>
              </a:extLst>
            </p:cNvPr>
            <p:cNvSpPr/>
            <p:nvPr/>
          </p:nvSpPr>
          <p:spPr>
            <a:xfrm>
              <a:off x="160976" y="1971666"/>
              <a:ext cx="1910523" cy="700576"/>
            </a:xfrm>
            <a:prstGeom prst="rect">
              <a:avLst/>
            </a:prstGeom>
          </p:spPr>
          <p:txBody>
            <a:bodyPr wrap="square">
              <a:spAutoFit/>
            </a:bodyPr>
            <a:lstStyle/>
            <a:p>
              <a:pPr marL="171450" indent="-171450" fontAlgn="auto">
                <a:lnSpc>
                  <a:spcPct val="150000"/>
                </a:lnSpc>
                <a:spcBef>
                  <a:spcPts val="0"/>
                </a:spcBef>
                <a:spcAft>
                  <a:spcPts val="0"/>
                </a:spcAft>
                <a:buFont typeface="Arial" panose="020B0604020202020204" pitchFamily="34" charset="0"/>
                <a:buChar char="•"/>
              </a:pPr>
              <a:r>
                <a:rPr lang="zh-CN" altLang="en-US" sz="1400" b="1" dirty="0">
                  <a:solidFill>
                    <a:schemeClr val="accent1">
                      <a:lumMod val="50000"/>
                    </a:schemeClr>
                  </a:solidFill>
                  <a:latin typeface="微软雅黑" panose="020B0503020204020204" pitchFamily="34" charset="-122"/>
                  <a:ea typeface="微软雅黑" panose="020B0503020204020204" pitchFamily="34" charset="-122"/>
                  <a:cs typeface="+mn-ea"/>
                  <a:sym typeface="+mn-lt"/>
                </a:rPr>
                <a:t>上下界约束</a:t>
              </a:r>
              <a:endParaRPr lang="en-US" altLang="zh-CN" sz="1400" b="1" dirty="0">
                <a:solidFill>
                  <a:schemeClr val="accent1">
                    <a:lumMod val="50000"/>
                  </a:schemeClr>
                </a:solidFill>
                <a:latin typeface="微软雅黑" panose="020B0503020204020204" pitchFamily="34" charset="-122"/>
                <a:ea typeface="微软雅黑" panose="020B0503020204020204" pitchFamily="34" charset="-122"/>
                <a:cs typeface="+mn-ea"/>
                <a:sym typeface="+mn-lt"/>
              </a:endParaRPr>
            </a:p>
            <a:p>
              <a:pPr marL="171450" indent="-171450" fontAlgn="auto">
                <a:lnSpc>
                  <a:spcPct val="150000"/>
                </a:lnSpc>
                <a:spcBef>
                  <a:spcPts val="0"/>
                </a:spcBef>
                <a:spcAft>
                  <a:spcPts val="0"/>
                </a:spcAft>
                <a:buFont typeface="Arial" panose="020B0604020202020204" pitchFamily="34" charset="0"/>
                <a:buChar char="•"/>
              </a:pPr>
              <a:r>
                <a:rPr lang="zh-CN" altLang="en-US" sz="1400" b="1" dirty="0">
                  <a:solidFill>
                    <a:schemeClr val="accent1">
                      <a:lumMod val="50000"/>
                    </a:schemeClr>
                  </a:solidFill>
                  <a:latin typeface="微软雅黑" panose="020B0503020204020204" pitchFamily="34" charset="-122"/>
                  <a:ea typeface="微软雅黑" panose="020B0503020204020204" pitchFamily="34" charset="-122"/>
                  <a:cs typeface="+mn-ea"/>
                  <a:sym typeface="+mn-lt"/>
                </a:rPr>
                <a:t>渐进收敛</a:t>
              </a:r>
              <a:endParaRPr lang="en-IN" sz="1400" b="1" dirty="0">
                <a:solidFill>
                  <a:schemeClr val="accent1">
                    <a:lumMod val="50000"/>
                  </a:schemeClr>
                </a:solidFill>
                <a:latin typeface="微软雅黑" panose="020B0503020204020204" pitchFamily="34" charset="-122"/>
                <a:ea typeface="微软雅黑" panose="020B0503020204020204" pitchFamily="34" charset="-122"/>
                <a:cs typeface="+mn-ea"/>
                <a:sym typeface="+mn-lt"/>
              </a:endParaRPr>
            </a:p>
          </p:txBody>
        </p:sp>
      </p:grpSp>
      <p:grpSp>
        <p:nvGrpSpPr>
          <p:cNvPr id="113" name="组合 112">
            <a:extLst>
              <a:ext uri="{FF2B5EF4-FFF2-40B4-BE49-F238E27FC236}">
                <a16:creationId xmlns:a16="http://schemas.microsoft.com/office/drawing/2014/main" id="{BC5F448D-ED01-08F1-4995-E9AE9205ECFA}"/>
              </a:ext>
            </a:extLst>
          </p:cNvPr>
          <p:cNvGrpSpPr/>
          <p:nvPr/>
        </p:nvGrpSpPr>
        <p:grpSpPr>
          <a:xfrm>
            <a:off x="2738624" y="836234"/>
            <a:ext cx="2275358" cy="1442259"/>
            <a:chOff x="3251617" y="1115793"/>
            <a:chExt cx="2495876" cy="1442259"/>
          </a:xfrm>
        </p:grpSpPr>
        <p:sp>
          <p:nvSpPr>
            <p:cNvPr id="31" name="TextBox 89">
              <a:extLst>
                <a:ext uri="{FF2B5EF4-FFF2-40B4-BE49-F238E27FC236}">
                  <a16:creationId xmlns:a16="http://schemas.microsoft.com/office/drawing/2014/main" id="{DAC4579A-7E9C-D3F5-D12C-D30A4FCABCC4}"/>
                </a:ext>
              </a:extLst>
            </p:cNvPr>
            <p:cNvSpPr txBox="1"/>
            <p:nvPr/>
          </p:nvSpPr>
          <p:spPr>
            <a:xfrm>
              <a:off x="3251617" y="1115793"/>
              <a:ext cx="2495876" cy="787523"/>
            </a:xfrm>
            <a:prstGeom prst="rect">
              <a:avLst/>
            </a:prstGeom>
            <a:noFill/>
          </p:spPr>
          <p:txBody>
            <a:bodyPr wrap="none" rtlCol="0">
              <a:spAutoFit/>
            </a:bodyPr>
            <a:lstStyle/>
            <a:p>
              <a:pPr algn="ctr" fontAlgn="auto">
                <a:lnSpc>
                  <a:spcPct val="150000"/>
                </a:lnSpc>
                <a:spcBef>
                  <a:spcPts val="0"/>
                </a:spcBef>
                <a:spcAft>
                  <a:spcPts val="0"/>
                </a:spcAft>
              </a:pPr>
              <a:r>
                <a:rPr lang="en-US" altLang="zh-CN" sz="1600" b="1" dirty="0">
                  <a:solidFill>
                    <a:srgbClr val="262626"/>
                  </a:solidFill>
                  <a:latin typeface="微软雅黑" panose="020B0503020204020204" pitchFamily="34" charset="-122"/>
                  <a:ea typeface="微软雅黑" panose="020B0503020204020204" pitchFamily="34" charset="-122"/>
                  <a:cs typeface="+mn-ea"/>
                  <a:sym typeface="+mn-lt"/>
                </a:rPr>
                <a:t>DIRECT: </a:t>
              </a:r>
              <a:r>
                <a:rPr lang="zh-CN" altLang="en-US" sz="1600" b="1" dirty="0">
                  <a:solidFill>
                    <a:srgbClr val="262626"/>
                  </a:solidFill>
                  <a:latin typeface="微软雅黑" panose="020B0503020204020204" pitchFamily="34" charset="-122"/>
                  <a:ea typeface="微软雅黑" panose="020B0503020204020204" pitchFamily="34" charset="-122"/>
                  <a:cs typeface="+mn-ea"/>
                  <a:sym typeface="+mn-lt"/>
                </a:rPr>
                <a:t>分割超矩形算法</a:t>
              </a:r>
              <a:endParaRPr lang="en-US" altLang="zh-CN" sz="1600" b="1" dirty="0">
                <a:solidFill>
                  <a:srgbClr val="262626"/>
                </a:solidFill>
                <a:latin typeface="微软雅黑" panose="020B0503020204020204" pitchFamily="34" charset="-122"/>
                <a:ea typeface="微软雅黑" panose="020B0503020204020204" pitchFamily="34" charset="-122"/>
                <a:cs typeface="+mn-ea"/>
                <a:sym typeface="+mn-lt"/>
              </a:endParaRPr>
            </a:p>
            <a:p>
              <a:pPr algn="ctr" fontAlgn="auto">
                <a:lnSpc>
                  <a:spcPct val="150000"/>
                </a:lnSpc>
                <a:spcBef>
                  <a:spcPts val="0"/>
                </a:spcBef>
                <a:spcAft>
                  <a:spcPts val="0"/>
                </a:spcAft>
              </a:pPr>
              <a:r>
                <a:rPr lang="en-US" sz="1600" b="1" dirty="0">
                  <a:solidFill>
                    <a:srgbClr val="262626"/>
                  </a:solidFill>
                  <a:latin typeface="微软雅黑" panose="020B0503020204020204" pitchFamily="34" charset="-122"/>
                  <a:ea typeface="微软雅黑" panose="020B0503020204020204" pitchFamily="34" charset="-122"/>
                  <a:cs typeface="+mn-ea"/>
                  <a:sym typeface="+mn-lt"/>
                </a:rPr>
                <a:t>(Jones D.R.)</a:t>
              </a:r>
              <a:endParaRPr lang="en-IN" sz="1600" b="1" dirty="0">
                <a:solidFill>
                  <a:srgbClr val="262626"/>
                </a:solidFill>
                <a:latin typeface="微软雅黑" panose="020B0503020204020204" pitchFamily="34" charset="-122"/>
                <a:ea typeface="微软雅黑" panose="020B0503020204020204" pitchFamily="34" charset="-122"/>
                <a:cs typeface="+mn-ea"/>
                <a:sym typeface="+mn-lt"/>
              </a:endParaRPr>
            </a:p>
          </p:txBody>
        </p:sp>
        <p:sp>
          <p:nvSpPr>
            <p:cNvPr id="32" name="Rectangle 91">
              <a:extLst>
                <a:ext uri="{FF2B5EF4-FFF2-40B4-BE49-F238E27FC236}">
                  <a16:creationId xmlns:a16="http://schemas.microsoft.com/office/drawing/2014/main" id="{6FA22BE9-B025-082F-AA88-B0E276E9F868}"/>
                </a:ext>
              </a:extLst>
            </p:cNvPr>
            <p:cNvSpPr/>
            <p:nvPr/>
          </p:nvSpPr>
          <p:spPr>
            <a:xfrm>
              <a:off x="3251617" y="1857476"/>
              <a:ext cx="2136321" cy="700576"/>
            </a:xfrm>
            <a:prstGeom prst="rect">
              <a:avLst/>
            </a:prstGeom>
          </p:spPr>
          <p:txBody>
            <a:bodyPr wrap="square">
              <a:spAutoFit/>
            </a:bodyPr>
            <a:lstStyle/>
            <a:p>
              <a:pPr marL="285750" indent="-285750" fontAlgn="auto">
                <a:lnSpc>
                  <a:spcPct val="150000"/>
                </a:lnSpc>
                <a:spcBef>
                  <a:spcPts val="0"/>
                </a:spcBef>
                <a:spcAft>
                  <a:spcPts val="0"/>
                </a:spcAft>
                <a:buFont typeface="Arial" panose="020B0604020202020204" pitchFamily="34" charset="0"/>
                <a:buChar char="•"/>
              </a:pPr>
              <a:r>
                <a:rPr lang="zh-CN" altLang="en-US" sz="1400" b="1" dirty="0">
                  <a:solidFill>
                    <a:schemeClr val="accent1">
                      <a:lumMod val="50000"/>
                    </a:schemeClr>
                  </a:solidFill>
                  <a:latin typeface="微软雅黑" panose="020B0503020204020204" pitchFamily="34" charset="-122"/>
                  <a:ea typeface="微软雅黑" panose="020B0503020204020204" pitchFamily="34" charset="-122"/>
                  <a:cs typeface="+mn-ea"/>
                  <a:sym typeface="+mn-lt"/>
                </a:rPr>
                <a:t>上下界约束</a:t>
              </a:r>
            </a:p>
            <a:p>
              <a:pPr marL="285750" indent="-285750" fontAlgn="auto">
                <a:lnSpc>
                  <a:spcPct val="150000"/>
                </a:lnSpc>
                <a:spcBef>
                  <a:spcPts val="0"/>
                </a:spcBef>
                <a:spcAft>
                  <a:spcPts val="0"/>
                </a:spcAft>
                <a:buFont typeface="Arial" panose="020B0604020202020204" pitchFamily="34" charset="0"/>
                <a:buChar char="•"/>
              </a:pPr>
              <a:r>
                <a:rPr lang="zh-CN" altLang="en-US" sz="1400" b="1" dirty="0">
                  <a:solidFill>
                    <a:schemeClr val="accent1">
                      <a:lumMod val="50000"/>
                    </a:schemeClr>
                  </a:solidFill>
                  <a:latin typeface="微软雅黑" panose="020B0503020204020204" pitchFamily="34" charset="-122"/>
                  <a:ea typeface="微软雅黑" panose="020B0503020204020204" pitchFamily="34" charset="-122"/>
                  <a:cs typeface="+mn-ea"/>
                  <a:sym typeface="+mn-lt"/>
                </a:rPr>
                <a:t>序列收敛到</a:t>
              </a:r>
              <a:r>
                <a:rPr lang="en-US" altLang="zh-CN" sz="1400" b="1" dirty="0">
                  <a:solidFill>
                    <a:schemeClr val="accent1">
                      <a:lumMod val="50000"/>
                    </a:schemeClr>
                  </a:solidFill>
                  <a:latin typeface="微软雅黑" panose="020B0503020204020204" pitchFamily="34" charset="-122"/>
                  <a:ea typeface="微软雅黑" panose="020B0503020204020204" pitchFamily="34" charset="-122"/>
                  <a:cs typeface="+mn-ea"/>
                  <a:sym typeface="+mn-lt"/>
                </a:rPr>
                <a:t>KKT</a:t>
              </a:r>
              <a:r>
                <a:rPr lang="zh-CN" altLang="en-US" sz="1400" b="1" dirty="0">
                  <a:solidFill>
                    <a:schemeClr val="accent1">
                      <a:lumMod val="50000"/>
                    </a:schemeClr>
                  </a:solidFill>
                  <a:latin typeface="微软雅黑" panose="020B0503020204020204" pitchFamily="34" charset="-122"/>
                  <a:ea typeface="微软雅黑" panose="020B0503020204020204" pitchFamily="34" charset="-122"/>
                  <a:cs typeface="+mn-ea"/>
                  <a:sym typeface="+mn-lt"/>
                </a:rPr>
                <a:t>点</a:t>
              </a:r>
              <a:endParaRPr lang="en-IN" sz="1400" b="1" dirty="0">
                <a:solidFill>
                  <a:schemeClr val="accent1">
                    <a:lumMod val="50000"/>
                  </a:schemeClr>
                </a:solidFill>
                <a:latin typeface="微软雅黑" panose="020B0503020204020204" pitchFamily="34" charset="-122"/>
                <a:ea typeface="微软雅黑" panose="020B0503020204020204" pitchFamily="34" charset="-122"/>
                <a:cs typeface="+mn-ea"/>
                <a:sym typeface="+mn-lt"/>
              </a:endParaRPr>
            </a:p>
          </p:txBody>
        </p:sp>
      </p:grpSp>
      <p:sp>
        <p:nvSpPr>
          <p:cNvPr id="78" name="Freeform 10">
            <a:extLst>
              <a:ext uri="{FF2B5EF4-FFF2-40B4-BE49-F238E27FC236}">
                <a16:creationId xmlns:a16="http://schemas.microsoft.com/office/drawing/2014/main" id="{0ECB2986-1EA5-1A5D-13AA-5872F29BC052}"/>
              </a:ext>
            </a:extLst>
          </p:cNvPr>
          <p:cNvSpPr/>
          <p:nvPr/>
        </p:nvSpPr>
        <p:spPr bwMode="auto">
          <a:xfrm>
            <a:off x="10316572" y="3228024"/>
            <a:ext cx="1429303" cy="492125"/>
          </a:xfrm>
          <a:custGeom>
            <a:avLst/>
            <a:gdLst>
              <a:gd name="T0" fmla="*/ 75 w 467"/>
              <a:gd name="T1" fmla="*/ 125 h 131"/>
              <a:gd name="T2" fmla="*/ 5 w 467"/>
              <a:gd name="T3" fmla="*/ 18 h 131"/>
              <a:gd name="T4" fmla="*/ 14 w 467"/>
              <a:gd name="T5" fmla="*/ 0 h 131"/>
              <a:gd name="T6" fmla="*/ 382 w 467"/>
              <a:gd name="T7" fmla="*/ 0 h 131"/>
              <a:gd name="T8" fmla="*/ 392 w 467"/>
              <a:gd name="T9" fmla="*/ 6 h 131"/>
              <a:gd name="T10" fmla="*/ 462 w 467"/>
              <a:gd name="T11" fmla="*/ 113 h 131"/>
              <a:gd name="T12" fmla="*/ 453 w 467"/>
              <a:gd name="T13" fmla="*/ 131 h 131"/>
              <a:gd name="T14" fmla="*/ 85 w 467"/>
              <a:gd name="T15" fmla="*/ 131 h 131"/>
              <a:gd name="T16" fmla="*/ 75 w 467"/>
              <a:gd name="T17" fmla="*/ 125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7" h="131">
                <a:moveTo>
                  <a:pt x="75" y="125"/>
                </a:moveTo>
                <a:cubicBezTo>
                  <a:pt x="5" y="18"/>
                  <a:pt x="5" y="18"/>
                  <a:pt x="5" y="18"/>
                </a:cubicBezTo>
                <a:cubicBezTo>
                  <a:pt x="0" y="10"/>
                  <a:pt x="5" y="0"/>
                  <a:pt x="14" y="0"/>
                </a:cubicBezTo>
                <a:cubicBezTo>
                  <a:pt x="382" y="0"/>
                  <a:pt x="382" y="0"/>
                  <a:pt x="382" y="0"/>
                </a:cubicBezTo>
                <a:cubicBezTo>
                  <a:pt x="386" y="0"/>
                  <a:pt x="390" y="2"/>
                  <a:pt x="392" y="6"/>
                </a:cubicBezTo>
                <a:cubicBezTo>
                  <a:pt x="462" y="113"/>
                  <a:pt x="462" y="113"/>
                  <a:pt x="462" y="113"/>
                </a:cubicBezTo>
                <a:cubicBezTo>
                  <a:pt x="467" y="121"/>
                  <a:pt x="462" y="131"/>
                  <a:pt x="453" y="131"/>
                </a:cubicBezTo>
                <a:cubicBezTo>
                  <a:pt x="85" y="131"/>
                  <a:pt x="85" y="131"/>
                  <a:pt x="85" y="131"/>
                </a:cubicBezTo>
                <a:cubicBezTo>
                  <a:pt x="81" y="131"/>
                  <a:pt x="77" y="129"/>
                  <a:pt x="75" y="125"/>
                </a:cubicBezTo>
                <a:close/>
              </a:path>
            </a:pathLst>
          </a:custGeom>
          <a:solidFill>
            <a:srgbClr val="595959"/>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black"/>
              </a:solidFill>
              <a:effectLst/>
              <a:uLnTx/>
              <a:uFillTx/>
              <a:latin typeface="Agency FB" panose="020B0503020202020204" pitchFamily="34" charset="0"/>
              <a:ea typeface="+mn-ea"/>
              <a:cs typeface="+mn-ea"/>
              <a:sym typeface="+mn-lt"/>
            </a:endParaRPr>
          </a:p>
        </p:txBody>
      </p:sp>
      <p:grpSp>
        <p:nvGrpSpPr>
          <p:cNvPr id="80" name="Group 65">
            <a:extLst>
              <a:ext uri="{FF2B5EF4-FFF2-40B4-BE49-F238E27FC236}">
                <a16:creationId xmlns:a16="http://schemas.microsoft.com/office/drawing/2014/main" id="{159617DB-6BEC-E37F-3C86-A76A9918EF01}"/>
              </a:ext>
            </a:extLst>
          </p:cNvPr>
          <p:cNvGrpSpPr/>
          <p:nvPr/>
        </p:nvGrpSpPr>
        <p:grpSpPr>
          <a:xfrm>
            <a:off x="9539012" y="2313307"/>
            <a:ext cx="59075" cy="900000"/>
            <a:chOff x="8810625" y="2146300"/>
            <a:chExt cx="93663" cy="1427161"/>
          </a:xfrm>
        </p:grpSpPr>
        <p:sp>
          <p:nvSpPr>
            <p:cNvPr id="81" name="Rectangle 22">
              <a:extLst>
                <a:ext uri="{FF2B5EF4-FFF2-40B4-BE49-F238E27FC236}">
                  <a16:creationId xmlns:a16="http://schemas.microsoft.com/office/drawing/2014/main" id="{3C7C79AD-E1D7-D4D5-7349-FACAD83EAE52}"/>
                </a:ext>
              </a:extLst>
            </p:cNvPr>
            <p:cNvSpPr>
              <a:spLocks noChangeArrowheads="1"/>
            </p:cNvSpPr>
            <p:nvPr/>
          </p:nvSpPr>
          <p:spPr bwMode="auto">
            <a:xfrm>
              <a:off x="8848725" y="2192337"/>
              <a:ext cx="14288" cy="30163"/>
            </a:xfrm>
            <a:prstGeom prst="rect">
              <a:avLst/>
            </a:prstGeom>
            <a:solidFill>
              <a:srgbClr val="64646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fontAlgn="auto">
                <a:spcBef>
                  <a:spcPts val="0"/>
                </a:spcBef>
                <a:spcAft>
                  <a:spcPts val="0"/>
                </a:spcAft>
                <a:defRPr/>
              </a:pPr>
              <a:endParaRPr lang="en-IN" kern="0">
                <a:solidFill>
                  <a:prstClr val="black"/>
                </a:solidFill>
                <a:latin typeface="+mn-lt"/>
                <a:ea typeface="+mn-ea"/>
                <a:cs typeface="+mn-ea"/>
                <a:sym typeface="+mn-lt"/>
              </a:endParaRPr>
            </a:p>
          </p:txBody>
        </p:sp>
        <p:sp>
          <p:nvSpPr>
            <p:cNvPr id="82" name="Oval 23">
              <a:extLst>
                <a:ext uri="{FF2B5EF4-FFF2-40B4-BE49-F238E27FC236}">
                  <a16:creationId xmlns:a16="http://schemas.microsoft.com/office/drawing/2014/main" id="{D5651612-66C0-8915-6E69-D62E2CD7B91F}"/>
                </a:ext>
              </a:extLst>
            </p:cNvPr>
            <p:cNvSpPr>
              <a:spLocks noChangeArrowheads="1"/>
            </p:cNvSpPr>
            <p:nvPr/>
          </p:nvSpPr>
          <p:spPr bwMode="auto">
            <a:xfrm>
              <a:off x="8810625" y="2146300"/>
              <a:ext cx="93663" cy="90488"/>
            </a:xfrm>
            <a:prstGeom prst="ellipse">
              <a:avLst/>
            </a:prstGeom>
            <a:solidFill>
              <a:srgbClr val="64646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auto">
                <a:spcBef>
                  <a:spcPts val="0"/>
                </a:spcBef>
                <a:spcAft>
                  <a:spcPts val="0"/>
                </a:spcAft>
                <a:defRPr/>
              </a:pPr>
              <a:endParaRPr lang="en-IN" kern="0">
                <a:solidFill>
                  <a:prstClr val="black"/>
                </a:solidFill>
                <a:latin typeface="+mn-lt"/>
                <a:ea typeface="+mn-ea"/>
                <a:cs typeface="+mn-ea"/>
                <a:sym typeface="+mn-lt"/>
              </a:endParaRPr>
            </a:p>
          </p:txBody>
        </p:sp>
        <p:cxnSp>
          <p:nvCxnSpPr>
            <p:cNvPr id="83" name="Straight Connector 59">
              <a:extLst>
                <a:ext uri="{FF2B5EF4-FFF2-40B4-BE49-F238E27FC236}">
                  <a16:creationId xmlns:a16="http://schemas.microsoft.com/office/drawing/2014/main" id="{5FB1794D-2BA0-0508-552B-D04E7A881352}"/>
                </a:ext>
              </a:extLst>
            </p:cNvPr>
            <p:cNvCxnSpPr/>
            <p:nvPr/>
          </p:nvCxnSpPr>
          <p:spPr>
            <a:xfrm flipH="1">
              <a:off x="8849121" y="2217737"/>
              <a:ext cx="8732" cy="1355724"/>
            </a:xfrm>
            <a:prstGeom prst="line">
              <a:avLst/>
            </a:prstGeom>
            <a:noFill/>
            <a:ln w="6350" cap="flat" cmpd="sng" algn="ctr">
              <a:solidFill>
                <a:srgbClr val="646463"/>
              </a:solidFill>
              <a:prstDash val="lgDash"/>
              <a:miter lim="800000"/>
            </a:ln>
            <a:effectLst/>
          </p:spPr>
        </p:cxnSp>
      </p:grpSp>
      <p:pic>
        <p:nvPicPr>
          <p:cNvPr id="87" name="图形 86">
            <a:extLst>
              <a:ext uri="{FF2B5EF4-FFF2-40B4-BE49-F238E27FC236}">
                <a16:creationId xmlns:a16="http://schemas.microsoft.com/office/drawing/2014/main" id="{0F15A13A-49DA-BBCF-1923-A5AA5B5C97C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0734399" y="2548125"/>
            <a:ext cx="513321" cy="563070"/>
          </a:xfrm>
          <a:prstGeom prst="rect">
            <a:avLst/>
          </a:prstGeom>
        </p:spPr>
      </p:pic>
      <p:sp>
        <p:nvSpPr>
          <p:cNvPr id="88" name="TextBox 74">
            <a:extLst>
              <a:ext uri="{FF2B5EF4-FFF2-40B4-BE49-F238E27FC236}">
                <a16:creationId xmlns:a16="http://schemas.microsoft.com/office/drawing/2014/main" id="{C0376D3C-DAC6-DB13-C3AD-B827267E3F54}"/>
              </a:ext>
            </a:extLst>
          </p:cNvPr>
          <p:cNvSpPr txBox="1"/>
          <p:nvPr/>
        </p:nvSpPr>
        <p:spPr>
          <a:xfrm>
            <a:off x="10694961" y="3218320"/>
            <a:ext cx="672524" cy="461665"/>
          </a:xfrm>
          <a:prstGeom prst="rect">
            <a:avLst/>
          </a:prstGeom>
          <a:noFill/>
        </p:spPr>
        <p:txBody>
          <a:bodyPr wrap="none" rtlCol="0">
            <a:spAutoFit/>
          </a:bodyPr>
          <a:lstStyle/>
          <a:p>
            <a:pPr fontAlgn="auto">
              <a:spcBef>
                <a:spcPts val="0"/>
              </a:spcBef>
              <a:spcAft>
                <a:spcPts val="0"/>
              </a:spcAft>
            </a:pPr>
            <a:r>
              <a:rPr lang="en-US" sz="2400" b="1" dirty="0">
                <a:solidFill>
                  <a:prstClr val="white"/>
                </a:solidFill>
                <a:latin typeface="Agency FB" panose="020B0503020202020204" pitchFamily="34" charset="0"/>
                <a:ea typeface="+mn-ea"/>
                <a:cs typeface="+mn-ea"/>
                <a:sym typeface="+mn-lt"/>
              </a:rPr>
              <a:t>2022</a:t>
            </a:r>
            <a:endParaRPr lang="en-IN" sz="2400" b="1" dirty="0">
              <a:solidFill>
                <a:prstClr val="white"/>
              </a:solidFill>
              <a:latin typeface="Agency FB" panose="020B0503020202020204" pitchFamily="34" charset="0"/>
              <a:ea typeface="+mn-ea"/>
              <a:cs typeface="+mn-ea"/>
              <a:sym typeface="+mn-lt"/>
            </a:endParaRPr>
          </a:p>
        </p:txBody>
      </p:sp>
      <p:grpSp>
        <p:nvGrpSpPr>
          <p:cNvPr id="111" name="组合 110">
            <a:extLst>
              <a:ext uri="{FF2B5EF4-FFF2-40B4-BE49-F238E27FC236}">
                <a16:creationId xmlns:a16="http://schemas.microsoft.com/office/drawing/2014/main" id="{A515EDC1-7263-7096-68AF-745AE9655E5C}"/>
              </a:ext>
            </a:extLst>
          </p:cNvPr>
          <p:cNvGrpSpPr/>
          <p:nvPr/>
        </p:nvGrpSpPr>
        <p:grpSpPr>
          <a:xfrm>
            <a:off x="1300878" y="4612886"/>
            <a:ext cx="2403161" cy="1438274"/>
            <a:chOff x="2002099" y="4867160"/>
            <a:chExt cx="2636066" cy="1438274"/>
          </a:xfrm>
        </p:grpSpPr>
        <p:sp>
          <p:nvSpPr>
            <p:cNvPr id="40" name="Rectangle 101">
              <a:extLst>
                <a:ext uri="{FF2B5EF4-FFF2-40B4-BE49-F238E27FC236}">
                  <a16:creationId xmlns:a16="http://schemas.microsoft.com/office/drawing/2014/main" id="{4D014020-A44C-3C8A-6CFD-BA23150AD4F3}"/>
                </a:ext>
              </a:extLst>
            </p:cNvPr>
            <p:cNvSpPr/>
            <p:nvPr/>
          </p:nvSpPr>
          <p:spPr>
            <a:xfrm>
              <a:off x="2002099" y="5604858"/>
              <a:ext cx="2636066" cy="700576"/>
            </a:xfrm>
            <a:prstGeom prst="rect">
              <a:avLst/>
            </a:prstGeom>
          </p:spPr>
          <p:txBody>
            <a:bodyPr wrap="square">
              <a:spAutoFit/>
            </a:bodyPr>
            <a:lstStyle/>
            <a:p>
              <a:pPr marL="171450" indent="-171450">
                <a:lnSpc>
                  <a:spcPct val="150000"/>
                </a:lnSpc>
                <a:buFont typeface="Arial" panose="020B0604020202020204" pitchFamily="34" charset="0"/>
                <a:buChar char="•"/>
              </a:pPr>
              <a:r>
                <a:rPr lang="zh-CN" altLang="en-US" sz="1400" b="1" dirty="0">
                  <a:solidFill>
                    <a:schemeClr val="accent1">
                      <a:lumMod val="50000"/>
                    </a:schemeClr>
                  </a:solidFill>
                  <a:latin typeface="微软雅黑" panose="020B0503020204020204" pitchFamily="34" charset="-122"/>
                  <a:ea typeface="微软雅黑" panose="020B0503020204020204" pitchFamily="34" charset="-122"/>
                  <a:cs typeface="+mn-ea"/>
                  <a:sym typeface="+mn-lt"/>
                </a:rPr>
                <a:t>双线性、二次、多项式</a:t>
              </a:r>
              <a:endParaRPr lang="en-US" altLang="zh-CN" sz="1400" b="1" dirty="0">
                <a:solidFill>
                  <a:schemeClr val="accent1">
                    <a:lumMod val="50000"/>
                  </a:schemeClr>
                </a:solidFill>
                <a:latin typeface="微软雅黑" panose="020B0503020204020204" pitchFamily="34" charset="-122"/>
                <a:ea typeface="微软雅黑" panose="020B0503020204020204" pitchFamily="34" charset="-122"/>
                <a:cs typeface="+mn-ea"/>
                <a:sym typeface="+mn-lt"/>
              </a:endParaRPr>
            </a:p>
            <a:p>
              <a:pPr marL="171450" indent="-171450">
                <a:lnSpc>
                  <a:spcPct val="150000"/>
                </a:lnSpc>
                <a:buFont typeface="Arial" panose="020B0604020202020204" pitchFamily="34" charset="0"/>
                <a:buChar char="•"/>
              </a:pPr>
              <a:r>
                <a:rPr lang="en-US" altLang="zh-CN" sz="1400" b="1" dirty="0">
                  <a:solidFill>
                    <a:schemeClr val="accent1">
                      <a:lumMod val="50000"/>
                    </a:schemeClr>
                  </a:solidFill>
                  <a:latin typeface="微软雅黑" panose="020B0503020204020204" pitchFamily="34" charset="-122"/>
                  <a:ea typeface="微软雅黑" panose="020B0503020204020204" pitchFamily="34" charset="-122"/>
                  <a:cs typeface="+mn-ea"/>
                  <a:sym typeface="+mn-lt"/>
                </a:rPr>
                <a:t>ε-</a:t>
              </a:r>
              <a:r>
                <a:rPr lang="zh-CN" altLang="en-US" sz="1400" b="1" dirty="0">
                  <a:solidFill>
                    <a:schemeClr val="accent1">
                      <a:lumMod val="50000"/>
                    </a:schemeClr>
                  </a:solidFill>
                  <a:latin typeface="微软雅黑" panose="020B0503020204020204" pitchFamily="34" charset="-122"/>
                  <a:ea typeface="微软雅黑" panose="020B0503020204020204" pitchFamily="34" charset="-122"/>
                  <a:cs typeface="+mn-ea"/>
                  <a:sym typeface="+mn-lt"/>
                </a:rPr>
                <a:t>收敛</a:t>
              </a:r>
              <a:endParaRPr lang="en-US" altLang="zh-CN" sz="1400" b="1" dirty="0">
                <a:solidFill>
                  <a:schemeClr val="accent1">
                    <a:lumMod val="50000"/>
                  </a:schemeClr>
                </a:solidFill>
                <a:latin typeface="微软雅黑" panose="020B0503020204020204" pitchFamily="34" charset="-122"/>
                <a:ea typeface="微软雅黑" panose="020B0503020204020204" pitchFamily="34" charset="-122"/>
                <a:cs typeface="+mn-ea"/>
                <a:sym typeface="+mn-lt"/>
              </a:endParaRPr>
            </a:p>
          </p:txBody>
        </p:sp>
        <p:sp>
          <p:nvSpPr>
            <p:cNvPr id="89" name="TextBox 76">
              <a:extLst>
                <a:ext uri="{FF2B5EF4-FFF2-40B4-BE49-F238E27FC236}">
                  <a16:creationId xmlns:a16="http://schemas.microsoft.com/office/drawing/2014/main" id="{DF686A07-F4F5-2656-9CB8-1B92891538D8}"/>
                </a:ext>
              </a:extLst>
            </p:cNvPr>
            <p:cNvSpPr txBox="1"/>
            <p:nvPr/>
          </p:nvSpPr>
          <p:spPr>
            <a:xfrm>
              <a:off x="2002099" y="4867160"/>
              <a:ext cx="2141397" cy="787523"/>
            </a:xfrm>
            <a:prstGeom prst="rect">
              <a:avLst/>
            </a:prstGeom>
            <a:noFill/>
          </p:spPr>
          <p:txBody>
            <a:bodyPr wrap="square" rtlCol="0">
              <a:spAutoFit/>
            </a:bodyPr>
            <a:lstStyle/>
            <a:p>
              <a:pPr algn="ctr" fontAlgn="auto">
                <a:lnSpc>
                  <a:spcPct val="150000"/>
                </a:lnSpc>
                <a:spcBef>
                  <a:spcPts val="0"/>
                </a:spcBef>
                <a:spcAft>
                  <a:spcPts val="0"/>
                </a:spcAft>
              </a:pPr>
              <a:r>
                <a:rPr lang="zh-CN" altLang="en-US" sz="1600" b="1" dirty="0">
                  <a:solidFill>
                    <a:srgbClr val="262626"/>
                  </a:solidFill>
                  <a:latin typeface="微软雅黑" panose="020B0503020204020204" pitchFamily="34" charset="-122"/>
                  <a:ea typeface="微软雅黑" panose="020B0503020204020204" pitchFamily="34" charset="-122"/>
                  <a:cs typeface="+mn-ea"/>
                  <a:sym typeface="+mn-lt"/>
                </a:rPr>
                <a:t>原始松弛</a:t>
              </a:r>
              <a:r>
                <a:rPr lang="en-US" altLang="zh-CN" sz="1600" b="1" dirty="0">
                  <a:solidFill>
                    <a:srgbClr val="262626"/>
                  </a:solidFill>
                  <a:latin typeface="微软雅黑" panose="020B0503020204020204" pitchFamily="34" charset="-122"/>
                  <a:ea typeface="微软雅黑" panose="020B0503020204020204" pitchFamily="34" charset="-122"/>
                  <a:cs typeface="+mn-ea"/>
                  <a:sym typeface="+mn-lt"/>
                </a:rPr>
                <a:t>-</a:t>
              </a:r>
              <a:r>
                <a:rPr lang="zh-CN" altLang="en-US" sz="1600" b="1" dirty="0">
                  <a:solidFill>
                    <a:srgbClr val="262626"/>
                  </a:solidFill>
                  <a:latin typeface="微软雅黑" panose="020B0503020204020204" pitchFamily="34" charset="-122"/>
                  <a:ea typeface="微软雅黑" panose="020B0503020204020204" pitchFamily="34" charset="-122"/>
                  <a:cs typeface="+mn-ea"/>
                  <a:sym typeface="+mn-lt"/>
                </a:rPr>
                <a:t>对偶算法</a:t>
              </a:r>
              <a:endParaRPr lang="en-US" altLang="zh-CN" sz="1600" b="1" dirty="0">
                <a:solidFill>
                  <a:srgbClr val="262626"/>
                </a:solidFill>
                <a:latin typeface="微软雅黑" panose="020B0503020204020204" pitchFamily="34" charset="-122"/>
                <a:ea typeface="微软雅黑" panose="020B0503020204020204" pitchFamily="34" charset="-122"/>
                <a:cs typeface="+mn-ea"/>
                <a:sym typeface="+mn-lt"/>
              </a:endParaRPr>
            </a:p>
            <a:p>
              <a:pPr algn="ctr" fontAlgn="auto">
                <a:lnSpc>
                  <a:spcPct val="150000"/>
                </a:lnSpc>
                <a:spcBef>
                  <a:spcPts val="0"/>
                </a:spcBef>
                <a:spcAft>
                  <a:spcPts val="0"/>
                </a:spcAft>
              </a:pPr>
              <a:r>
                <a:rPr lang="en-GB" altLang="zh-CN" sz="1600" b="1" dirty="0">
                  <a:latin typeface="微软雅黑" panose="020B0503020204020204" pitchFamily="34" charset="-122"/>
                  <a:ea typeface="微软雅黑" panose="020B0503020204020204" pitchFamily="34" charset="-122"/>
                  <a:cs typeface="+mn-ea"/>
                  <a:sym typeface="+mn-lt"/>
                </a:rPr>
                <a:t>(</a:t>
              </a:r>
              <a:r>
                <a:rPr lang="en-US" altLang="zh-CN" sz="1600" b="1" dirty="0">
                  <a:latin typeface="微软雅黑" panose="020B0503020204020204" pitchFamily="34" charset="-122"/>
                  <a:ea typeface="微软雅黑" panose="020B0503020204020204" pitchFamily="34" charset="-122"/>
                  <a:cs typeface="+mn-ea"/>
                  <a:sym typeface="+mn-lt"/>
                </a:rPr>
                <a:t>C.A. </a:t>
              </a:r>
              <a:r>
                <a:rPr lang="en-US" altLang="zh-CN" sz="1600" b="1" dirty="0" err="1">
                  <a:latin typeface="微软雅黑" panose="020B0503020204020204" pitchFamily="34" charset="-122"/>
                  <a:ea typeface="微软雅黑" panose="020B0503020204020204" pitchFamily="34" charset="-122"/>
                  <a:cs typeface="+mn-ea"/>
                  <a:sym typeface="+mn-lt"/>
                </a:rPr>
                <a:t>Floudas</a:t>
              </a:r>
              <a:r>
                <a:rPr lang="en-GB" altLang="zh-CN" sz="1600" b="1" dirty="0">
                  <a:latin typeface="微软雅黑" panose="020B0503020204020204" pitchFamily="34" charset="-122"/>
                  <a:ea typeface="微软雅黑" panose="020B0503020204020204" pitchFamily="34" charset="-122"/>
                  <a:cs typeface="+mn-ea"/>
                  <a:sym typeface="+mn-lt"/>
                </a:rPr>
                <a:t>)</a:t>
              </a:r>
              <a:endParaRPr lang="en-US" altLang="zh-CN" sz="1600" b="1" dirty="0">
                <a:latin typeface="微软雅黑" panose="020B0503020204020204" pitchFamily="34" charset="-122"/>
                <a:ea typeface="微软雅黑" panose="020B0503020204020204" pitchFamily="34" charset="-122"/>
                <a:cs typeface="+mn-ea"/>
                <a:sym typeface="+mn-lt"/>
              </a:endParaRPr>
            </a:p>
          </p:txBody>
        </p:sp>
      </p:grpSp>
      <p:grpSp>
        <p:nvGrpSpPr>
          <p:cNvPr id="110" name="组合 109">
            <a:extLst>
              <a:ext uri="{FF2B5EF4-FFF2-40B4-BE49-F238E27FC236}">
                <a16:creationId xmlns:a16="http://schemas.microsoft.com/office/drawing/2014/main" id="{12031A67-FFD3-FE80-8DC4-11E166BCA23B}"/>
              </a:ext>
            </a:extLst>
          </p:cNvPr>
          <p:cNvGrpSpPr/>
          <p:nvPr/>
        </p:nvGrpSpPr>
        <p:grpSpPr>
          <a:xfrm>
            <a:off x="4253358" y="4612886"/>
            <a:ext cx="2151616" cy="1442259"/>
            <a:chOff x="5059548" y="4856670"/>
            <a:chExt cx="2360142" cy="1442259"/>
          </a:xfrm>
        </p:grpSpPr>
        <p:sp>
          <p:nvSpPr>
            <p:cNvPr id="90" name="TextBox 89">
              <a:extLst>
                <a:ext uri="{FF2B5EF4-FFF2-40B4-BE49-F238E27FC236}">
                  <a16:creationId xmlns:a16="http://schemas.microsoft.com/office/drawing/2014/main" id="{32CDC2B1-D36B-F821-1177-BCDAC1D7DE61}"/>
                </a:ext>
              </a:extLst>
            </p:cNvPr>
            <p:cNvSpPr txBox="1"/>
            <p:nvPr/>
          </p:nvSpPr>
          <p:spPr>
            <a:xfrm>
              <a:off x="5059548" y="4856670"/>
              <a:ext cx="2303803" cy="787523"/>
            </a:xfrm>
            <a:prstGeom prst="rect">
              <a:avLst/>
            </a:prstGeom>
            <a:noFill/>
          </p:spPr>
          <p:txBody>
            <a:bodyPr wrap="none" rtlCol="0">
              <a:spAutoFit/>
            </a:bodyPr>
            <a:lstStyle/>
            <a:p>
              <a:pPr algn="ctr" fontAlgn="auto">
                <a:lnSpc>
                  <a:spcPct val="150000"/>
                </a:lnSpc>
                <a:spcBef>
                  <a:spcPts val="0"/>
                </a:spcBef>
                <a:spcAft>
                  <a:spcPts val="0"/>
                </a:spcAft>
              </a:pPr>
              <a:r>
                <a:rPr lang="en-US" altLang="zh-CN" sz="1600" b="1" dirty="0">
                  <a:solidFill>
                    <a:srgbClr val="262626"/>
                  </a:solidFill>
                  <a:latin typeface="微软雅黑" panose="020B0503020204020204" pitchFamily="34" charset="-122"/>
                  <a:ea typeface="微软雅黑" panose="020B0503020204020204" pitchFamily="34" charset="-122"/>
                  <a:cs typeface="+mn-ea"/>
                  <a:sym typeface="+mn-lt"/>
                </a:rPr>
                <a:t>αBB: α</a:t>
              </a:r>
              <a:r>
                <a:rPr lang="zh-CN" altLang="en-US" sz="1600" b="1" dirty="0">
                  <a:solidFill>
                    <a:srgbClr val="262626"/>
                  </a:solidFill>
                  <a:latin typeface="微软雅黑" panose="020B0503020204020204" pitchFamily="34" charset="-122"/>
                  <a:ea typeface="微软雅黑" panose="020B0503020204020204" pitchFamily="34" charset="-122"/>
                  <a:cs typeface="+mn-ea"/>
                  <a:sym typeface="+mn-lt"/>
                </a:rPr>
                <a:t>分支定界算法</a:t>
              </a:r>
              <a:endParaRPr lang="en-US" altLang="zh-CN" sz="1600" b="1" dirty="0">
                <a:solidFill>
                  <a:srgbClr val="262626"/>
                </a:solidFill>
                <a:latin typeface="微软雅黑" panose="020B0503020204020204" pitchFamily="34" charset="-122"/>
                <a:ea typeface="微软雅黑" panose="020B0503020204020204" pitchFamily="34" charset="-122"/>
                <a:cs typeface="+mn-ea"/>
                <a:sym typeface="+mn-lt"/>
              </a:endParaRPr>
            </a:p>
            <a:p>
              <a:pPr algn="ctr" fontAlgn="auto">
                <a:lnSpc>
                  <a:spcPct val="150000"/>
                </a:lnSpc>
                <a:spcBef>
                  <a:spcPts val="0"/>
                </a:spcBef>
                <a:spcAft>
                  <a:spcPts val="0"/>
                </a:spcAft>
              </a:pPr>
              <a:r>
                <a:rPr lang="en-US" sz="1600" b="1" dirty="0">
                  <a:latin typeface="微软雅黑" panose="020B0503020204020204" pitchFamily="34" charset="-122"/>
                  <a:ea typeface="微软雅黑" panose="020B0503020204020204" pitchFamily="34" charset="-122"/>
                  <a:cs typeface="+mn-ea"/>
                  <a:sym typeface="+mn-lt"/>
                </a:rPr>
                <a:t>(C.A. </a:t>
              </a:r>
              <a:r>
                <a:rPr lang="en-US" sz="1600" b="1" dirty="0" err="1">
                  <a:latin typeface="微软雅黑" panose="020B0503020204020204" pitchFamily="34" charset="-122"/>
                  <a:ea typeface="微软雅黑" panose="020B0503020204020204" pitchFamily="34" charset="-122"/>
                  <a:cs typeface="+mn-ea"/>
                  <a:sym typeface="+mn-lt"/>
                </a:rPr>
                <a:t>Floudas</a:t>
              </a:r>
              <a:r>
                <a:rPr lang="en-US" sz="1600" b="1" dirty="0">
                  <a:latin typeface="微软雅黑" panose="020B0503020204020204" pitchFamily="34" charset="-122"/>
                  <a:ea typeface="微软雅黑" panose="020B0503020204020204" pitchFamily="34" charset="-122"/>
                  <a:cs typeface="+mn-ea"/>
                  <a:sym typeface="+mn-lt"/>
                </a:rPr>
                <a:t>)</a:t>
              </a:r>
              <a:endParaRPr lang="en-IN" sz="1600" b="1" dirty="0">
                <a:latin typeface="微软雅黑" panose="020B0503020204020204" pitchFamily="34" charset="-122"/>
                <a:ea typeface="微软雅黑" panose="020B0503020204020204" pitchFamily="34" charset="-122"/>
                <a:cs typeface="+mn-ea"/>
                <a:sym typeface="+mn-lt"/>
              </a:endParaRPr>
            </a:p>
          </p:txBody>
        </p:sp>
        <p:sp>
          <p:nvSpPr>
            <p:cNvPr id="91" name="Rectangle 91">
              <a:extLst>
                <a:ext uri="{FF2B5EF4-FFF2-40B4-BE49-F238E27FC236}">
                  <a16:creationId xmlns:a16="http://schemas.microsoft.com/office/drawing/2014/main" id="{38DF072C-40ED-7DE2-5A68-BC7D72716A55}"/>
                </a:ext>
              </a:extLst>
            </p:cNvPr>
            <p:cNvSpPr/>
            <p:nvPr/>
          </p:nvSpPr>
          <p:spPr>
            <a:xfrm>
              <a:off x="5130865" y="5598353"/>
              <a:ext cx="2288825" cy="700576"/>
            </a:xfrm>
            <a:prstGeom prst="rect">
              <a:avLst/>
            </a:prstGeom>
          </p:spPr>
          <p:txBody>
            <a:bodyPr wrap="square">
              <a:spAutoFit/>
            </a:bodyPr>
            <a:lstStyle/>
            <a:p>
              <a:pPr marL="285750" indent="-285750">
                <a:lnSpc>
                  <a:spcPct val="150000"/>
                </a:lnSpc>
                <a:buFont typeface="Arial" panose="020B0604020202020204" pitchFamily="34" charset="0"/>
                <a:buChar char="•"/>
              </a:pPr>
              <a:r>
                <a:rPr lang="zh-CN" altLang="en-US" sz="1400" b="1" dirty="0">
                  <a:solidFill>
                    <a:schemeClr val="accent1">
                      <a:lumMod val="50000"/>
                    </a:schemeClr>
                  </a:solidFill>
                  <a:latin typeface="微软雅黑" panose="020B0503020204020204" pitchFamily="34" charset="-122"/>
                  <a:ea typeface="微软雅黑" panose="020B0503020204020204" pitchFamily="34" charset="-122"/>
                  <a:cs typeface="+mn-ea"/>
                  <a:sym typeface="+mn-lt"/>
                </a:rPr>
                <a:t>一般约束，二次可微</a:t>
              </a:r>
              <a:endParaRPr lang="en-US" altLang="zh-CN" sz="1400" b="1" dirty="0">
                <a:solidFill>
                  <a:schemeClr val="accent1">
                    <a:lumMod val="50000"/>
                  </a:schemeClr>
                </a:solidFill>
                <a:latin typeface="微软雅黑" panose="020B0503020204020204" pitchFamily="34" charset="-122"/>
                <a:ea typeface="微软雅黑" panose="020B0503020204020204" pitchFamily="34" charset="-122"/>
                <a:cs typeface="+mn-ea"/>
                <a:sym typeface="+mn-lt"/>
              </a:endParaRPr>
            </a:p>
            <a:p>
              <a:pPr marL="285750" indent="-285750">
                <a:lnSpc>
                  <a:spcPct val="150000"/>
                </a:lnSpc>
                <a:buFont typeface="Arial" panose="020B0604020202020204" pitchFamily="34" charset="0"/>
                <a:buChar char="•"/>
              </a:pPr>
              <a:r>
                <a:rPr lang="en-US" altLang="zh-CN" sz="1400" b="1" dirty="0">
                  <a:solidFill>
                    <a:schemeClr val="accent1">
                      <a:lumMod val="50000"/>
                    </a:schemeClr>
                  </a:solidFill>
                  <a:latin typeface="微软雅黑" panose="020B0503020204020204" pitchFamily="34" charset="-122"/>
                  <a:ea typeface="微软雅黑" panose="020B0503020204020204" pitchFamily="34" charset="-122"/>
                  <a:cs typeface="+mn-ea"/>
                  <a:sym typeface="+mn-lt"/>
                </a:rPr>
                <a:t>ε-</a:t>
              </a:r>
              <a:r>
                <a:rPr lang="zh-CN" altLang="en-US" sz="1400" b="1" dirty="0">
                  <a:solidFill>
                    <a:schemeClr val="accent1">
                      <a:lumMod val="50000"/>
                    </a:schemeClr>
                  </a:solidFill>
                  <a:latin typeface="微软雅黑" panose="020B0503020204020204" pitchFamily="34" charset="-122"/>
                  <a:ea typeface="微软雅黑" panose="020B0503020204020204" pitchFamily="34" charset="-122"/>
                  <a:cs typeface="+mn-ea"/>
                  <a:sym typeface="+mn-lt"/>
                </a:rPr>
                <a:t>收敛</a:t>
              </a:r>
              <a:endParaRPr lang="en-US" altLang="zh-CN" sz="1400" b="1" dirty="0">
                <a:solidFill>
                  <a:schemeClr val="accent1">
                    <a:lumMod val="50000"/>
                  </a:schemeClr>
                </a:solidFill>
                <a:latin typeface="微软雅黑" panose="020B0503020204020204" pitchFamily="34" charset="-122"/>
                <a:ea typeface="微软雅黑" panose="020B0503020204020204" pitchFamily="34" charset="-122"/>
                <a:cs typeface="+mn-ea"/>
                <a:sym typeface="+mn-lt"/>
              </a:endParaRPr>
            </a:p>
          </p:txBody>
        </p:sp>
      </p:grpSp>
      <p:grpSp>
        <p:nvGrpSpPr>
          <p:cNvPr id="114" name="组合 113">
            <a:extLst>
              <a:ext uri="{FF2B5EF4-FFF2-40B4-BE49-F238E27FC236}">
                <a16:creationId xmlns:a16="http://schemas.microsoft.com/office/drawing/2014/main" id="{D6B36AFC-74C2-CDA6-725C-C2E540ACE564}"/>
              </a:ext>
            </a:extLst>
          </p:cNvPr>
          <p:cNvGrpSpPr/>
          <p:nvPr/>
        </p:nvGrpSpPr>
        <p:grpSpPr>
          <a:xfrm>
            <a:off x="5831088" y="836234"/>
            <a:ext cx="2109873" cy="1442259"/>
            <a:chOff x="6581169" y="1120947"/>
            <a:chExt cx="2314353" cy="1442259"/>
          </a:xfrm>
        </p:grpSpPr>
        <p:sp>
          <p:nvSpPr>
            <p:cNvPr id="92" name="TextBox 89">
              <a:extLst>
                <a:ext uri="{FF2B5EF4-FFF2-40B4-BE49-F238E27FC236}">
                  <a16:creationId xmlns:a16="http://schemas.microsoft.com/office/drawing/2014/main" id="{EE14A4AA-4300-3E16-D731-421C2693CCAF}"/>
                </a:ext>
              </a:extLst>
            </p:cNvPr>
            <p:cNvSpPr txBox="1"/>
            <p:nvPr/>
          </p:nvSpPr>
          <p:spPr>
            <a:xfrm>
              <a:off x="6581169" y="1120947"/>
              <a:ext cx="2314353" cy="787523"/>
            </a:xfrm>
            <a:prstGeom prst="rect">
              <a:avLst/>
            </a:prstGeom>
            <a:noFill/>
          </p:spPr>
          <p:txBody>
            <a:bodyPr wrap="none" rtlCol="0">
              <a:spAutoFit/>
            </a:bodyPr>
            <a:lstStyle/>
            <a:p>
              <a:pPr algn="ctr" fontAlgn="auto">
                <a:lnSpc>
                  <a:spcPct val="150000"/>
                </a:lnSpc>
                <a:spcBef>
                  <a:spcPts val="0"/>
                </a:spcBef>
                <a:spcAft>
                  <a:spcPts val="0"/>
                </a:spcAft>
              </a:pPr>
              <a:r>
                <a:rPr lang="en-US" altLang="zh-CN" sz="1600" b="1" dirty="0">
                  <a:solidFill>
                    <a:srgbClr val="262626"/>
                  </a:solidFill>
                  <a:latin typeface="微软雅黑" panose="020B0503020204020204" pitchFamily="34" charset="-122"/>
                  <a:ea typeface="微软雅黑" panose="020B0503020204020204" pitchFamily="34" charset="-122"/>
                  <a:cs typeface="+mn-ea"/>
                  <a:sym typeface="+mn-lt"/>
                </a:rPr>
                <a:t>BARON: </a:t>
              </a:r>
              <a:r>
                <a:rPr lang="zh-CN" altLang="en-US" sz="1600" b="1" dirty="0">
                  <a:solidFill>
                    <a:srgbClr val="262626"/>
                  </a:solidFill>
                  <a:latin typeface="微软雅黑" panose="020B0503020204020204" pitchFamily="34" charset="-122"/>
                  <a:ea typeface="微软雅黑" panose="020B0503020204020204" pitchFamily="34" charset="-122"/>
                  <a:cs typeface="+mn-ea"/>
                  <a:sym typeface="+mn-lt"/>
                </a:rPr>
                <a:t>分支缩减算法</a:t>
              </a:r>
              <a:endParaRPr lang="en-US" altLang="zh-CN" sz="1600" b="1" dirty="0">
                <a:solidFill>
                  <a:srgbClr val="262626"/>
                </a:solidFill>
                <a:latin typeface="微软雅黑" panose="020B0503020204020204" pitchFamily="34" charset="-122"/>
                <a:ea typeface="微软雅黑" panose="020B0503020204020204" pitchFamily="34" charset="-122"/>
                <a:cs typeface="+mn-ea"/>
                <a:sym typeface="+mn-lt"/>
              </a:endParaRPr>
            </a:p>
            <a:p>
              <a:pPr algn="ctr" fontAlgn="auto">
                <a:lnSpc>
                  <a:spcPct val="150000"/>
                </a:lnSpc>
                <a:spcBef>
                  <a:spcPts val="0"/>
                </a:spcBef>
                <a:spcAft>
                  <a:spcPts val="0"/>
                </a:spcAft>
              </a:pPr>
              <a:r>
                <a:rPr lang="en-US" sz="1600" b="1" dirty="0">
                  <a:solidFill>
                    <a:srgbClr val="262626"/>
                  </a:solidFill>
                  <a:latin typeface="微软雅黑" panose="020B0503020204020204" pitchFamily="34" charset="-122"/>
                  <a:ea typeface="微软雅黑" panose="020B0503020204020204" pitchFamily="34" charset="-122"/>
                  <a:cs typeface="+mn-ea"/>
                  <a:sym typeface="+mn-lt"/>
                </a:rPr>
                <a:t>(</a:t>
              </a:r>
              <a:r>
                <a:rPr lang="en-US" altLang="zh-CN" sz="1600" b="1" dirty="0">
                  <a:solidFill>
                    <a:srgbClr val="262626"/>
                  </a:solidFill>
                  <a:latin typeface="微软雅黑" panose="020B0503020204020204" pitchFamily="34" charset="-122"/>
                  <a:ea typeface="微软雅黑" panose="020B0503020204020204" pitchFamily="34" charset="-122"/>
                  <a:cs typeface="+mn-ea"/>
                  <a:sym typeface="+mn-lt"/>
                </a:rPr>
                <a:t>N.V</a:t>
              </a:r>
              <a:r>
                <a:rPr lang="en-US" sz="1600" b="1" dirty="0">
                  <a:solidFill>
                    <a:srgbClr val="262626"/>
                  </a:solidFill>
                  <a:latin typeface="微软雅黑" panose="020B0503020204020204" pitchFamily="34" charset="-122"/>
                  <a:ea typeface="微软雅黑" panose="020B0503020204020204" pitchFamily="34" charset="-122"/>
                  <a:cs typeface="+mn-ea"/>
                  <a:sym typeface="+mn-lt"/>
                </a:rPr>
                <a:t>. </a:t>
              </a:r>
              <a:r>
                <a:rPr lang="en-US" altLang="zh-CN" sz="1600" b="1" dirty="0" err="1">
                  <a:solidFill>
                    <a:srgbClr val="262626"/>
                  </a:solidFill>
                  <a:latin typeface="微软雅黑" panose="020B0503020204020204" pitchFamily="34" charset="-122"/>
                  <a:ea typeface="微软雅黑" panose="020B0503020204020204" pitchFamily="34" charset="-122"/>
                  <a:cs typeface="+mn-ea"/>
                  <a:sym typeface="+mn-lt"/>
                </a:rPr>
                <a:t>Sahinidis</a:t>
              </a:r>
              <a:r>
                <a:rPr lang="en-US" sz="1600" b="1" dirty="0">
                  <a:solidFill>
                    <a:srgbClr val="262626"/>
                  </a:solidFill>
                  <a:latin typeface="微软雅黑" panose="020B0503020204020204" pitchFamily="34" charset="-122"/>
                  <a:ea typeface="微软雅黑" panose="020B0503020204020204" pitchFamily="34" charset="-122"/>
                  <a:cs typeface="+mn-ea"/>
                  <a:sym typeface="+mn-lt"/>
                </a:rPr>
                <a:t>)</a:t>
              </a:r>
              <a:endParaRPr lang="en-IN" sz="1600" b="1" dirty="0">
                <a:solidFill>
                  <a:srgbClr val="262626"/>
                </a:solidFill>
                <a:latin typeface="微软雅黑" panose="020B0503020204020204" pitchFamily="34" charset="-122"/>
                <a:ea typeface="微软雅黑" panose="020B0503020204020204" pitchFamily="34" charset="-122"/>
                <a:cs typeface="+mn-ea"/>
                <a:sym typeface="+mn-lt"/>
              </a:endParaRPr>
            </a:p>
          </p:txBody>
        </p:sp>
        <p:sp>
          <p:nvSpPr>
            <p:cNvPr id="93" name="Rectangle 91">
              <a:extLst>
                <a:ext uri="{FF2B5EF4-FFF2-40B4-BE49-F238E27FC236}">
                  <a16:creationId xmlns:a16="http://schemas.microsoft.com/office/drawing/2014/main" id="{20678BED-A4C5-2DA7-56B4-940EC029DEBB}"/>
                </a:ext>
              </a:extLst>
            </p:cNvPr>
            <p:cNvSpPr/>
            <p:nvPr/>
          </p:nvSpPr>
          <p:spPr>
            <a:xfrm>
              <a:off x="6581169" y="1862630"/>
              <a:ext cx="2136321" cy="700576"/>
            </a:xfrm>
            <a:prstGeom prst="rect">
              <a:avLst/>
            </a:prstGeom>
          </p:spPr>
          <p:txBody>
            <a:bodyPr wrap="square">
              <a:spAutoFit/>
            </a:bodyPr>
            <a:lstStyle/>
            <a:p>
              <a:pPr marL="285750" indent="-285750" fontAlgn="auto">
                <a:lnSpc>
                  <a:spcPct val="150000"/>
                </a:lnSpc>
                <a:spcBef>
                  <a:spcPts val="0"/>
                </a:spcBef>
                <a:spcAft>
                  <a:spcPts val="0"/>
                </a:spcAft>
                <a:buFont typeface="Arial" panose="020B0604020202020204" pitchFamily="34" charset="0"/>
                <a:buChar char="•"/>
              </a:pPr>
              <a:r>
                <a:rPr lang="zh-CN" altLang="en-US" sz="1400" b="1" dirty="0">
                  <a:solidFill>
                    <a:schemeClr val="accent1">
                      <a:lumMod val="50000"/>
                    </a:schemeClr>
                  </a:solidFill>
                  <a:latin typeface="微软雅黑" panose="020B0503020204020204" pitchFamily="34" charset="-122"/>
                  <a:ea typeface="微软雅黑" panose="020B0503020204020204" pitchFamily="34" charset="-122"/>
                  <a:cs typeface="+mn-ea"/>
                  <a:sym typeface="+mn-lt"/>
                </a:rPr>
                <a:t>不等式约束</a:t>
              </a:r>
              <a:endParaRPr lang="en-US" altLang="zh-CN" sz="1400" b="1" dirty="0">
                <a:solidFill>
                  <a:schemeClr val="accent1">
                    <a:lumMod val="50000"/>
                  </a:schemeClr>
                </a:solidFill>
                <a:latin typeface="微软雅黑" panose="020B0503020204020204" pitchFamily="34" charset="-122"/>
                <a:ea typeface="微软雅黑" panose="020B0503020204020204" pitchFamily="34" charset="-122"/>
                <a:cs typeface="+mn-ea"/>
                <a:sym typeface="+mn-lt"/>
              </a:endParaRPr>
            </a:p>
            <a:p>
              <a:pPr marL="285750" indent="-285750" fontAlgn="auto">
                <a:lnSpc>
                  <a:spcPct val="150000"/>
                </a:lnSpc>
                <a:spcBef>
                  <a:spcPts val="0"/>
                </a:spcBef>
                <a:spcAft>
                  <a:spcPts val="0"/>
                </a:spcAft>
                <a:buFont typeface="Arial" panose="020B0604020202020204" pitchFamily="34" charset="0"/>
                <a:buChar char="•"/>
              </a:pPr>
              <a:r>
                <a:rPr lang="zh-CN" altLang="en-US" sz="1400" b="1" dirty="0">
                  <a:solidFill>
                    <a:schemeClr val="accent1">
                      <a:lumMod val="50000"/>
                    </a:schemeClr>
                  </a:solidFill>
                  <a:latin typeface="微软雅黑" panose="020B0503020204020204" pitchFamily="34" charset="-122"/>
                  <a:ea typeface="微软雅黑" panose="020B0503020204020204" pitchFamily="34" charset="-122"/>
                  <a:cs typeface="+mn-ea"/>
                  <a:sym typeface="+mn-lt"/>
                </a:rPr>
                <a:t>加速收敛</a:t>
              </a:r>
              <a:endParaRPr lang="en-US" altLang="zh-CN" sz="1400" b="1" dirty="0">
                <a:solidFill>
                  <a:schemeClr val="accent1">
                    <a:lumMod val="50000"/>
                  </a:schemeClr>
                </a:solidFill>
                <a:latin typeface="微软雅黑" panose="020B0503020204020204" pitchFamily="34" charset="-122"/>
                <a:ea typeface="微软雅黑" panose="020B0503020204020204" pitchFamily="34" charset="-122"/>
                <a:cs typeface="+mn-ea"/>
                <a:sym typeface="+mn-lt"/>
              </a:endParaRPr>
            </a:p>
          </p:txBody>
        </p:sp>
      </p:grpSp>
      <p:grpSp>
        <p:nvGrpSpPr>
          <p:cNvPr id="109" name="组合 108">
            <a:extLst>
              <a:ext uri="{FF2B5EF4-FFF2-40B4-BE49-F238E27FC236}">
                <a16:creationId xmlns:a16="http://schemas.microsoft.com/office/drawing/2014/main" id="{3B8D6E0E-E4C5-71B7-BC99-E03936C27F23}"/>
              </a:ext>
            </a:extLst>
          </p:cNvPr>
          <p:cNvGrpSpPr/>
          <p:nvPr/>
        </p:nvGrpSpPr>
        <p:grpSpPr>
          <a:xfrm>
            <a:off x="9147326" y="836234"/>
            <a:ext cx="2086601" cy="1410677"/>
            <a:chOff x="8490784" y="4904882"/>
            <a:chExt cx="2288826" cy="1410677"/>
          </a:xfrm>
        </p:grpSpPr>
        <p:sp>
          <p:nvSpPr>
            <p:cNvPr id="96" name="TextBox 89">
              <a:extLst>
                <a:ext uri="{FF2B5EF4-FFF2-40B4-BE49-F238E27FC236}">
                  <a16:creationId xmlns:a16="http://schemas.microsoft.com/office/drawing/2014/main" id="{20016EAF-D65D-5323-C946-DF0E205D2BD7}"/>
                </a:ext>
              </a:extLst>
            </p:cNvPr>
            <p:cNvSpPr txBox="1"/>
            <p:nvPr/>
          </p:nvSpPr>
          <p:spPr>
            <a:xfrm>
              <a:off x="8490784" y="4904882"/>
              <a:ext cx="2016514" cy="787523"/>
            </a:xfrm>
            <a:prstGeom prst="rect">
              <a:avLst/>
            </a:prstGeom>
            <a:noFill/>
          </p:spPr>
          <p:txBody>
            <a:bodyPr wrap="none" rtlCol="0">
              <a:spAutoFit/>
            </a:bodyPr>
            <a:lstStyle/>
            <a:p>
              <a:pPr algn="ctr" fontAlgn="auto">
                <a:lnSpc>
                  <a:spcPct val="150000"/>
                </a:lnSpc>
                <a:spcBef>
                  <a:spcPts val="0"/>
                </a:spcBef>
                <a:spcAft>
                  <a:spcPts val="0"/>
                </a:spcAft>
              </a:pPr>
              <a:r>
                <a:rPr lang="en-US" altLang="zh-CN" sz="1600" b="1" dirty="0" err="1">
                  <a:solidFill>
                    <a:srgbClr val="262626"/>
                  </a:solidFill>
                  <a:latin typeface="微软雅黑" panose="020B0503020204020204" pitchFamily="34" charset="-122"/>
                  <a:ea typeface="微软雅黑" panose="020B0503020204020204" pitchFamily="34" charset="-122"/>
                  <a:cs typeface="+mn-ea"/>
                  <a:sym typeface="+mn-lt"/>
                </a:rPr>
                <a:t>ReLU</a:t>
              </a:r>
              <a:r>
                <a:rPr lang="zh-CN" altLang="en-US" sz="1600" b="1" dirty="0">
                  <a:solidFill>
                    <a:srgbClr val="262626"/>
                  </a:solidFill>
                  <a:latin typeface="微软雅黑" panose="020B0503020204020204" pitchFamily="34" charset="-122"/>
                  <a:ea typeface="微软雅黑" panose="020B0503020204020204" pitchFamily="34" charset="-122"/>
                  <a:cs typeface="+mn-ea"/>
                  <a:sym typeface="+mn-lt"/>
                </a:rPr>
                <a:t>神经网络代理</a:t>
              </a:r>
              <a:endParaRPr lang="en-US" altLang="zh-CN" sz="1600" b="1" dirty="0">
                <a:solidFill>
                  <a:srgbClr val="262626"/>
                </a:solidFill>
                <a:latin typeface="微软雅黑" panose="020B0503020204020204" pitchFamily="34" charset="-122"/>
                <a:ea typeface="微软雅黑" panose="020B0503020204020204" pitchFamily="34" charset="-122"/>
                <a:cs typeface="+mn-ea"/>
                <a:sym typeface="+mn-lt"/>
              </a:endParaRPr>
            </a:p>
            <a:p>
              <a:pPr algn="ctr" fontAlgn="auto">
                <a:lnSpc>
                  <a:spcPct val="150000"/>
                </a:lnSpc>
                <a:spcBef>
                  <a:spcPts val="0"/>
                </a:spcBef>
                <a:spcAft>
                  <a:spcPts val="0"/>
                </a:spcAft>
              </a:pPr>
              <a:r>
                <a:rPr lang="en-US" sz="1600" b="1" dirty="0">
                  <a:solidFill>
                    <a:srgbClr val="262626"/>
                  </a:solidFill>
                  <a:latin typeface="微软雅黑" panose="020B0503020204020204" pitchFamily="34" charset="-122"/>
                  <a:ea typeface="微软雅黑" panose="020B0503020204020204" pitchFamily="34" charset="-122"/>
                  <a:cs typeface="+mn-ea"/>
                  <a:sym typeface="+mn-lt"/>
                </a:rPr>
                <a:t>(Bjarne Grimstad)</a:t>
              </a:r>
              <a:endParaRPr lang="en-IN" sz="1600" b="1" dirty="0">
                <a:solidFill>
                  <a:srgbClr val="262626"/>
                </a:solidFill>
                <a:latin typeface="微软雅黑" panose="020B0503020204020204" pitchFamily="34" charset="-122"/>
                <a:ea typeface="微软雅黑" panose="020B0503020204020204" pitchFamily="34" charset="-122"/>
                <a:cs typeface="+mn-ea"/>
                <a:sym typeface="+mn-lt"/>
              </a:endParaRPr>
            </a:p>
          </p:txBody>
        </p:sp>
        <p:sp>
          <p:nvSpPr>
            <p:cNvPr id="97" name="Rectangle 91">
              <a:extLst>
                <a:ext uri="{FF2B5EF4-FFF2-40B4-BE49-F238E27FC236}">
                  <a16:creationId xmlns:a16="http://schemas.microsoft.com/office/drawing/2014/main" id="{4123A712-2620-191B-A63B-D65EF2B8DCFF}"/>
                </a:ext>
              </a:extLst>
            </p:cNvPr>
            <p:cNvSpPr/>
            <p:nvPr/>
          </p:nvSpPr>
          <p:spPr>
            <a:xfrm>
              <a:off x="8490784" y="5614983"/>
              <a:ext cx="2288826" cy="700576"/>
            </a:xfrm>
            <a:prstGeom prst="rect">
              <a:avLst/>
            </a:prstGeom>
          </p:spPr>
          <p:txBody>
            <a:bodyPr wrap="square">
              <a:spAutoFit/>
            </a:bodyPr>
            <a:lstStyle/>
            <a:p>
              <a:pPr marL="285750" indent="-285750" fontAlgn="auto">
                <a:lnSpc>
                  <a:spcPct val="150000"/>
                </a:lnSpc>
                <a:spcBef>
                  <a:spcPts val="0"/>
                </a:spcBef>
                <a:spcAft>
                  <a:spcPts val="0"/>
                </a:spcAft>
                <a:buFont typeface="Arial" panose="020B0604020202020204" pitchFamily="34" charset="0"/>
                <a:buChar char="•"/>
              </a:pPr>
              <a:r>
                <a:rPr lang="en-US" altLang="zh-CN" sz="1400" b="1" dirty="0">
                  <a:solidFill>
                    <a:schemeClr val="accent1">
                      <a:lumMod val="50000"/>
                    </a:schemeClr>
                  </a:solidFill>
                  <a:latin typeface="微软雅黑" panose="020B0503020204020204" pitchFamily="34" charset="-122"/>
                  <a:ea typeface="微软雅黑" panose="020B0503020204020204" pitchFamily="34" charset="-122"/>
                  <a:cs typeface="+mn-ea"/>
                  <a:sym typeface="+mn-lt"/>
                </a:rPr>
                <a:t>NLP</a:t>
              </a:r>
              <a:r>
                <a:rPr lang="zh-CN" altLang="en-US" sz="1400" b="1" dirty="0">
                  <a:solidFill>
                    <a:schemeClr val="accent1">
                      <a:lumMod val="50000"/>
                    </a:schemeClr>
                  </a:solidFill>
                  <a:latin typeface="微软雅黑" panose="020B0503020204020204" pitchFamily="34" charset="-122"/>
                  <a:ea typeface="微软雅黑" panose="020B0503020204020204" pitchFamily="34" charset="-122"/>
                  <a:cs typeface="+mn-ea"/>
                  <a:sym typeface="+mn-lt"/>
                </a:rPr>
                <a:t>转化为</a:t>
              </a:r>
              <a:r>
                <a:rPr lang="en-US" altLang="zh-CN" sz="1400" b="1" dirty="0">
                  <a:solidFill>
                    <a:schemeClr val="accent1">
                      <a:lumMod val="50000"/>
                    </a:schemeClr>
                  </a:solidFill>
                  <a:latin typeface="微软雅黑" panose="020B0503020204020204" pitchFamily="34" charset="-122"/>
                  <a:ea typeface="微软雅黑" panose="020B0503020204020204" pitchFamily="34" charset="-122"/>
                  <a:cs typeface="+mn-ea"/>
                  <a:sym typeface="+mn-lt"/>
                </a:rPr>
                <a:t>MILP</a:t>
              </a:r>
            </a:p>
            <a:p>
              <a:pPr marL="285750" indent="-285750" fontAlgn="auto">
                <a:lnSpc>
                  <a:spcPct val="150000"/>
                </a:lnSpc>
                <a:spcBef>
                  <a:spcPts val="0"/>
                </a:spcBef>
                <a:spcAft>
                  <a:spcPts val="0"/>
                </a:spcAft>
                <a:buFont typeface="Arial" panose="020B0604020202020204" pitchFamily="34" charset="0"/>
                <a:buChar char="•"/>
              </a:pPr>
              <a:r>
                <a:rPr lang="zh-CN" altLang="en-US" sz="1400" b="1" dirty="0">
                  <a:solidFill>
                    <a:schemeClr val="accent1">
                      <a:lumMod val="50000"/>
                    </a:schemeClr>
                  </a:solidFill>
                  <a:latin typeface="微软雅黑" panose="020B0503020204020204" pitchFamily="34" charset="-122"/>
                  <a:ea typeface="微软雅黑" panose="020B0503020204020204" pitchFamily="34" charset="-122"/>
                  <a:cs typeface="+mn-ea"/>
                  <a:sym typeface="+mn-lt"/>
                </a:rPr>
                <a:t>代理精度较差</a:t>
              </a:r>
              <a:endParaRPr lang="en-IN" sz="1400" b="1" dirty="0">
                <a:solidFill>
                  <a:schemeClr val="accent1">
                    <a:lumMod val="50000"/>
                  </a:schemeClr>
                </a:solidFill>
                <a:latin typeface="微软雅黑" panose="020B0503020204020204" pitchFamily="34" charset="-122"/>
                <a:ea typeface="微软雅黑" panose="020B0503020204020204" pitchFamily="34" charset="-122"/>
                <a:cs typeface="+mn-ea"/>
                <a:sym typeface="+mn-lt"/>
              </a:endParaRPr>
            </a:p>
          </p:txBody>
        </p:sp>
      </p:grpSp>
      <p:grpSp>
        <p:nvGrpSpPr>
          <p:cNvPr id="115" name="组合 114">
            <a:extLst>
              <a:ext uri="{FF2B5EF4-FFF2-40B4-BE49-F238E27FC236}">
                <a16:creationId xmlns:a16="http://schemas.microsoft.com/office/drawing/2014/main" id="{7E634476-23CF-CD2E-D725-B5BB4E6EAFD7}"/>
              </a:ext>
            </a:extLst>
          </p:cNvPr>
          <p:cNvGrpSpPr/>
          <p:nvPr/>
        </p:nvGrpSpPr>
        <p:grpSpPr>
          <a:xfrm>
            <a:off x="9805684" y="4612886"/>
            <a:ext cx="2451078" cy="1425693"/>
            <a:chOff x="9551166" y="1237608"/>
            <a:chExt cx="2688626" cy="1425693"/>
          </a:xfrm>
        </p:grpSpPr>
        <p:sp>
          <p:nvSpPr>
            <p:cNvPr id="98" name="TextBox 89">
              <a:extLst>
                <a:ext uri="{FF2B5EF4-FFF2-40B4-BE49-F238E27FC236}">
                  <a16:creationId xmlns:a16="http://schemas.microsoft.com/office/drawing/2014/main" id="{1ADA5F73-2BDB-3BEE-B743-7F580F4A0A6B}"/>
                </a:ext>
              </a:extLst>
            </p:cNvPr>
            <p:cNvSpPr txBox="1"/>
            <p:nvPr/>
          </p:nvSpPr>
          <p:spPr>
            <a:xfrm>
              <a:off x="9551166" y="1237608"/>
              <a:ext cx="2688626" cy="787523"/>
            </a:xfrm>
            <a:prstGeom prst="rect">
              <a:avLst/>
            </a:prstGeom>
            <a:noFill/>
          </p:spPr>
          <p:txBody>
            <a:bodyPr wrap="square" rtlCol="0">
              <a:spAutoFit/>
            </a:bodyPr>
            <a:lstStyle/>
            <a:p>
              <a:pPr algn="ctr" fontAlgn="auto">
                <a:lnSpc>
                  <a:spcPct val="150000"/>
                </a:lnSpc>
                <a:spcBef>
                  <a:spcPts val="0"/>
                </a:spcBef>
                <a:spcAft>
                  <a:spcPts val="0"/>
                </a:spcAft>
              </a:pPr>
              <a:r>
                <a:rPr lang="zh-CN" altLang="en-US" sz="1600" b="1" dirty="0">
                  <a:solidFill>
                    <a:srgbClr val="262626"/>
                  </a:solidFill>
                  <a:latin typeface="微软雅黑" panose="020B0503020204020204" pitchFamily="34" charset="-122"/>
                  <a:ea typeface="微软雅黑" panose="020B0503020204020204" pitchFamily="34" charset="-122"/>
                  <a:cs typeface="+mn-ea"/>
                  <a:sym typeface="+mn-lt"/>
                </a:rPr>
                <a:t>数据驱动的空间分支定界</a:t>
              </a:r>
              <a:endParaRPr lang="en-US" altLang="zh-CN" sz="1600" b="1" dirty="0">
                <a:solidFill>
                  <a:srgbClr val="262626"/>
                </a:solidFill>
                <a:latin typeface="微软雅黑" panose="020B0503020204020204" pitchFamily="34" charset="-122"/>
                <a:ea typeface="微软雅黑" panose="020B0503020204020204" pitchFamily="34" charset="-122"/>
                <a:cs typeface="+mn-ea"/>
                <a:sym typeface="+mn-lt"/>
              </a:endParaRPr>
            </a:p>
            <a:p>
              <a:pPr algn="ctr" fontAlgn="auto">
                <a:lnSpc>
                  <a:spcPct val="150000"/>
                </a:lnSpc>
                <a:spcBef>
                  <a:spcPts val="0"/>
                </a:spcBef>
                <a:spcAft>
                  <a:spcPts val="0"/>
                </a:spcAft>
              </a:pPr>
              <a:r>
                <a:rPr lang="en-US" sz="1600" b="1" dirty="0">
                  <a:solidFill>
                    <a:srgbClr val="262626"/>
                  </a:solidFill>
                  <a:latin typeface="微软雅黑" panose="020B0503020204020204" pitchFamily="34" charset="-122"/>
                  <a:ea typeface="微软雅黑" panose="020B0503020204020204" pitchFamily="34" charset="-122"/>
                  <a:cs typeface="+mn-ea"/>
                  <a:sym typeface="+mn-lt"/>
                </a:rPr>
                <a:t>(</a:t>
              </a:r>
              <a:r>
                <a:rPr lang="en-US" altLang="zh-CN" sz="1600" b="1" dirty="0">
                  <a:solidFill>
                    <a:srgbClr val="262626"/>
                  </a:solidFill>
                  <a:latin typeface="微软雅黑" panose="020B0503020204020204" pitchFamily="34" charset="-122"/>
                  <a:ea typeface="微软雅黑" panose="020B0503020204020204" pitchFamily="34" charset="-122"/>
                  <a:cs typeface="+mn-ea"/>
                  <a:sym typeface="+mn-lt"/>
                </a:rPr>
                <a:t>Fani </a:t>
              </a:r>
              <a:r>
                <a:rPr lang="en-US" altLang="zh-CN" sz="1600" b="1" dirty="0" err="1">
                  <a:solidFill>
                    <a:srgbClr val="262626"/>
                  </a:solidFill>
                  <a:latin typeface="微软雅黑" panose="020B0503020204020204" pitchFamily="34" charset="-122"/>
                  <a:ea typeface="微软雅黑" panose="020B0503020204020204" pitchFamily="34" charset="-122"/>
                  <a:cs typeface="+mn-ea"/>
                  <a:sym typeface="+mn-lt"/>
                </a:rPr>
                <a:t>Boukouvala</a:t>
              </a:r>
              <a:r>
                <a:rPr lang="en-US" sz="1600" b="1" dirty="0">
                  <a:solidFill>
                    <a:srgbClr val="262626"/>
                  </a:solidFill>
                  <a:latin typeface="微软雅黑" panose="020B0503020204020204" pitchFamily="34" charset="-122"/>
                  <a:ea typeface="微软雅黑" panose="020B0503020204020204" pitchFamily="34" charset="-122"/>
                  <a:cs typeface="+mn-ea"/>
                  <a:sym typeface="+mn-lt"/>
                </a:rPr>
                <a:t>)</a:t>
              </a:r>
              <a:endParaRPr lang="en-IN" sz="1600" b="1" dirty="0">
                <a:solidFill>
                  <a:srgbClr val="262626"/>
                </a:solidFill>
                <a:latin typeface="微软雅黑" panose="020B0503020204020204" pitchFamily="34" charset="-122"/>
                <a:ea typeface="微软雅黑" panose="020B0503020204020204" pitchFamily="34" charset="-122"/>
                <a:cs typeface="+mn-ea"/>
                <a:sym typeface="+mn-lt"/>
              </a:endParaRPr>
            </a:p>
          </p:txBody>
        </p:sp>
        <p:sp>
          <p:nvSpPr>
            <p:cNvPr id="99" name="Rectangle 91">
              <a:extLst>
                <a:ext uri="{FF2B5EF4-FFF2-40B4-BE49-F238E27FC236}">
                  <a16:creationId xmlns:a16="http://schemas.microsoft.com/office/drawing/2014/main" id="{CF6C9B38-7ACE-467B-D858-127345BBFEBD}"/>
                </a:ext>
              </a:extLst>
            </p:cNvPr>
            <p:cNvSpPr/>
            <p:nvPr/>
          </p:nvSpPr>
          <p:spPr>
            <a:xfrm>
              <a:off x="9563694" y="1962725"/>
              <a:ext cx="2479857" cy="700576"/>
            </a:xfrm>
            <a:prstGeom prst="rect">
              <a:avLst/>
            </a:prstGeom>
          </p:spPr>
          <p:txBody>
            <a:bodyPr wrap="square">
              <a:spAutoFit/>
            </a:bodyPr>
            <a:lstStyle/>
            <a:p>
              <a:pPr marL="285750" indent="-285750" fontAlgn="auto">
                <a:lnSpc>
                  <a:spcPct val="150000"/>
                </a:lnSpc>
                <a:spcBef>
                  <a:spcPts val="0"/>
                </a:spcBef>
                <a:spcAft>
                  <a:spcPts val="0"/>
                </a:spcAft>
                <a:buFont typeface="Arial" panose="020B0604020202020204" pitchFamily="34" charset="0"/>
                <a:buChar char="•"/>
              </a:pPr>
              <a:r>
                <a:rPr lang="zh-CN" altLang="en-US" sz="1400" b="1" dirty="0">
                  <a:solidFill>
                    <a:schemeClr val="accent1">
                      <a:lumMod val="50000"/>
                    </a:schemeClr>
                  </a:solidFill>
                  <a:latin typeface="微软雅黑" panose="020B0503020204020204" pitchFamily="34" charset="-122"/>
                  <a:ea typeface="微软雅黑" panose="020B0503020204020204" pitchFamily="34" charset="-122"/>
                  <a:cs typeface="+mn-ea"/>
                  <a:sym typeface="+mn-lt"/>
                </a:rPr>
                <a:t>多保真、数据驱动下界</a:t>
              </a:r>
              <a:endParaRPr lang="en-US" altLang="zh-CN" sz="1400" b="1" dirty="0">
                <a:solidFill>
                  <a:schemeClr val="accent1">
                    <a:lumMod val="50000"/>
                  </a:schemeClr>
                </a:solidFill>
                <a:latin typeface="微软雅黑" panose="020B0503020204020204" pitchFamily="34" charset="-122"/>
                <a:ea typeface="微软雅黑" panose="020B0503020204020204" pitchFamily="34" charset="-122"/>
                <a:cs typeface="+mn-ea"/>
                <a:sym typeface="+mn-lt"/>
              </a:endParaRPr>
            </a:p>
            <a:p>
              <a:pPr marL="285750" indent="-285750" fontAlgn="auto">
                <a:lnSpc>
                  <a:spcPct val="150000"/>
                </a:lnSpc>
                <a:spcBef>
                  <a:spcPts val="0"/>
                </a:spcBef>
                <a:spcAft>
                  <a:spcPts val="0"/>
                </a:spcAft>
                <a:buFont typeface="Arial" panose="020B0604020202020204" pitchFamily="34" charset="0"/>
                <a:buChar char="•"/>
              </a:pPr>
              <a:r>
                <a:rPr lang="zh-CN" altLang="en-US" sz="1400" b="1" dirty="0">
                  <a:solidFill>
                    <a:schemeClr val="accent1">
                      <a:lumMod val="50000"/>
                    </a:schemeClr>
                  </a:solidFill>
                  <a:latin typeface="微软雅黑" panose="020B0503020204020204" pitchFamily="34" charset="-122"/>
                  <a:ea typeface="微软雅黑" panose="020B0503020204020204" pitchFamily="34" charset="-122"/>
                  <a:cs typeface="+mn-ea"/>
                  <a:sym typeface="+mn-lt"/>
                </a:rPr>
                <a:t>上下界约束</a:t>
              </a:r>
              <a:endParaRPr lang="en-IN" sz="1400" b="1" dirty="0">
                <a:solidFill>
                  <a:schemeClr val="accent1">
                    <a:lumMod val="50000"/>
                  </a:schemeClr>
                </a:solidFill>
                <a:latin typeface="微软雅黑" panose="020B0503020204020204" pitchFamily="34" charset="-122"/>
                <a:ea typeface="微软雅黑" panose="020B0503020204020204" pitchFamily="34" charset="-122"/>
                <a:cs typeface="+mn-ea"/>
                <a:sym typeface="+mn-lt"/>
              </a:endParaRPr>
            </a:p>
          </p:txBody>
        </p:sp>
      </p:grpSp>
      <p:pic>
        <p:nvPicPr>
          <p:cNvPr id="103" name="图形 102">
            <a:extLst>
              <a:ext uri="{FF2B5EF4-FFF2-40B4-BE49-F238E27FC236}">
                <a16:creationId xmlns:a16="http://schemas.microsoft.com/office/drawing/2014/main" id="{CE6E5BE7-BF13-2643-91C0-C46B8A9EA1BC}"/>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979199" y="2532819"/>
            <a:ext cx="524602" cy="575444"/>
          </a:xfrm>
          <a:prstGeom prst="rect">
            <a:avLst/>
          </a:prstGeom>
        </p:spPr>
      </p:pic>
      <p:sp>
        <p:nvSpPr>
          <p:cNvPr id="118" name="文本框 5">
            <a:extLst>
              <a:ext uri="{FF2B5EF4-FFF2-40B4-BE49-F238E27FC236}">
                <a16:creationId xmlns:a16="http://schemas.microsoft.com/office/drawing/2014/main" id="{6610DF8F-2E75-77B7-675B-7CC7F57AE338}"/>
              </a:ext>
            </a:extLst>
          </p:cNvPr>
          <p:cNvSpPr txBox="1"/>
          <p:nvPr/>
        </p:nvSpPr>
        <p:spPr>
          <a:xfrm>
            <a:off x="0" y="6252829"/>
            <a:ext cx="12192000" cy="430887"/>
          </a:xfrm>
          <a:prstGeom prst="rect">
            <a:avLst/>
          </a:prstGeom>
          <a:solidFill>
            <a:srgbClr val="1F497D">
              <a:lumMod val="20000"/>
              <a:lumOff val="80000"/>
            </a:srgbClr>
          </a:solidFill>
          <a:effectLst>
            <a:outerShdw blurRad="50800" dist="38100" dir="2700000" algn="tl" rotWithShape="0">
              <a:prstClr val="black">
                <a:alpha val="40000"/>
              </a:prstClr>
            </a:outerShdw>
          </a:effectLst>
        </p:spPr>
        <p:txBody>
          <a:bodyPr wrap="square">
            <a:spAutoFit/>
          </a:bodyPr>
          <a:lstStyle/>
          <a:p>
            <a:pPr lvl="0" algn="ctr"/>
            <a:r>
              <a:rPr lang="zh-CN" altLang="en-US" sz="2200" b="1" kern="0" dirty="0">
                <a:solidFill>
                  <a:prstClr val="black"/>
                </a:solidFill>
                <a:latin typeface="Arial"/>
                <a:ea typeface="Microsoft YaHei"/>
                <a:cs typeface="+mn-ea"/>
                <a:sym typeface="+mn-lt"/>
              </a:rPr>
              <a:t>全局优化算法主要基于空间分支定界算法</a:t>
            </a:r>
            <a:endParaRPr kumimoji="0" lang="zh-CN" altLang="en-US" sz="2200" b="1" i="0" u="none" strike="noStrike" kern="0" cap="none" spc="0" normalizeH="0" baseline="0" noProof="0" dirty="0">
              <a:ln>
                <a:noFill/>
              </a:ln>
              <a:solidFill>
                <a:prstClr val="black"/>
              </a:solidFill>
              <a:effectLst/>
              <a:uLnTx/>
              <a:uFillTx/>
              <a:latin typeface="Arial"/>
              <a:ea typeface="Microsoft YaHei"/>
              <a:cs typeface="+mn-ea"/>
              <a:sym typeface="+mn-lt"/>
            </a:endParaRPr>
          </a:p>
        </p:txBody>
      </p:sp>
      <p:sp>
        <p:nvSpPr>
          <p:cNvPr id="2" name="Freeform 10">
            <a:extLst>
              <a:ext uri="{FF2B5EF4-FFF2-40B4-BE49-F238E27FC236}">
                <a16:creationId xmlns:a16="http://schemas.microsoft.com/office/drawing/2014/main" id="{20D9D2CB-F574-2F99-DF65-AB412290607F}"/>
              </a:ext>
            </a:extLst>
          </p:cNvPr>
          <p:cNvSpPr/>
          <p:nvPr/>
        </p:nvSpPr>
        <p:spPr bwMode="auto">
          <a:xfrm>
            <a:off x="7411944" y="3232002"/>
            <a:ext cx="1429303" cy="492125"/>
          </a:xfrm>
          <a:custGeom>
            <a:avLst/>
            <a:gdLst>
              <a:gd name="T0" fmla="*/ 75 w 467"/>
              <a:gd name="T1" fmla="*/ 125 h 131"/>
              <a:gd name="T2" fmla="*/ 5 w 467"/>
              <a:gd name="T3" fmla="*/ 18 h 131"/>
              <a:gd name="T4" fmla="*/ 14 w 467"/>
              <a:gd name="T5" fmla="*/ 0 h 131"/>
              <a:gd name="T6" fmla="*/ 382 w 467"/>
              <a:gd name="T7" fmla="*/ 0 h 131"/>
              <a:gd name="T8" fmla="*/ 392 w 467"/>
              <a:gd name="T9" fmla="*/ 6 h 131"/>
              <a:gd name="T10" fmla="*/ 462 w 467"/>
              <a:gd name="T11" fmla="*/ 113 h 131"/>
              <a:gd name="T12" fmla="*/ 453 w 467"/>
              <a:gd name="T13" fmla="*/ 131 h 131"/>
              <a:gd name="T14" fmla="*/ 85 w 467"/>
              <a:gd name="T15" fmla="*/ 131 h 131"/>
              <a:gd name="T16" fmla="*/ 75 w 467"/>
              <a:gd name="T17" fmla="*/ 125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7" h="131">
                <a:moveTo>
                  <a:pt x="75" y="125"/>
                </a:moveTo>
                <a:cubicBezTo>
                  <a:pt x="5" y="18"/>
                  <a:pt x="5" y="18"/>
                  <a:pt x="5" y="18"/>
                </a:cubicBezTo>
                <a:cubicBezTo>
                  <a:pt x="0" y="10"/>
                  <a:pt x="5" y="0"/>
                  <a:pt x="14" y="0"/>
                </a:cubicBezTo>
                <a:cubicBezTo>
                  <a:pt x="382" y="0"/>
                  <a:pt x="382" y="0"/>
                  <a:pt x="382" y="0"/>
                </a:cubicBezTo>
                <a:cubicBezTo>
                  <a:pt x="386" y="0"/>
                  <a:pt x="390" y="2"/>
                  <a:pt x="392" y="6"/>
                </a:cubicBezTo>
                <a:cubicBezTo>
                  <a:pt x="462" y="113"/>
                  <a:pt x="462" y="113"/>
                  <a:pt x="462" y="113"/>
                </a:cubicBezTo>
                <a:cubicBezTo>
                  <a:pt x="467" y="121"/>
                  <a:pt x="462" y="131"/>
                  <a:pt x="453" y="131"/>
                </a:cubicBezTo>
                <a:cubicBezTo>
                  <a:pt x="85" y="131"/>
                  <a:pt x="85" y="131"/>
                  <a:pt x="85" y="131"/>
                </a:cubicBezTo>
                <a:cubicBezTo>
                  <a:pt x="81" y="131"/>
                  <a:pt x="77" y="129"/>
                  <a:pt x="75" y="125"/>
                </a:cubicBezTo>
                <a:close/>
              </a:path>
            </a:pathLst>
          </a:custGeom>
          <a:solidFill>
            <a:srgbClr val="C00000"/>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black"/>
              </a:solidFill>
              <a:effectLst/>
              <a:uLnTx/>
              <a:uFillTx/>
              <a:latin typeface="Agency FB" panose="020B0503020202020204" pitchFamily="34" charset="0"/>
              <a:ea typeface="+mn-ea"/>
              <a:cs typeface="+mn-ea"/>
              <a:sym typeface="+mn-lt"/>
            </a:endParaRPr>
          </a:p>
        </p:txBody>
      </p:sp>
      <p:grpSp>
        <p:nvGrpSpPr>
          <p:cNvPr id="3" name="Group 67">
            <a:extLst>
              <a:ext uri="{FF2B5EF4-FFF2-40B4-BE49-F238E27FC236}">
                <a16:creationId xmlns:a16="http://schemas.microsoft.com/office/drawing/2014/main" id="{91FD8FE2-3F97-0442-5FFF-E3809DD009D8}"/>
              </a:ext>
            </a:extLst>
          </p:cNvPr>
          <p:cNvGrpSpPr/>
          <p:nvPr/>
        </p:nvGrpSpPr>
        <p:grpSpPr>
          <a:xfrm>
            <a:off x="11022584" y="3726303"/>
            <a:ext cx="59075" cy="900000"/>
            <a:chOff x="10518775" y="4078287"/>
            <a:chExt cx="93663" cy="1447800"/>
          </a:xfrm>
        </p:grpSpPr>
        <p:sp>
          <p:nvSpPr>
            <p:cNvPr id="12" name="Rectangle 34">
              <a:extLst>
                <a:ext uri="{FF2B5EF4-FFF2-40B4-BE49-F238E27FC236}">
                  <a16:creationId xmlns:a16="http://schemas.microsoft.com/office/drawing/2014/main" id="{B7F423A6-5219-F8CD-E8E9-D04914D703E9}"/>
                </a:ext>
              </a:extLst>
            </p:cNvPr>
            <p:cNvSpPr>
              <a:spLocks noChangeArrowheads="1"/>
            </p:cNvSpPr>
            <p:nvPr/>
          </p:nvSpPr>
          <p:spPr bwMode="auto">
            <a:xfrm>
              <a:off x="10555288" y="5449887"/>
              <a:ext cx="15875" cy="30163"/>
            </a:xfrm>
            <a:prstGeom prst="rect">
              <a:avLst/>
            </a:prstGeom>
            <a:solidFill>
              <a:srgbClr val="64646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fontAlgn="auto">
                <a:spcBef>
                  <a:spcPts val="0"/>
                </a:spcBef>
                <a:spcAft>
                  <a:spcPts val="0"/>
                </a:spcAft>
                <a:defRPr/>
              </a:pPr>
              <a:endParaRPr lang="en-IN" kern="0">
                <a:solidFill>
                  <a:prstClr val="black"/>
                </a:solidFill>
                <a:latin typeface="+mn-lt"/>
                <a:ea typeface="+mn-ea"/>
                <a:cs typeface="+mn-ea"/>
                <a:sym typeface="+mn-lt"/>
              </a:endParaRPr>
            </a:p>
          </p:txBody>
        </p:sp>
        <p:sp>
          <p:nvSpPr>
            <p:cNvPr id="13" name="Oval 35">
              <a:extLst>
                <a:ext uri="{FF2B5EF4-FFF2-40B4-BE49-F238E27FC236}">
                  <a16:creationId xmlns:a16="http://schemas.microsoft.com/office/drawing/2014/main" id="{055F9822-CB0F-F0F4-4C17-0DEC609D1620}"/>
                </a:ext>
              </a:extLst>
            </p:cNvPr>
            <p:cNvSpPr>
              <a:spLocks noChangeArrowheads="1"/>
            </p:cNvSpPr>
            <p:nvPr/>
          </p:nvSpPr>
          <p:spPr bwMode="auto">
            <a:xfrm>
              <a:off x="10518775" y="5430837"/>
              <a:ext cx="93663" cy="95250"/>
            </a:xfrm>
            <a:prstGeom prst="ellipse">
              <a:avLst/>
            </a:prstGeom>
            <a:solidFill>
              <a:srgbClr val="64646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auto">
                <a:spcBef>
                  <a:spcPts val="0"/>
                </a:spcBef>
                <a:spcAft>
                  <a:spcPts val="0"/>
                </a:spcAft>
                <a:defRPr/>
              </a:pPr>
              <a:endParaRPr lang="en-IN" kern="0">
                <a:solidFill>
                  <a:prstClr val="black"/>
                </a:solidFill>
                <a:latin typeface="+mn-lt"/>
                <a:ea typeface="+mn-ea"/>
                <a:cs typeface="+mn-ea"/>
                <a:sym typeface="+mn-lt"/>
              </a:endParaRPr>
            </a:p>
          </p:txBody>
        </p:sp>
        <p:cxnSp>
          <p:nvCxnSpPr>
            <p:cNvPr id="14" name="Straight Connector 62">
              <a:extLst>
                <a:ext uri="{FF2B5EF4-FFF2-40B4-BE49-F238E27FC236}">
                  <a16:creationId xmlns:a16="http://schemas.microsoft.com/office/drawing/2014/main" id="{DF8388E0-E0CB-44DF-CC77-0B0F183781A1}"/>
                </a:ext>
              </a:extLst>
            </p:cNvPr>
            <p:cNvCxnSpPr/>
            <p:nvPr/>
          </p:nvCxnSpPr>
          <p:spPr>
            <a:xfrm flipH="1">
              <a:off x="10563225" y="4078287"/>
              <a:ext cx="8732" cy="1355724"/>
            </a:xfrm>
            <a:prstGeom prst="line">
              <a:avLst/>
            </a:prstGeom>
            <a:noFill/>
            <a:ln w="6350" cap="flat" cmpd="sng" algn="ctr">
              <a:solidFill>
                <a:srgbClr val="646463"/>
              </a:solidFill>
              <a:prstDash val="lgDash"/>
              <a:miter lim="800000"/>
            </a:ln>
            <a:effectLst/>
          </p:spPr>
        </p:cxnSp>
      </p:grpSp>
      <p:grpSp>
        <p:nvGrpSpPr>
          <p:cNvPr id="15" name="组合 14">
            <a:extLst>
              <a:ext uri="{FF2B5EF4-FFF2-40B4-BE49-F238E27FC236}">
                <a16:creationId xmlns:a16="http://schemas.microsoft.com/office/drawing/2014/main" id="{43E99FF4-1C33-40C9-C31C-39C260154E0E}"/>
              </a:ext>
            </a:extLst>
          </p:cNvPr>
          <p:cNvGrpSpPr/>
          <p:nvPr/>
        </p:nvGrpSpPr>
        <p:grpSpPr>
          <a:xfrm>
            <a:off x="7135848" y="4612886"/>
            <a:ext cx="2403162" cy="1432468"/>
            <a:chOff x="9302213" y="1218563"/>
            <a:chExt cx="2863946" cy="1432468"/>
          </a:xfrm>
        </p:grpSpPr>
        <p:sp>
          <p:nvSpPr>
            <p:cNvPr id="33" name="TextBox 89">
              <a:extLst>
                <a:ext uri="{FF2B5EF4-FFF2-40B4-BE49-F238E27FC236}">
                  <a16:creationId xmlns:a16="http://schemas.microsoft.com/office/drawing/2014/main" id="{9E18A791-ECA3-A6A3-F30F-7801ECBCBAF1}"/>
                </a:ext>
              </a:extLst>
            </p:cNvPr>
            <p:cNvSpPr txBox="1"/>
            <p:nvPr/>
          </p:nvSpPr>
          <p:spPr>
            <a:xfrm>
              <a:off x="9302213" y="1218563"/>
              <a:ext cx="2688626" cy="787523"/>
            </a:xfrm>
            <a:prstGeom prst="rect">
              <a:avLst/>
            </a:prstGeom>
            <a:noFill/>
          </p:spPr>
          <p:txBody>
            <a:bodyPr wrap="square" rtlCol="0">
              <a:spAutoFit/>
            </a:bodyPr>
            <a:lstStyle/>
            <a:p>
              <a:pPr algn="ctr" fontAlgn="auto">
                <a:lnSpc>
                  <a:spcPct val="150000"/>
                </a:lnSpc>
                <a:spcBef>
                  <a:spcPts val="0"/>
                </a:spcBef>
                <a:spcAft>
                  <a:spcPts val="0"/>
                </a:spcAft>
              </a:pPr>
              <a:r>
                <a:rPr lang="en-GB" altLang="zh-CN" sz="1600" b="1" dirty="0">
                  <a:solidFill>
                    <a:srgbClr val="262626"/>
                  </a:solidFill>
                  <a:latin typeface="微软雅黑" panose="020B0503020204020204" pitchFamily="34" charset="-122"/>
                  <a:ea typeface="微软雅黑" panose="020B0503020204020204" pitchFamily="34" charset="-122"/>
                  <a:cs typeface="+mn-ea"/>
                  <a:sym typeface="+mn-lt"/>
                </a:rPr>
                <a:t>ANTIGONE</a:t>
              </a:r>
            </a:p>
            <a:p>
              <a:pPr algn="ctr" fontAlgn="auto">
                <a:lnSpc>
                  <a:spcPct val="150000"/>
                </a:lnSpc>
                <a:spcBef>
                  <a:spcPts val="0"/>
                </a:spcBef>
                <a:spcAft>
                  <a:spcPts val="0"/>
                </a:spcAft>
              </a:pPr>
              <a:r>
                <a:rPr lang="en-US" sz="1600" b="1" dirty="0">
                  <a:solidFill>
                    <a:srgbClr val="262626"/>
                  </a:solidFill>
                  <a:latin typeface="微软雅黑" panose="020B0503020204020204" pitchFamily="34" charset="-122"/>
                  <a:ea typeface="微软雅黑" panose="020B0503020204020204" pitchFamily="34" charset="-122"/>
                  <a:cs typeface="+mn-ea"/>
                  <a:sym typeface="+mn-lt"/>
                </a:rPr>
                <a:t>(</a:t>
              </a:r>
              <a:r>
                <a:rPr lang="en-US" altLang="zh-CN" sz="1600" b="1" dirty="0">
                  <a:solidFill>
                    <a:srgbClr val="262626"/>
                  </a:solidFill>
                  <a:latin typeface="微软雅黑" panose="020B0503020204020204" pitchFamily="34" charset="-122"/>
                  <a:ea typeface="微软雅黑" panose="020B0503020204020204" pitchFamily="34" charset="-122"/>
                  <a:cs typeface="+mn-ea"/>
                  <a:sym typeface="+mn-lt"/>
                </a:rPr>
                <a:t>Ruth Misener</a:t>
              </a:r>
              <a:r>
                <a:rPr lang="en-US" sz="1600" b="1" dirty="0">
                  <a:solidFill>
                    <a:srgbClr val="262626"/>
                  </a:solidFill>
                  <a:latin typeface="微软雅黑" panose="020B0503020204020204" pitchFamily="34" charset="-122"/>
                  <a:ea typeface="微软雅黑" panose="020B0503020204020204" pitchFamily="34" charset="-122"/>
                  <a:cs typeface="+mn-ea"/>
                  <a:sym typeface="+mn-lt"/>
                </a:rPr>
                <a:t>)</a:t>
              </a:r>
              <a:endParaRPr lang="en-IN" sz="1600" b="1" dirty="0">
                <a:solidFill>
                  <a:srgbClr val="262626"/>
                </a:solidFill>
                <a:latin typeface="微软雅黑" panose="020B0503020204020204" pitchFamily="34" charset="-122"/>
                <a:ea typeface="微软雅黑" panose="020B0503020204020204" pitchFamily="34" charset="-122"/>
                <a:cs typeface="+mn-ea"/>
                <a:sym typeface="+mn-lt"/>
              </a:endParaRPr>
            </a:p>
          </p:txBody>
        </p:sp>
        <p:sp>
          <p:nvSpPr>
            <p:cNvPr id="34" name="Rectangle 91">
              <a:extLst>
                <a:ext uri="{FF2B5EF4-FFF2-40B4-BE49-F238E27FC236}">
                  <a16:creationId xmlns:a16="http://schemas.microsoft.com/office/drawing/2014/main" id="{9A30469D-1DC2-7461-5C4F-AB45F5AF0E0F}"/>
                </a:ext>
              </a:extLst>
            </p:cNvPr>
            <p:cNvSpPr/>
            <p:nvPr/>
          </p:nvSpPr>
          <p:spPr>
            <a:xfrm>
              <a:off x="9686302" y="1950455"/>
              <a:ext cx="2479857" cy="700576"/>
            </a:xfrm>
            <a:prstGeom prst="rect">
              <a:avLst/>
            </a:prstGeom>
          </p:spPr>
          <p:txBody>
            <a:bodyPr wrap="square">
              <a:spAutoFit/>
            </a:bodyPr>
            <a:lstStyle/>
            <a:p>
              <a:pPr marL="285750" indent="-285750" fontAlgn="auto">
                <a:lnSpc>
                  <a:spcPct val="150000"/>
                </a:lnSpc>
                <a:spcBef>
                  <a:spcPts val="0"/>
                </a:spcBef>
                <a:spcAft>
                  <a:spcPts val="0"/>
                </a:spcAft>
                <a:buFont typeface="Arial" panose="020B0604020202020204" pitchFamily="34" charset="0"/>
                <a:buChar char="•"/>
              </a:pPr>
              <a:r>
                <a:rPr lang="zh-CN" altLang="en-US" sz="1400" b="1" dirty="0">
                  <a:solidFill>
                    <a:schemeClr val="accent1">
                      <a:lumMod val="50000"/>
                    </a:schemeClr>
                  </a:solidFill>
                  <a:latin typeface="微软雅黑" panose="020B0503020204020204" pitchFamily="34" charset="-122"/>
                  <a:ea typeface="微软雅黑" panose="020B0503020204020204" pitchFamily="34" charset="-122"/>
                  <a:cs typeface="+mn-ea"/>
                  <a:sym typeface="+mn-lt"/>
                </a:rPr>
                <a:t>可分解规划树</a:t>
              </a:r>
              <a:endParaRPr lang="en-US" altLang="zh-CN" sz="1400" b="1" dirty="0">
                <a:solidFill>
                  <a:schemeClr val="accent1">
                    <a:lumMod val="50000"/>
                  </a:schemeClr>
                </a:solidFill>
                <a:latin typeface="微软雅黑" panose="020B0503020204020204" pitchFamily="34" charset="-122"/>
                <a:ea typeface="微软雅黑" panose="020B0503020204020204" pitchFamily="34" charset="-122"/>
                <a:cs typeface="+mn-ea"/>
                <a:sym typeface="+mn-lt"/>
              </a:endParaRPr>
            </a:p>
            <a:p>
              <a:pPr marL="285750" indent="-285750" fontAlgn="auto">
                <a:lnSpc>
                  <a:spcPct val="150000"/>
                </a:lnSpc>
                <a:spcBef>
                  <a:spcPts val="0"/>
                </a:spcBef>
                <a:spcAft>
                  <a:spcPts val="0"/>
                </a:spcAft>
                <a:buFont typeface="Arial" panose="020B0604020202020204" pitchFamily="34" charset="0"/>
                <a:buChar char="•"/>
              </a:pPr>
              <a:r>
                <a:rPr lang="zh-CN" altLang="en-US" sz="1400" b="1" dirty="0">
                  <a:solidFill>
                    <a:schemeClr val="accent1">
                      <a:lumMod val="50000"/>
                    </a:schemeClr>
                  </a:solidFill>
                  <a:latin typeface="微软雅黑" panose="020B0503020204020204" pitchFamily="34" charset="-122"/>
                  <a:ea typeface="微软雅黑" panose="020B0503020204020204" pitchFamily="34" charset="-122"/>
                  <a:cs typeface="+mn-ea"/>
                  <a:sym typeface="+mn-lt"/>
                </a:rPr>
                <a:t>重构线性化</a:t>
              </a:r>
              <a:endParaRPr lang="en-IN" sz="1400" b="1" dirty="0">
                <a:solidFill>
                  <a:schemeClr val="accent1">
                    <a:lumMod val="50000"/>
                  </a:schemeClr>
                </a:solidFill>
                <a:latin typeface="微软雅黑" panose="020B0503020204020204" pitchFamily="34" charset="-122"/>
                <a:ea typeface="微软雅黑" panose="020B0503020204020204" pitchFamily="34" charset="-122"/>
                <a:cs typeface="+mn-ea"/>
                <a:sym typeface="+mn-lt"/>
              </a:endParaRPr>
            </a:p>
          </p:txBody>
        </p:sp>
      </p:grpSp>
      <p:sp>
        <p:nvSpPr>
          <p:cNvPr id="35" name="TextBox 74">
            <a:extLst>
              <a:ext uri="{FF2B5EF4-FFF2-40B4-BE49-F238E27FC236}">
                <a16:creationId xmlns:a16="http://schemas.microsoft.com/office/drawing/2014/main" id="{5BDDB372-A2E5-82D6-532B-18EB0D86D1D2}"/>
              </a:ext>
            </a:extLst>
          </p:cNvPr>
          <p:cNvSpPr txBox="1"/>
          <p:nvPr/>
        </p:nvSpPr>
        <p:spPr>
          <a:xfrm>
            <a:off x="7814446" y="3235167"/>
            <a:ext cx="678391" cy="461665"/>
          </a:xfrm>
          <a:prstGeom prst="rect">
            <a:avLst/>
          </a:prstGeom>
          <a:noFill/>
        </p:spPr>
        <p:txBody>
          <a:bodyPr wrap="none" rtlCol="0">
            <a:spAutoFit/>
          </a:bodyPr>
          <a:lstStyle/>
          <a:p>
            <a:pPr fontAlgn="auto">
              <a:spcBef>
                <a:spcPts val="0"/>
              </a:spcBef>
              <a:spcAft>
                <a:spcPts val="0"/>
              </a:spcAft>
            </a:pPr>
            <a:r>
              <a:rPr lang="en-US" sz="2400" b="1" dirty="0">
                <a:solidFill>
                  <a:prstClr val="white"/>
                </a:solidFill>
                <a:latin typeface="Agency FB" panose="020B0503020202020204" pitchFamily="34" charset="0"/>
                <a:ea typeface="+mn-ea"/>
                <a:cs typeface="+mn-ea"/>
                <a:sym typeface="+mn-lt"/>
              </a:rPr>
              <a:t>2013</a:t>
            </a:r>
            <a:endParaRPr lang="en-IN" sz="2400" b="1" dirty="0">
              <a:solidFill>
                <a:prstClr val="white"/>
              </a:solidFill>
              <a:latin typeface="Agency FB" panose="020B0503020202020204" pitchFamily="34" charset="0"/>
              <a:ea typeface="+mn-ea"/>
              <a:cs typeface="+mn-ea"/>
              <a:sym typeface="+mn-lt"/>
            </a:endParaRPr>
          </a:p>
        </p:txBody>
      </p:sp>
      <p:pic>
        <p:nvPicPr>
          <p:cNvPr id="37" name="图形 36">
            <a:extLst>
              <a:ext uri="{FF2B5EF4-FFF2-40B4-BE49-F238E27FC236}">
                <a16:creationId xmlns:a16="http://schemas.microsoft.com/office/drawing/2014/main" id="{83B3D0FF-4971-77BA-AF37-69EAC7E23DBE}"/>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825741" y="2608216"/>
            <a:ext cx="506084" cy="506084"/>
          </a:xfrm>
          <a:prstGeom prst="rect">
            <a:avLst/>
          </a:prstGeom>
        </p:spPr>
      </p:pic>
      <p:pic>
        <p:nvPicPr>
          <p:cNvPr id="38" name="图片 37">
            <a:extLst>
              <a:ext uri="{FF2B5EF4-FFF2-40B4-BE49-F238E27FC236}">
                <a16:creationId xmlns:a16="http://schemas.microsoft.com/office/drawing/2014/main" id="{3EF7B034-740E-B974-DAF5-A0938CA67631}"/>
              </a:ext>
            </a:extLst>
          </p:cNvPr>
          <p:cNvPicPr>
            <a:picLocks noChangeAspect="1"/>
          </p:cNvPicPr>
          <p:nvPr/>
        </p:nvPicPr>
        <p:blipFill>
          <a:blip r:embed="rId16"/>
          <a:stretch>
            <a:fillRect/>
          </a:stretch>
        </p:blipFill>
        <p:spPr>
          <a:xfrm>
            <a:off x="4669719" y="1798973"/>
            <a:ext cx="611272" cy="611272"/>
          </a:xfrm>
          <a:prstGeom prst="rect">
            <a:avLst/>
          </a:prstGeom>
          <a:effectLst>
            <a:outerShdw blurRad="50800" dist="38100" dir="2700000" algn="tl" rotWithShape="0">
              <a:prstClr val="black">
                <a:alpha val="40000"/>
              </a:prstClr>
            </a:outerShdw>
          </a:effectLst>
        </p:spPr>
      </p:pic>
      <p:pic>
        <p:nvPicPr>
          <p:cNvPr id="1026" name="Picture 2" descr="@Gurobi">
            <a:extLst>
              <a:ext uri="{FF2B5EF4-FFF2-40B4-BE49-F238E27FC236}">
                <a16:creationId xmlns:a16="http://schemas.microsoft.com/office/drawing/2014/main" id="{46A53C7E-B78A-7D34-E6B4-3648D8342EA2}"/>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8621970" y="1810157"/>
            <a:ext cx="600213" cy="600213"/>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60" name="箭头: 右 59">
            <a:extLst>
              <a:ext uri="{FF2B5EF4-FFF2-40B4-BE49-F238E27FC236}">
                <a16:creationId xmlns:a16="http://schemas.microsoft.com/office/drawing/2014/main" id="{8DF0727E-7CF1-9E46-51FD-80FC2FDE64F0}"/>
              </a:ext>
            </a:extLst>
          </p:cNvPr>
          <p:cNvSpPr/>
          <p:nvPr/>
        </p:nvSpPr>
        <p:spPr>
          <a:xfrm>
            <a:off x="3550950" y="4834872"/>
            <a:ext cx="507400" cy="424718"/>
          </a:xfrm>
          <a:prstGeom prst="rightArrow">
            <a:avLst/>
          </a:prstGeom>
          <a:gradFill flip="none" rotWithShape="1">
            <a:gsLst>
              <a:gs pos="0">
                <a:schemeClr val="accent2">
                  <a:lumMod val="75000"/>
                </a:schemeClr>
              </a:gs>
              <a:gs pos="50000">
                <a:schemeClr val="accent2">
                  <a:lumMod val="60000"/>
                  <a:lumOff val="40000"/>
                </a:schemeClr>
              </a:gs>
              <a:gs pos="100000">
                <a:schemeClr val="accent2">
                  <a:lumMod val="40000"/>
                  <a:lumOff val="60000"/>
                </a:schemeClr>
              </a:gs>
            </a:gsLst>
            <a:lin ang="10800000" scaled="0"/>
            <a:tileRect/>
          </a:gra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61" name="箭头: 右 60">
            <a:extLst>
              <a:ext uri="{FF2B5EF4-FFF2-40B4-BE49-F238E27FC236}">
                <a16:creationId xmlns:a16="http://schemas.microsoft.com/office/drawing/2014/main" id="{FAE35705-E885-B8A6-487B-4C9C6922AA15}"/>
              </a:ext>
            </a:extLst>
          </p:cNvPr>
          <p:cNvSpPr/>
          <p:nvPr/>
        </p:nvSpPr>
        <p:spPr>
          <a:xfrm>
            <a:off x="6579301" y="4850223"/>
            <a:ext cx="507400" cy="424718"/>
          </a:xfrm>
          <a:prstGeom prst="rightArrow">
            <a:avLst/>
          </a:prstGeom>
          <a:gradFill flip="none" rotWithShape="1">
            <a:gsLst>
              <a:gs pos="0">
                <a:schemeClr val="accent2">
                  <a:lumMod val="75000"/>
                </a:schemeClr>
              </a:gs>
              <a:gs pos="50000">
                <a:schemeClr val="accent2">
                  <a:lumMod val="60000"/>
                  <a:lumOff val="40000"/>
                </a:schemeClr>
              </a:gs>
              <a:gs pos="100000">
                <a:schemeClr val="accent2">
                  <a:lumMod val="40000"/>
                  <a:lumOff val="60000"/>
                </a:schemeClr>
              </a:gs>
            </a:gsLst>
            <a:lin ang="10800000" scaled="0"/>
            <a:tileRect/>
          </a:gra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62" name="箭头: 右 61">
            <a:extLst>
              <a:ext uri="{FF2B5EF4-FFF2-40B4-BE49-F238E27FC236}">
                <a16:creationId xmlns:a16="http://schemas.microsoft.com/office/drawing/2014/main" id="{28BC34CD-9C27-7F4B-A31A-A92743CDDE92}"/>
              </a:ext>
            </a:extLst>
          </p:cNvPr>
          <p:cNvSpPr/>
          <p:nvPr/>
        </p:nvSpPr>
        <p:spPr>
          <a:xfrm>
            <a:off x="9325211" y="4856529"/>
            <a:ext cx="507400" cy="424718"/>
          </a:xfrm>
          <a:prstGeom prst="rightArrow">
            <a:avLst/>
          </a:prstGeom>
          <a:gradFill flip="none" rotWithShape="1">
            <a:gsLst>
              <a:gs pos="0">
                <a:schemeClr val="accent2">
                  <a:lumMod val="75000"/>
                </a:schemeClr>
              </a:gs>
              <a:gs pos="50000">
                <a:schemeClr val="accent2">
                  <a:lumMod val="60000"/>
                  <a:lumOff val="40000"/>
                </a:schemeClr>
              </a:gs>
              <a:gs pos="100000">
                <a:schemeClr val="accent2">
                  <a:lumMod val="40000"/>
                  <a:lumOff val="60000"/>
                </a:schemeClr>
              </a:gs>
            </a:gsLst>
            <a:lin ang="10800000" scaled="0"/>
            <a:tileRect/>
          </a:gra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7626603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8CC0E8-07CD-388E-76D7-533B3360B019}"/>
            </a:ext>
          </a:extLst>
        </p:cNvPr>
        <p:cNvGrpSpPr/>
        <p:nvPr/>
      </p:nvGrpSpPr>
      <p:grpSpPr>
        <a:xfrm>
          <a:off x="0" y="0"/>
          <a:ext cx="0" cy="0"/>
          <a:chOff x="0" y="0"/>
          <a:chExt cx="0" cy="0"/>
        </a:xfrm>
      </p:grpSpPr>
      <p:pic>
        <p:nvPicPr>
          <p:cNvPr id="4" name="图片 3">
            <a:extLst>
              <a:ext uri="{FF2B5EF4-FFF2-40B4-BE49-F238E27FC236}">
                <a16:creationId xmlns:a16="http://schemas.microsoft.com/office/drawing/2014/main" id="{372A7487-16FA-20A4-90F6-760D6EB20EE2}"/>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4177348" y="290195"/>
            <a:ext cx="3837305" cy="805180"/>
          </a:xfrm>
          <a:prstGeom prst="rect">
            <a:avLst/>
          </a:prstGeom>
        </p:spPr>
      </p:pic>
      <p:sp>
        <p:nvSpPr>
          <p:cNvPr id="59" name="圆角矩形 58">
            <a:extLst>
              <a:ext uri="{FF2B5EF4-FFF2-40B4-BE49-F238E27FC236}">
                <a16:creationId xmlns:a16="http://schemas.microsoft.com/office/drawing/2014/main" id="{4759F52C-EE4F-8D0F-1122-BE62FCC52B12}"/>
              </a:ext>
            </a:extLst>
          </p:cNvPr>
          <p:cNvSpPr/>
          <p:nvPr/>
        </p:nvSpPr>
        <p:spPr>
          <a:xfrm>
            <a:off x="0" y="2968215"/>
            <a:ext cx="12192000" cy="1724133"/>
          </a:xfrm>
          <a:prstGeom prst="roundRect">
            <a:avLst>
              <a:gd name="adj" fmla="val 0"/>
            </a:avLst>
          </a:prstGeom>
          <a:solidFill>
            <a:srgbClr val="194A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800" b="1" dirty="0">
                <a:latin typeface="微软雅黑" panose="020B0503020204020204" pitchFamily="34" charset="-122"/>
                <a:ea typeface="微软雅黑" panose="020B0503020204020204" pitchFamily="34" charset="-122"/>
              </a:rPr>
              <a:t>02 </a:t>
            </a:r>
            <a:r>
              <a:rPr lang="zh-CN" altLang="en-US" sz="4800" b="1" dirty="0">
                <a:latin typeface="微软雅黑" panose="020B0503020204020204" pitchFamily="34" charset="-122"/>
                <a:ea typeface="微软雅黑" panose="020B0503020204020204" pitchFamily="34" charset="-122"/>
              </a:rPr>
              <a:t>空间分支定界算法</a:t>
            </a:r>
          </a:p>
        </p:txBody>
      </p:sp>
    </p:spTree>
    <p:extLst>
      <p:ext uri="{BB962C8B-B14F-4D97-AF65-F5344CB8AC3E}">
        <p14:creationId xmlns:p14="http://schemas.microsoft.com/office/powerpoint/2010/main" val="31202740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0B25B2-5DAD-1377-EB76-DDF3230E6AF2}"/>
            </a:ext>
          </a:extLst>
        </p:cNvPr>
        <p:cNvGrpSpPr/>
        <p:nvPr/>
      </p:nvGrpSpPr>
      <p:grpSpPr>
        <a:xfrm>
          <a:off x="0" y="0"/>
          <a:ext cx="0" cy="0"/>
          <a:chOff x="0" y="0"/>
          <a:chExt cx="0" cy="0"/>
        </a:xfrm>
      </p:grpSpPr>
      <p:sp>
        <p:nvSpPr>
          <p:cNvPr id="16" name="矩形 15">
            <a:extLst>
              <a:ext uri="{FF2B5EF4-FFF2-40B4-BE49-F238E27FC236}">
                <a16:creationId xmlns:a16="http://schemas.microsoft.com/office/drawing/2014/main" id="{D22A86E4-E31A-18C7-DE0B-C56FE22AABEC}"/>
              </a:ext>
            </a:extLst>
          </p:cNvPr>
          <p:cNvSpPr/>
          <p:nvPr/>
        </p:nvSpPr>
        <p:spPr>
          <a:xfrm>
            <a:off x="335594" y="1762356"/>
            <a:ext cx="11520809" cy="5001301"/>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4">
            <a:extLst>
              <a:ext uri="{FF2B5EF4-FFF2-40B4-BE49-F238E27FC236}">
                <a16:creationId xmlns:a16="http://schemas.microsoft.com/office/drawing/2014/main" id="{D2A07162-B683-7D88-6887-BAB01B24A966}"/>
              </a:ext>
            </a:extLst>
          </p:cNvPr>
          <p:cNvSpPr/>
          <p:nvPr/>
        </p:nvSpPr>
        <p:spPr>
          <a:xfrm>
            <a:off x="0" y="-2834"/>
            <a:ext cx="12192000" cy="792000"/>
          </a:xfrm>
          <a:prstGeom prst="rect">
            <a:avLst/>
          </a:prstGeom>
          <a:solidFill>
            <a:srgbClr val="194A9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latin typeface="微软雅黑" panose="020B0503020204020204" pitchFamily="34" charset="-122"/>
                <a:ea typeface="微软雅黑" panose="020B0503020204020204" pitchFamily="34" charset="-122"/>
              </a:rPr>
              <a:t>2.1 Spatial branch‑and‑bound (</a:t>
            </a:r>
            <a:r>
              <a:rPr lang="en-US" altLang="zh-CN" sz="3200" b="1" dirty="0" err="1">
                <a:latin typeface="微软雅黑" panose="020B0503020204020204" pitchFamily="34" charset="-122"/>
                <a:ea typeface="微软雅黑" panose="020B0503020204020204" pitchFamily="34" charset="-122"/>
              </a:rPr>
              <a:t>sBB</a:t>
            </a:r>
            <a:r>
              <a:rPr lang="en-US" altLang="zh-CN" sz="3200" b="1" dirty="0">
                <a:latin typeface="微软雅黑" panose="020B0503020204020204" pitchFamily="34" charset="-122"/>
                <a:ea typeface="微软雅黑" panose="020B0503020204020204" pitchFamily="34" charset="-122"/>
              </a:rPr>
              <a:t>) algorithm</a:t>
            </a:r>
          </a:p>
        </p:txBody>
      </p:sp>
      <p:sp>
        <p:nvSpPr>
          <p:cNvPr id="13" name="矩形 12">
            <a:extLst>
              <a:ext uri="{FF2B5EF4-FFF2-40B4-BE49-F238E27FC236}">
                <a16:creationId xmlns:a16="http://schemas.microsoft.com/office/drawing/2014/main" id="{D05C9AE5-35A1-E01B-DF79-0D5CC6894718}"/>
              </a:ext>
            </a:extLst>
          </p:cNvPr>
          <p:cNvSpPr/>
          <p:nvPr/>
        </p:nvSpPr>
        <p:spPr>
          <a:xfrm>
            <a:off x="335595" y="971550"/>
            <a:ext cx="11520809" cy="677636"/>
          </a:xfrm>
          <a:prstGeom prst="rect">
            <a:avLst/>
          </a:prstGeom>
          <a:solidFill>
            <a:srgbClr val="194A96"/>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200" b="1" dirty="0">
                <a:solidFill>
                  <a:srgbClr val="FFFF00"/>
                </a:solidFill>
                <a:latin typeface="微软雅黑" panose="020B0503020204020204" pitchFamily="34" charset="-122"/>
                <a:ea typeface="微软雅黑" panose="020B0503020204020204" pitchFamily="34" charset="-122"/>
              </a:rPr>
              <a:t>数据驱动的分支定界：目标函数为黑盒或依赖黑盒函数的输出</a:t>
            </a:r>
          </a:p>
        </p:txBody>
      </p:sp>
      <p:sp>
        <p:nvSpPr>
          <p:cNvPr id="27" name="文本框 26">
            <a:extLst>
              <a:ext uri="{FF2B5EF4-FFF2-40B4-BE49-F238E27FC236}">
                <a16:creationId xmlns:a16="http://schemas.microsoft.com/office/drawing/2014/main" id="{7E23F6F2-4F7F-7364-69B0-F393BCBF4836}"/>
              </a:ext>
            </a:extLst>
          </p:cNvPr>
          <p:cNvSpPr txBox="1"/>
          <p:nvPr/>
        </p:nvSpPr>
        <p:spPr>
          <a:xfrm>
            <a:off x="492332" y="5111576"/>
            <a:ext cx="2987332" cy="1422954"/>
          </a:xfrm>
          <a:prstGeom prst="rect">
            <a:avLst/>
          </a:prstGeom>
          <a:solidFill>
            <a:schemeClr val="bg1"/>
          </a:solidFill>
          <a:ln w="19050">
            <a:solidFill>
              <a:srgbClr val="203864"/>
            </a:solidFill>
          </a:ln>
          <a:effectLst>
            <a:outerShdw blurRad="50800" dist="38100" dir="2700000" algn="tl" rotWithShape="0">
              <a:prstClr val="black">
                <a:alpha val="40000"/>
              </a:prstClr>
            </a:outerShdw>
          </a:effectLst>
        </p:spPr>
        <p:txBody>
          <a:bodyPr wrap="square" rtlCol="0">
            <a:spAutoFit/>
          </a:bodyPr>
          <a:lstStyle/>
          <a:p>
            <a:pPr marL="342900" indent="-342900">
              <a:lnSpc>
                <a:spcPct val="150000"/>
              </a:lnSpc>
              <a:buFont typeface="+mj-lt"/>
              <a:buAutoNum type="arabicPeriod"/>
            </a:pPr>
            <a:r>
              <a:rPr lang="zh-CN" altLang="en-US" sz="2000" b="1" dirty="0">
                <a:solidFill>
                  <a:srgbClr val="203864"/>
                </a:solidFill>
                <a:latin typeface="微软雅黑" panose="020B0503020204020204" pitchFamily="34" charset="-122"/>
                <a:ea typeface="微软雅黑" panose="020B0503020204020204" pitchFamily="34" charset="-122"/>
              </a:rPr>
              <a:t>分支策略是否合理</a:t>
            </a:r>
            <a:endParaRPr lang="en-US" altLang="zh-CN" sz="2000" b="1" dirty="0">
              <a:solidFill>
                <a:srgbClr val="203864"/>
              </a:solidFill>
              <a:latin typeface="微软雅黑" panose="020B0503020204020204" pitchFamily="34" charset="-122"/>
              <a:ea typeface="微软雅黑" panose="020B0503020204020204" pitchFamily="34" charset="-122"/>
            </a:endParaRPr>
          </a:p>
          <a:p>
            <a:pPr marL="342900" indent="-342900">
              <a:lnSpc>
                <a:spcPct val="150000"/>
              </a:lnSpc>
              <a:buFont typeface="+mj-lt"/>
              <a:buAutoNum type="arabicPeriod"/>
            </a:pPr>
            <a:r>
              <a:rPr lang="zh-CN" altLang="en-US" sz="2000" b="1" dirty="0">
                <a:solidFill>
                  <a:srgbClr val="203864"/>
                </a:solidFill>
                <a:latin typeface="微软雅黑" panose="020B0503020204020204" pitchFamily="34" charset="-122"/>
                <a:ea typeface="微软雅黑" panose="020B0503020204020204" pitchFamily="34" charset="-122"/>
              </a:rPr>
              <a:t>下界是否紧</a:t>
            </a:r>
            <a:endParaRPr lang="en-US" altLang="zh-CN" sz="2000" b="1" dirty="0">
              <a:solidFill>
                <a:srgbClr val="203864"/>
              </a:solidFill>
              <a:latin typeface="微软雅黑" panose="020B0503020204020204" pitchFamily="34" charset="-122"/>
              <a:ea typeface="微软雅黑" panose="020B0503020204020204" pitchFamily="34" charset="-122"/>
            </a:endParaRPr>
          </a:p>
          <a:p>
            <a:pPr marL="342900" indent="-342900">
              <a:lnSpc>
                <a:spcPct val="150000"/>
              </a:lnSpc>
              <a:buFont typeface="+mj-lt"/>
              <a:buAutoNum type="arabicPeriod"/>
            </a:pPr>
            <a:r>
              <a:rPr lang="zh-CN" altLang="en-US" sz="2000" b="1" dirty="0">
                <a:solidFill>
                  <a:srgbClr val="203864"/>
                </a:solidFill>
                <a:latin typeface="微软雅黑" panose="020B0503020204020204" pitchFamily="34" charset="-122"/>
                <a:ea typeface="微软雅黑" panose="020B0503020204020204" pitchFamily="34" charset="-122"/>
              </a:rPr>
              <a:t>上下界优化是否快</a:t>
            </a:r>
          </a:p>
        </p:txBody>
      </p:sp>
      <p:graphicFrame>
        <p:nvGraphicFramePr>
          <p:cNvPr id="4" name="对象 3">
            <a:extLst>
              <a:ext uri="{FF2B5EF4-FFF2-40B4-BE49-F238E27FC236}">
                <a16:creationId xmlns:a16="http://schemas.microsoft.com/office/drawing/2014/main" id="{7BDD576B-7088-2698-700D-583AEB20B449}"/>
              </a:ext>
            </a:extLst>
          </p:cNvPr>
          <p:cNvGraphicFramePr>
            <a:graphicFrameLocks noChangeAspect="1"/>
          </p:cNvGraphicFramePr>
          <p:nvPr/>
        </p:nvGraphicFramePr>
        <p:xfrm>
          <a:off x="3571349" y="1874612"/>
          <a:ext cx="8128000" cy="4776787"/>
        </p:xfrm>
        <a:graphic>
          <a:graphicData uri="http://schemas.openxmlformats.org/presentationml/2006/ole">
            <mc:AlternateContent xmlns:mc="http://schemas.openxmlformats.org/markup-compatibility/2006">
              <mc:Choice xmlns:v="urn:schemas-microsoft-com:vml" Requires="v">
                <p:oleObj name="Visio" r:id="rId3" imgW="11994943" imgH="7048205" progId="Visio.Drawing.15">
                  <p:embed/>
                </p:oleObj>
              </mc:Choice>
              <mc:Fallback>
                <p:oleObj name="Visio" r:id="rId3" imgW="11994943" imgH="7048205" progId="Visio.Drawing.15">
                  <p:embed/>
                  <p:pic>
                    <p:nvPicPr>
                      <p:cNvPr id="4" name="对象 3">
                        <a:extLst>
                          <a:ext uri="{FF2B5EF4-FFF2-40B4-BE49-F238E27FC236}">
                            <a16:creationId xmlns:a16="http://schemas.microsoft.com/office/drawing/2014/main" id="{7BDD576B-7088-2698-700D-583AEB20B449}"/>
                          </a:ext>
                        </a:extLst>
                      </p:cNvPr>
                      <p:cNvPicPr/>
                      <p:nvPr/>
                    </p:nvPicPr>
                    <p:blipFill>
                      <a:blip r:embed="rId4"/>
                      <a:stretch>
                        <a:fillRect/>
                      </a:stretch>
                    </p:blipFill>
                    <p:spPr>
                      <a:xfrm>
                        <a:off x="3571349" y="1874612"/>
                        <a:ext cx="8128000" cy="4776787"/>
                      </a:xfrm>
                      <a:prstGeom prst="rect">
                        <a:avLst/>
                      </a:prstGeom>
                    </p:spPr>
                  </p:pic>
                </p:oleObj>
              </mc:Fallback>
            </mc:AlternateContent>
          </a:graphicData>
        </a:graphic>
      </p:graphicFrame>
      <p:sp>
        <p:nvSpPr>
          <p:cNvPr id="5" name="矩形 4">
            <a:extLst>
              <a:ext uri="{FF2B5EF4-FFF2-40B4-BE49-F238E27FC236}">
                <a16:creationId xmlns:a16="http://schemas.microsoft.com/office/drawing/2014/main" id="{C032DE1E-E709-A76C-AF88-50AA5AF987D8}"/>
              </a:ext>
            </a:extLst>
          </p:cNvPr>
          <p:cNvSpPr/>
          <p:nvPr/>
        </p:nvSpPr>
        <p:spPr>
          <a:xfrm>
            <a:off x="427279" y="4363811"/>
            <a:ext cx="3052386" cy="608272"/>
          </a:xfrm>
          <a:prstGeom prst="rect">
            <a:avLst/>
          </a:prstGeom>
          <a:solidFill>
            <a:srgbClr val="203864"/>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bg1"/>
                </a:solidFill>
                <a:latin typeface="微软雅黑" panose="020B0503020204020204" pitchFamily="34" charset="-122"/>
                <a:ea typeface="微软雅黑" panose="020B0503020204020204" pitchFamily="34" charset="-122"/>
              </a:rPr>
              <a:t>关键因素</a:t>
            </a:r>
          </a:p>
        </p:txBody>
      </p:sp>
      <p:sp>
        <p:nvSpPr>
          <p:cNvPr id="6" name="矩形 5">
            <a:extLst>
              <a:ext uri="{FF2B5EF4-FFF2-40B4-BE49-F238E27FC236}">
                <a16:creationId xmlns:a16="http://schemas.microsoft.com/office/drawing/2014/main" id="{7D850B5B-D069-3EF5-ADA4-B648C7F4A6B1}"/>
              </a:ext>
            </a:extLst>
          </p:cNvPr>
          <p:cNvSpPr/>
          <p:nvPr/>
        </p:nvSpPr>
        <p:spPr>
          <a:xfrm>
            <a:off x="459805" y="1885917"/>
            <a:ext cx="3052386" cy="608272"/>
          </a:xfrm>
          <a:prstGeom prst="rect">
            <a:avLst/>
          </a:prstGeom>
          <a:solidFill>
            <a:srgbClr val="203864"/>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400" b="1" dirty="0" err="1">
                <a:solidFill>
                  <a:schemeClr val="bg1"/>
                </a:solidFill>
                <a:latin typeface="微软雅黑" panose="020B0503020204020204" pitchFamily="34" charset="-122"/>
                <a:ea typeface="微软雅黑" panose="020B0503020204020204" pitchFamily="34" charset="-122"/>
              </a:rPr>
              <a:t>DsBB</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7" name="文本框 6">
            <a:extLst>
              <a:ext uri="{FF2B5EF4-FFF2-40B4-BE49-F238E27FC236}">
                <a16:creationId xmlns:a16="http://schemas.microsoft.com/office/drawing/2014/main" id="{09A4426F-5FB5-356C-3F6B-0F1DE64E733D}"/>
              </a:ext>
            </a:extLst>
          </p:cNvPr>
          <p:cNvSpPr txBox="1"/>
          <p:nvPr/>
        </p:nvSpPr>
        <p:spPr>
          <a:xfrm>
            <a:off x="459805" y="2617750"/>
            <a:ext cx="3019859" cy="1422954"/>
          </a:xfrm>
          <a:prstGeom prst="rect">
            <a:avLst/>
          </a:prstGeom>
          <a:solidFill>
            <a:schemeClr val="bg1"/>
          </a:solidFill>
          <a:ln w="19050">
            <a:solidFill>
              <a:srgbClr val="203864"/>
            </a:solidFill>
          </a:ln>
          <a:effectLst>
            <a:outerShdw blurRad="50800" dist="38100" dir="2700000" algn="tl" rotWithShape="0">
              <a:prstClr val="black">
                <a:alpha val="40000"/>
              </a:prstClr>
            </a:outerShdw>
          </a:effectLst>
        </p:spPr>
        <p:txBody>
          <a:bodyPr wrap="square" rtlCol="0">
            <a:spAutoFit/>
          </a:bodyPr>
          <a:lstStyle/>
          <a:p>
            <a:pPr>
              <a:lnSpc>
                <a:spcPct val="150000"/>
              </a:lnSpc>
            </a:pPr>
            <a:endParaRPr lang="en-US" altLang="zh-CN" sz="2000" b="1" dirty="0">
              <a:solidFill>
                <a:srgbClr val="203864"/>
              </a:solidFill>
              <a:latin typeface="微软雅黑" panose="020B0503020204020204" pitchFamily="34" charset="-122"/>
              <a:ea typeface="微软雅黑" panose="020B0503020204020204" pitchFamily="34" charset="-122"/>
            </a:endParaRPr>
          </a:p>
          <a:p>
            <a:pPr>
              <a:lnSpc>
                <a:spcPct val="150000"/>
              </a:lnSpc>
            </a:pPr>
            <a:endParaRPr lang="en-US" altLang="zh-CN" sz="2000" b="1" dirty="0">
              <a:solidFill>
                <a:srgbClr val="203864"/>
              </a:solidFill>
              <a:latin typeface="微软雅黑" panose="020B0503020204020204" pitchFamily="34" charset="-122"/>
              <a:ea typeface="微软雅黑" panose="020B0503020204020204" pitchFamily="34" charset="-122"/>
            </a:endParaRPr>
          </a:p>
          <a:p>
            <a:pPr>
              <a:lnSpc>
                <a:spcPct val="150000"/>
              </a:lnSpc>
            </a:pPr>
            <a:endParaRPr lang="zh-CN" altLang="en-US" sz="2000" b="1" dirty="0">
              <a:solidFill>
                <a:srgbClr val="203864"/>
              </a:solidFill>
              <a:latin typeface="微软雅黑" panose="020B0503020204020204" pitchFamily="34" charset="-122"/>
              <a:ea typeface="微软雅黑" panose="020B0503020204020204" pitchFamily="34" charset="-122"/>
            </a:endParaRPr>
          </a:p>
        </p:txBody>
      </p:sp>
      <p:graphicFrame>
        <p:nvGraphicFramePr>
          <p:cNvPr id="2" name="对象 1">
            <a:extLst>
              <a:ext uri="{FF2B5EF4-FFF2-40B4-BE49-F238E27FC236}">
                <a16:creationId xmlns:a16="http://schemas.microsoft.com/office/drawing/2014/main" id="{78879900-6171-C248-96F6-38B44BDE6725}"/>
              </a:ext>
            </a:extLst>
          </p:cNvPr>
          <p:cNvGraphicFramePr>
            <a:graphicFrameLocks noChangeAspect="1"/>
          </p:cNvGraphicFramePr>
          <p:nvPr>
            <p:extLst>
              <p:ext uri="{D42A27DB-BD31-4B8C-83A1-F6EECF244321}">
                <p14:modId xmlns:p14="http://schemas.microsoft.com/office/powerpoint/2010/main" val="1354424839"/>
              </p:ext>
            </p:extLst>
          </p:nvPr>
        </p:nvGraphicFramePr>
        <p:xfrm>
          <a:off x="766004" y="2748504"/>
          <a:ext cx="2439988" cy="1128712"/>
        </p:xfrm>
        <a:graphic>
          <a:graphicData uri="http://schemas.openxmlformats.org/presentationml/2006/ole">
            <mc:AlternateContent xmlns:mc="http://schemas.openxmlformats.org/markup-compatibility/2006">
              <mc:Choice xmlns:v="urn:schemas-microsoft-com:vml" Requires="v">
                <p:oleObj name="Equation" r:id="rId5" imgW="1015920" imgH="469800" progId="Equation.DSMT4">
                  <p:embed/>
                </p:oleObj>
              </mc:Choice>
              <mc:Fallback>
                <p:oleObj name="Equation" r:id="rId5" imgW="1015920" imgH="469800" progId="Equation.DSMT4">
                  <p:embed/>
                  <p:pic>
                    <p:nvPicPr>
                      <p:cNvPr id="7" name="对象 6">
                        <a:extLst>
                          <a:ext uri="{FF2B5EF4-FFF2-40B4-BE49-F238E27FC236}">
                            <a16:creationId xmlns:a16="http://schemas.microsoft.com/office/drawing/2014/main" id="{27EEFAB9-E65B-2637-5C09-77518683C11B}"/>
                          </a:ext>
                        </a:extLst>
                      </p:cNvPr>
                      <p:cNvPicPr/>
                      <p:nvPr/>
                    </p:nvPicPr>
                    <p:blipFill>
                      <a:blip r:embed="rId6"/>
                      <a:stretch>
                        <a:fillRect/>
                      </a:stretch>
                    </p:blipFill>
                    <p:spPr>
                      <a:xfrm>
                        <a:off x="766004" y="2748504"/>
                        <a:ext cx="2439988" cy="1128712"/>
                      </a:xfrm>
                      <a:prstGeom prst="rect">
                        <a:avLst/>
                      </a:prstGeom>
                    </p:spPr>
                  </p:pic>
                </p:oleObj>
              </mc:Fallback>
            </mc:AlternateContent>
          </a:graphicData>
        </a:graphic>
      </p:graphicFrame>
    </p:spTree>
    <p:extLst>
      <p:ext uri="{BB962C8B-B14F-4D97-AF65-F5344CB8AC3E}">
        <p14:creationId xmlns:p14="http://schemas.microsoft.com/office/powerpoint/2010/main" val="1676004325"/>
      </p:ext>
    </p:extLst>
  </p:cSld>
  <p:clrMapOvr>
    <a:masterClrMapping/>
  </p:clrMapOvr>
  <mc:AlternateContent xmlns:mc="http://schemas.openxmlformats.org/markup-compatibility/2006" xmlns:p14="http://schemas.microsoft.com/office/powerpoint/2010/main">
    <mc:Choice Requires="p14">
      <p:transition spd="slow" p14:dur="2000" advTm="50211"/>
    </mc:Choice>
    <mc:Fallback xmlns="">
      <p:transition spd="slow" advTm="50211"/>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2B7534-8026-4F59-778F-546900630555}"/>
            </a:ext>
          </a:extLst>
        </p:cNvPr>
        <p:cNvGrpSpPr/>
        <p:nvPr/>
      </p:nvGrpSpPr>
      <p:grpSpPr>
        <a:xfrm>
          <a:off x="0" y="0"/>
          <a:ext cx="0" cy="0"/>
          <a:chOff x="0" y="0"/>
          <a:chExt cx="0" cy="0"/>
        </a:xfrm>
      </p:grpSpPr>
      <p:sp>
        <p:nvSpPr>
          <p:cNvPr id="16" name="矩形 15">
            <a:extLst>
              <a:ext uri="{FF2B5EF4-FFF2-40B4-BE49-F238E27FC236}">
                <a16:creationId xmlns:a16="http://schemas.microsoft.com/office/drawing/2014/main" id="{DB87EBB7-BFA1-9EEC-1109-3850084A698B}"/>
              </a:ext>
            </a:extLst>
          </p:cNvPr>
          <p:cNvSpPr/>
          <p:nvPr/>
        </p:nvSpPr>
        <p:spPr>
          <a:xfrm>
            <a:off x="335594" y="1879600"/>
            <a:ext cx="11520809" cy="4807979"/>
          </a:xfrm>
          <a:prstGeom prst="rect">
            <a:avLst/>
          </a:prstGeom>
          <a:solidFill>
            <a:schemeClr val="bg1"/>
          </a:solidFill>
          <a:ln>
            <a:solidFill>
              <a:schemeClr val="bg2">
                <a:lumMod val="90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64396502-37E8-66E3-1095-44D112306562}"/>
              </a:ext>
            </a:extLst>
          </p:cNvPr>
          <p:cNvSpPr/>
          <p:nvPr/>
        </p:nvSpPr>
        <p:spPr>
          <a:xfrm>
            <a:off x="0" y="-2834"/>
            <a:ext cx="12192000" cy="792000"/>
          </a:xfrm>
          <a:prstGeom prst="rect">
            <a:avLst/>
          </a:prstGeom>
          <a:solidFill>
            <a:srgbClr val="194A9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latin typeface="微软雅黑" panose="020B0503020204020204" pitchFamily="34" charset="-122"/>
                <a:ea typeface="微软雅黑" panose="020B0503020204020204" pitchFamily="34" charset="-122"/>
              </a:rPr>
              <a:t>2.2</a:t>
            </a:r>
            <a:r>
              <a:rPr lang="zh-CN" altLang="en-US" sz="3200" b="1" dirty="0">
                <a:latin typeface="微软雅黑" panose="020B0503020204020204" pitchFamily="34" charset="-122"/>
                <a:ea typeface="微软雅黑" panose="020B0503020204020204" pitchFamily="34" charset="-122"/>
              </a:rPr>
              <a:t> </a:t>
            </a:r>
            <a:r>
              <a:rPr lang="en-US" altLang="zh-CN" sz="3200" b="1" dirty="0">
                <a:latin typeface="微软雅黑" panose="020B0503020204020204" pitchFamily="34" charset="-122"/>
                <a:ea typeface="微软雅黑" panose="020B0503020204020204" pitchFamily="34" charset="-122"/>
              </a:rPr>
              <a:t>Data‑driven </a:t>
            </a:r>
            <a:r>
              <a:rPr lang="en-US" altLang="zh-CN" sz="3200" b="1" dirty="0" err="1">
                <a:latin typeface="微软雅黑" panose="020B0503020204020204" pitchFamily="34" charset="-122"/>
                <a:ea typeface="微软雅黑" panose="020B0503020204020204" pitchFamily="34" charset="-122"/>
              </a:rPr>
              <a:t>sBB</a:t>
            </a:r>
            <a:endParaRPr lang="zh-CN" altLang="en-US" sz="2880" b="1" dirty="0">
              <a:latin typeface="微软雅黑" panose="020B0503020204020204" pitchFamily="34" charset="-122"/>
              <a:ea typeface="微软雅黑" panose="020B0503020204020204" pitchFamily="34" charset="-122"/>
            </a:endParaRPr>
          </a:p>
        </p:txBody>
      </p:sp>
      <p:sp>
        <p:nvSpPr>
          <p:cNvPr id="2" name="矩形 1">
            <a:extLst>
              <a:ext uri="{FF2B5EF4-FFF2-40B4-BE49-F238E27FC236}">
                <a16:creationId xmlns:a16="http://schemas.microsoft.com/office/drawing/2014/main" id="{7FED019F-EE7A-A229-DD52-A22DEBD27754}"/>
              </a:ext>
            </a:extLst>
          </p:cNvPr>
          <p:cNvSpPr/>
          <p:nvPr/>
        </p:nvSpPr>
        <p:spPr>
          <a:xfrm>
            <a:off x="335595" y="971550"/>
            <a:ext cx="11520809" cy="677636"/>
          </a:xfrm>
          <a:prstGeom prst="rect">
            <a:avLst/>
          </a:prstGeom>
          <a:solidFill>
            <a:srgbClr val="194A96"/>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200" b="1" dirty="0">
                <a:solidFill>
                  <a:srgbClr val="FFFF00"/>
                </a:solidFill>
                <a:latin typeface="微软雅黑" panose="020B0503020204020204" pitchFamily="34" charset="-122"/>
                <a:ea typeface="微软雅黑" panose="020B0503020204020204" pitchFamily="34" charset="-122"/>
              </a:rPr>
              <a:t>数据驱动的分支定界：通过采样构建数据驱动模型作为凸下界</a:t>
            </a:r>
          </a:p>
        </p:txBody>
      </p:sp>
      <p:pic>
        <p:nvPicPr>
          <p:cNvPr id="3" name="图片 2">
            <a:extLst>
              <a:ext uri="{FF2B5EF4-FFF2-40B4-BE49-F238E27FC236}">
                <a16:creationId xmlns:a16="http://schemas.microsoft.com/office/drawing/2014/main" id="{3ADC052D-5E42-9F43-6287-2A55D9BCC688}"/>
              </a:ext>
            </a:extLst>
          </p:cNvPr>
          <p:cNvPicPr>
            <a:picLocks noChangeAspect="1"/>
          </p:cNvPicPr>
          <p:nvPr/>
        </p:nvPicPr>
        <p:blipFill>
          <a:blip r:embed="rId3"/>
          <a:stretch>
            <a:fillRect/>
          </a:stretch>
        </p:blipFill>
        <p:spPr>
          <a:xfrm>
            <a:off x="1041400" y="2728453"/>
            <a:ext cx="5911850" cy="3416291"/>
          </a:xfrm>
          <a:prstGeom prst="rect">
            <a:avLst/>
          </a:prstGeom>
        </p:spPr>
      </p:pic>
      <p:sp>
        <p:nvSpPr>
          <p:cNvPr id="6" name="文本框 5">
            <a:extLst>
              <a:ext uri="{FF2B5EF4-FFF2-40B4-BE49-F238E27FC236}">
                <a16:creationId xmlns:a16="http://schemas.microsoft.com/office/drawing/2014/main" id="{1FDAD6AD-C78D-2306-B3A0-A48CC4F3FF20}"/>
              </a:ext>
            </a:extLst>
          </p:cNvPr>
          <p:cNvSpPr txBox="1"/>
          <p:nvPr/>
        </p:nvSpPr>
        <p:spPr>
          <a:xfrm>
            <a:off x="335594" y="6400969"/>
            <a:ext cx="11520808" cy="276999"/>
          </a:xfrm>
          <a:prstGeom prst="rect">
            <a:avLst/>
          </a:prstGeom>
          <a:noFill/>
        </p:spPr>
        <p:txBody>
          <a:bodyPr wrap="square">
            <a:spAutoFit/>
          </a:bodyPr>
          <a:lstStyle/>
          <a:p>
            <a:pPr algn="just">
              <a:buNone/>
            </a:pPr>
            <a:r>
              <a:rPr lang="en-GB" altLang="zh-CN" sz="1200" dirty="0">
                <a:effectLst/>
              </a:rPr>
              <a:t>1.Zhai, J. &amp; </a:t>
            </a:r>
            <a:r>
              <a:rPr lang="en-GB" altLang="zh-CN" sz="1200" dirty="0" err="1">
                <a:effectLst/>
              </a:rPr>
              <a:t>Boukouvala</a:t>
            </a:r>
            <a:r>
              <a:rPr lang="en-GB" altLang="zh-CN" sz="1200" dirty="0">
                <a:effectLst/>
              </a:rPr>
              <a:t>, F. Data-driven spatial branch-and-bound algorithms for box-constrained simulation-based optimization. </a:t>
            </a:r>
            <a:r>
              <a:rPr lang="en-GB" altLang="zh-CN" sz="1200" i="1" dirty="0">
                <a:effectLst/>
              </a:rPr>
              <a:t>J Glob </a:t>
            </a:r>
            <a:r>
              <a:rPr lang="en-GB" altLang="zh-CN" sz="1200" i="1" dirty="0" err="1">
                <a:effectLst/>
              </a:rPr>
              <a:t>Optim</a:t>
            </a:r>
            <a:r>
              <a:rPr lang="en-GB" altLang="zh-CN" sz="1200" dirty="0">
                <a:effectLst/>
              </a:rPr>
              <a:t> </a:t>
            </a:r>
            <a:r>
              <a:rPr lang="en-GB" altLang="zh-CN" sz="1200" b="1" dirty="0">
                <a:effectLst/>
              </a:rPr>
              <a:t>82</a:t>
            </a:r>
            <a:r>
              <a:rPr lang="en-GB" altLang="zh-CN" sz="1200" dirty="0">
                <a:effectLst/>
              </a:rPr>
              <a:t>, 21–50 (2022).</a:t>
            </a:r>
          </a:p>
        </p:txBody>
      </p:sp>
      <p:pic>
        <p:nvPicPr>
          <p:cNvPr id="9" name="图片 8">
            <a:extLst>
              <a:ext uri="{FF2B5EF4-FFF2-40B4-BE49-F238E27FC236}">
                <a16:creationId xmlns:a16="http://schemas.microsoft.com/office/drawing/2014/main" id="{96447AFF-F545-A78F-E62F-3FB92E31B9EC}"/>
              </a:ext>
            </a:extLst>
          </p:cNvPr>
          <p:cNvPicPr>
            <a:picLocks noChangeAspect="1"/>
          </p:cNvPicPr>
          <p:nvPr/>
        </p:nvPicPr>
        <p:blipFill>
          <a:blip r:embed="rId4"/>
          <a:stretch>
            <a:fillRect/>
          </a:stretch>
        </p:blipFill>
        <p:spPr>
          <a:xfrm>
            <a:off x="7548163" y="2588348"/>
            <a:ext cx="3958489" cy="3390481"/>
          </a:xfrm>
          <a:prstGeom prst="rect">
            <a:avLst/>
          </a:prstGeom>
        </p:spPr>
      </p:pic>
      <p:sp>
        <p:nvSpPr>
          <p:cNvPr id="10" name="文本框 9">
            <a:extLst>
              <a:ext uri="{FF2B5EF4-FFF2-40B4-BE49-F238E27FC236}">
                <a16:creationId xmlns:a16="http://schemas.microsoft.com/office/drawing/2014/main" id="{19D71114-6989-271B-E211-FE932756B8A1}"/>
              </a:ext>
            </a:extLst>
          </p:cNvPr>
          <p:cNvSpPr txBox="1"/>
          <p:nvPr/>
        </p:nvSpPr>
        <p:spPr>
          <a:xfrm>
            <a:off x="2436053" y="1827971"/>
            <a:ext cx="7577897" cy="581057"/>
          </a:xfrm>
          <a:prstGeom prst="rect">
            <a:avLst/>
          </a:prstGeom>
          <a:noFill/>
          <a:ln>
            <a:noFill/>
          </a:ln>
          <a:effectLst>
            <a:outerShdw blurRad="50800" dist="38100" dir="2700000" algn="tl" rotWithShape="0">
              <a:prstClr val="black">
                <a:alpha val="40000"/>
              </a:prstClr>
            </a:outerShdw>
          </a:effectLst>
        </p:spPr>
        <p:txBody>
          <a:bodyPr wrap="square" rtlCol="0" anchor="ctr">
            <a:spAutoFit/>
          </a:bodyPr>
          <a:lstStyle/>
          <a:p>
            <a:pPr algn="ctr">
              <a:lnSpc>
                <a:spcPct val="150000"/>
              </a:lnSpc>
            </a:pPr>
            <a:r>
              <a:rPr lang="zh-CN" altLang="en-US" sz="2400" b="1" dirty="0">
                <a:ln w="0">
                  <a:solidFill>
                    <a:schemeClr val="bg1"/>
                  </a:solidFill>
                </a:ln>
                <a:solidFill>
                  <a:schemeClr val="accent1">
                    <a:lumMod val="50000"/>
                  </a:schemeClr>
                </a:solidFill>
                <a:latin typeface="微软雅黑" panose="020B0503020204020204" pitchFamily="34" charset="-122"/>
                <a:ea typeface="微软雅黑" panose="020B0503020204020204" pitchFamily="34" charset="-122"/>
              </a:rPr>
              <a:t>构建二次凸下界：采样</a:t>
            </a:r>
            <a:r>
              <a:rPr lang="en-US" altLang="zh-CN" sz="2400" b="1" dirty="0">
                <a:ln w="0">
                  <a:solidFill>
                    <a:schemeClr val="bg1"/>
                  </a:solidFill>
                </a:ln>
                <a:solidFill>
                  <a:schemeClr val="accent1">
                    <a:lumMod val="50000"/>
                  </a:schemeClr>
                </a:solidFill>
                <a:latin typeface="微软雅黑" panose="020B0503020204020204" pitchFamily="34" charset="-122"/>
                <a:ea typeface="微软雅黑" panose="020B0503020204020204" pitchFamily="34" charset="-122"/>
              </a:rPr>
              <a:t>+</a:t>
            </a:r>
            <a:r>
              <a:rPr lang="zh-CN" altLang="en-US" sz="2400" b="1" dirty="0">
                <a:ln w="0">
                  <a:solidFill>
                    <a:schemeClr val="bg1"/>
                  </a:solidFill>
                </a:ln>
                <a:solidFill>
                  <a:srgbClr val="C00000"/>
                </a:solidFill>
                <a:latin typeface="微软雅黑" panose="020B0503020204020204" pitchFamily="34" charset="-122"/>
                <a:ea typeface="微软雅黑" panose="020B0503020204020204" pitchFamily="34" charset="-122"/>
              </a:rPr>
              <a:t>线性规划</a:t>
            </a:r>
            <a:r>
              <a:rPr lang="zh-CN" altLang="en-US" sz="2400" b="1" dirty="0">
                <a:ln w="0">
                  <a:solidFill>
                    <a:schemeClr val="bg1"/>
                  </a:solidFill>
                </a:ln>
                <a:solidFill>
                  <a:schemeClr val="accent1">
                    <a:lumMod val="50000"/>
                  </a:schemeClr>
                </a:solidFill>
                <a:latin typeface="微软雅黑" panose="020B0503020204020204" pitchFamily="34" charset="-122"/>
                <a:ea typeface="微软雅黑" panose="020B0503020204020204" pitchFamily="34" charset="-122"/>
              </a:rPr>
              <a:t>问题</a:t>
            </a:r>
            <a:endParaRPr lang="en-US" altLang="zh-CN" sz="2400" b="1" dirty="0">
              <a:ln w="0">
                <a:solidFill>
                  <a:schemeClr val="bg1"/>
                </a:solidFill>
              </a:ln>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0761721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0D5C7E-51FD-53D2-E0E1-219AE55AD511}"/>
            </a:ext>
          </a:extLst>
        </p:cNvPr>
        <p:cNvGrpSpPr/>
        <p:nvPr/>
      </p:nvGrpSpPr>
      <p:grpSpPr>
        <a:xfrm>
          <a:off x="0" y="0"/>
          <a:ext cx="0" cy="0"/>
          <a:chOff x="0" y="0"/>
          <a:chExt cx="0" cy="0"/>
        </a:xfrm>
      </p:grpSpPr>
      <p:sp>
        <p:nvSpPr>
          <p:cNvPr id="72" name="矩形 4">
            <a:extLst>
              <a:ext uri="{FF2B5EF4-FFF2-40B4-BE49-F238E27FC236}">
                <a16:creationId xmlns:a16="http://schemas.microsoft.com/office/drawing/2014/main" id="{229E81D1-6611-A2BF-2218-9B240DEEDBB9}"/>
              </a:ext>
            </a:extLst>
          </p:cNvPr>
          <p:cNvSpPr/>
          <p:nvPr/>
        </p:nvSpPr>
        <p:spPr>
          <a:xfrm>
            <a:off x="0" y="-2834"/>
            <a:ext cx="12192000" cy="792000"/>
          </a:xfrm>
          <a:prstGeom prst="rect">
            <a:avLst/>
          </a:prstGeom>
          <a:solidFill>
            <a:srgbClr val="194A9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latin typeface="微软雅黑" panose="020B0503020204020204" pitchFamily="34" charset="-122"/>
                <a:ea typeface="微软雅黑" panose="020B0503020204020204" pitchFamily="34" charset="-122"/>
              </a:rPr>
              <a:t>2.3 </a:t>
            </a:r>
            <a:r>
              <a:rPr lang="en-GB" altLang="zh-CN" sz="3200" b="1" dirty="0">
                <a:latin typeface="微软雅黑" panose="020B0503020204020204" pitchFamily="34" charset="-122"/>
                <a:ea typeface="微软雅黑" panose="020B0503020204020204" pitchFamily="34" charset="-122"/>
              </a:rPr>
              <a:t>Multi-fidelity strategy</a:t>
            </a:r>
            <a:endParaRPr lang="zh-CN" altLang="en-US" sz="2880" b="1" dirty="0">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id="{7FDD94C7-8027-8889-A1CC-C26B5316D950}"/>
              </a:ext>
            </a:extLst>
          </p:cNvPr>
          <p:cNvSpPr/>
          <p:nvPr/>
        </p:nvSpPr>
        <p:spPr>
          <a:xfrm>
            <a:off x="335595" y="971550"/>
            <a:ext cx="11520809" cy="677636"/>
          </a:xfrm>
          <a:prstGeom prst="rect">
            <a:avLst/>
          </a:prstGeom>
          <a:solidFill>
            <a:srgbClr val="194A96"/>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200" b="1" dirty="0">
                <a:solidFill>
                  <a:srgbClr val="FFFF00"/>
                </a:solidFill>
                <a:latin typeface="微软雅黑" panose="020B0503020204020204" pitchFamily="34" charset="-122"/>
                <a:ea typeface="微软雅黑" panose="020B0503020204020204" pitchFamily="34" charset="-122"/>
              </a:rPr>
              <a:t>减小对原函数的采样次数，以加快算法收敛速度。</a:t>
            </a:r>
          </a:p>
        </p:txBody>
      </p:sp>
      <p:sp>
        <p:nvSpPr>
          <p:cNvPr id="9" name="矩形 8">
            <a:extLst>
              <a:ext uri="{FF2B5EF4-FFF2-40B4-BE49-F238E27FC236}">
                <a16:creationId xmlns:a16="http://schemas.microsoft.com/office/drawing/2014/main" id="{65765804-D11D-016E-C33C-4E6AD641E5B2}"/>
              </a:ext>
            </a:extLst>
          </p:cNvPr>
          <p:cNvSpPr/>
          <p:nvPr/>
        </p:nvSpPr>
        <p:spPr>
          <a:xfrm>
            <a:off x="335593" y="1831570"/>
            <a:ext cx="11520809" cy="4917886"/>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a:extLst>
              <a:ext uri="{FF2B5EF4-FFF2-40B4-BE49-F238E27FC236}">
                <a16:creationId xmlns:a16="http://schemas.microsoft.com/office/drawing/2014/main" id="{2ABC9B2F-EE52-27F0-F2A6-16FC6829646F}"/>
              </a:ext>
            </a:extLst>
          </p:cNvPr>
          <p:cNvPicPr>
            <a:picLocks noChangeAspect="1"/>
          </p:cNvPicPr>
          <p:nvPr/>
        </p:nvPicPr>
        <p:blipFill>
          <a:blip r:embed="rId3"/>
          <a:stretch>
            <a:fillRect/>
          </a:stretch>
        </p:blipFill>
        <p:spPr>
          <a:xfrm>
            <a:off x="2307187" y="2514600"/>
            <a:ext cx="2844800" cy="3746500"/>
          </a:xfrm>
          <a:prstGeom prst="rect">
            <a:avLst/>
          </a:prstGeom>
        </p:spPr>
      </p:pic>
      <p:sp>
        <p:nvSpPr>
          <p:cNvPr id="7" name="文本框 6">
            <a:extLst>
              <a:ext uri="{FF2B5EF4-FFF2-40B4-BE49-F238E27FC236}">
                <a16:creationId xmlns:a16="http://schemas.microsoft.com/office/drawing/2014/main" id="{CCE8240E-4081-BFA3-EDBE-241707B3D0B6}"/>
              </a:ext>
            </a:extLst>
          </p:cNvPr>
          <p:cNvSpPr txBox="1"/>
          <p:nvPr/>
        </p:nvSpPr>
        <p:spPr>
          <a:xfrm>
            <a:off x="401743" y="2514600"/>
            <a:ext cx="1435947" cy="338554"/>
          </a:xfrm>
          <a:prstGeom prst="rect">
            <a:avLst/>
          </a:prstGeom>
          <a:noFill/>
        </p:spPr>
        <p:txBody>
          <a:bodyPr wrap="square" rtlCol="0">
            <a:spAutoFit/>
          </a:bodyPr>
          <a:lstStyle/>
          <a:p>
            <a:pPr algn="ctr"/>
            <a:r>
              <a:rPr lang="zh-CN" altLang="en-US" sz="1600" b="1" dirty="0">
                <a:solidFill>
                  <a:srgbClr val="002060"/>
                </a:solidFill>
                <a:latin typeface="微软雅黑" panose="020B0503020204020204" pitchFamily="34" charset="-122"/>
                <a:ea typeface="微软雅黑" panose="020B0503020204020204" pitchFamily="34" charset="-122"/>
              </a:rPr>
              <a:t>多保真模型</a:t>
            </a:r>
          </a:p>
        </p:txBody>
      </p:sp>
      <p:sp>
        <p:nvSpPr>
          <p:cNvPr id="8" name="文本框 7">
            <a:extLst>
              <a:ext uri="{FF2B5EF4-FFF2-40B4-BE49-F238E27FC236}">
                <a16:creationId xmlns:a16="http://schemas.microsoft.com/office/drawing/2014/main" id="{13E1854A-1F16-2581-5F8D-C7119E626729}"/>
              </a:ext>
            </a:extLst>
          </p:cNvPr>
          <p:cNvSpPr txBox="1"/>
          <p:nvPr/>
        </p:nvSpPr>
        <p:spPr>
          <a:xfrm>
            <a:off x="499253" y="3210792"/>
            <a:ext cx="2209800" cy="584775"/>
          </a:xfrm>
          <a:prstGeom prst="rect">
            <a:avLst/>
          </a:prstGeom>
          <a:noFill/>
        </p:spPr>
        <p:txBody>
          <a:bodyPr wrap="square" rtlCol="0">
            <a:spAutoFit/>
          </a:bodyPr>
          <a:lstStyle/>
          <a:p>
            <a:pPr algn="ctr"/>
            <a:r>
              <a:rPr lang="zh-CN" altLang="en-US" sz="1600" dirty="0">
                <a:solidFill>
                  <a:schemeClr val="accent1">
                    <a:lumMod val="75000"/>
                  </a:schemeClr>
                </a:solidFill>
                <a:latin typeface="微软雅黑" panose="020B0503020204020204" pitchFamily="34" charset="-122"/>
                <a:ea typeface="微软雅黑" panose="020B0503020204020204" pitchFamily="34" charset="-122"/>
              </a:rPr>
              <a:t>原函数模型</a:t>
            </a:r>
            <a:endParaRPr lang="en-US" altLang="zh-CN" sz="1600" dirty="0">
              <a:solidFill>
                <a:schemeClr val="accent1">
                  <a:lumMod val="75000"/>
                </a:schemeClr>
              </a:solidFill>
              <a:latin typeface="微软雅黑" panose="020B0503020204020204" pitchFamily="34" charset="-122"/>
              <a:ea typeface="微软雅黑" panose="020B0503020204020204" pitchFamily="34" charset="-122"/>
            </a:endParaRPr>
          </a:p>
          <a:p>
            <a:pPr algn="ctr"/>
            <a:r>
              <a:rPr lang="zh-CN" altLang="en-US" sz="1600" dirty="0">
                <a:solidFill>
                  <a:schemeClr val="accent1">
                    <a:lumMod val="75000"/>
                  </a:schemeClr>
                </a:solidFill>
                <a:latin typeface="微软雅黑" panose="020B0503020204020204" pitchFamily="34" charset="-122"/>
                <a:ea typeface="微软雅黑" panose="020B0503020204020204" pitchFamily="34" charset="-122"/>
              </a:rPr>
              <a:t>（高保真）</a:t>
            </a:r>
          </a:p>
        </p:txBody>
      </p:sp>
      <p:sp>
        <p:nvSpPr>
          <p:cNvPr id="26" name="文本框 25">
            <a:extLst>
              <a:ext uri="{FF2B5EF4-FFF2-40B4-BE49-F238E27FC236}">
                <a16:creationId xmlns:a16="http://schemas.microsoft.com/office/drawing/2014/main" id="{FC85446E-78A5-7603-A732-0D49C8CA4913}"/>
              </a:ext>
            </a:extLst>
          </p:cNvPr>
          <p:cNvSpPr txBox="1"/>
          <p:nvPr/>
        </p:nvSpPr>
        <p:spPr>
          <a:xfrm>
            <a:off x="499253" y="5186918"/>
            <a:ext cx="2209800" cy="584775"/>
          </a:xfrm>
          <a:prstGeom prst="rect">
            <a:avLst/>
          </a:prstGeom>
          <a:noFill/>
        </p:spPr>
        <p:txBody>
          <a:bodyPr wrap="square" rtlCol="0">
            <a:spAutoFit/>
          </a:bodyPr>
          <a:lstStyle/>
          <a:p>
            <a:pPr algn="ctr" defTabSz="914400"/>
            <a:r>
              <a:rPr lang="zh-CN" altLang="en-US" sz="1600" dirty="0">
                <a:solidFill>
                  <a:srgbClr val="9BBB59">
                    <a:lumMod val="75000"/>
                  </a:srgbClr>
                </a:solidFill>
                <a:latin typeface="微软雅黑" panose="020B0503020204020204" pitchFamily="34" charset="-122"/>
                <a:ea typeface="微软雅黑" panose="020B0503020204020204" pitchFamily="34" charset="-122"/>
              </a:rPr>
              <a:t>代理模型</a:t>
            </a:r>
            <a:endParaRPr lang="en-US" altLang="zh-CN" sz="1600" dirty="0">
              <a:solidFill>
                <a:srgbClr val="9BBB59">
                  <a:lumMod val="75000"/>
                </a:srgbClr>
              </a:solidFill>
              <a:latin typeface="微软雅黑" panose="020B0503020204020204" pitchFamily="34" charset="-122"/>
              <a:ea typeface="微软雅黑" panose="020B0503020204020204" pitchFamily="34" charset="-122"/>
            </a:endParaRPr>
          </a:p>
          <a:p>
            <a:pPr algn="ctr" defTabSz="914400"/>
            <a:r>
              <a:rPr lang="zh-CN" altLang="en-US" sz="1600" dirty="0">
                <a:solidFill>
                  <a:srgbClr val="9BBB59">
                    <a:lumMod val="75000"/>
                  </a:srgbClr>
                </a:solidFill>
                <a:latin typeface="微软雅黑" panose="020B0503020204020204" pitchFamily="34" charset="-122"/>
                <a:ea typeface="微软雅黑" panose="020B0503020204020204" pitchFamily="34" charset="-122"/>
              </a:rPr>
              <a:t>（低保真）</a:t>
            </a:r>
          </a:p>
        </p:txBody>
      </p:sp>
      <p:sp>
        <p:nvSpPr>
          <p:cNvPr id="28" name="箭头: 右 27">
            <a:extLst>
              <a:ext uri="{FF2B5EF4-FFF2-40B4-BE49-F238E27FC236}">
                <a16:creationId xmlns:a16="http://schemas.microsoft.com/office/drawing/2014/main" id="{B562DD5D-D575-375F-3B27-44646CE4F356}"/>
              </a:ext>
            </a:extLst>
          </p:cNvPr>
          <p:cNvSpPr/>
          <p:nvPr/>
        </p:nvSpPr>
        <p:spPr>
          <a:xfrm rot="5400000">
            <a:off x="634109" y="4298971"/>
            <a:ext cx="684155" cy="446099"/>
          </a:xfrm>
          <a:prstGeom prst="rightArrow">
            <a:avLst/>
          </a:prstGeom>
          <a:solidFill>
            <a:srgbClr val="203864"/>
          </a:solidFill>
          <a:ln>
            <a:solidFill>
              <a:srgbClr val="203864"/>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29" name="文本框 28">
            <a:extLst>
              <a:ext uri="{FF2B5EF4-FFF2-40B4-BE49-F238E27FC236}">
                <a16:creationId xmlns:a16="http://schemas.microsoft.com/office/drawing/2014/main" id="{22B651FC-66CC-0081-8256-967838BBDA80}"/>
              </a:ext>
            </a:extLst>
          </p:cNvPr>
          <p:cNvSpPr txBox="1"/>
          <p:nvPr/>
        </p:nvSpPr>
        <p:spPr>
          <a:xfrm>
            <a:off x="1286842" y="4262357"/>
            <a:ext cx="1004661" cy="307777"/>
          </a:xfrm>
          <a:prstGeom prst="rect">
            <a:avLst/>
          </a:prstGeom>
          <a:noFill/>
        </p:spPr>
        <p:txBody>
          <a:bodyPr wrap="square" rtlCol="0">
            <a:spAutoFit/>
          </a:bodyPr>
          <a:lstStyle/>
          <a:p>
            <a:pPr algn="ctr"/>
            <a:r>
              <a:rPr lang="zh-CN" altLang="en-US" sz="1400" dirty="0">
                <a:latin typeface="微软雅黑" panose="020B0503020204020204" pitchFamily="34" charset="-122"/>
                <a:ea typeface="微软雅黑" panose="020B0503020204020204" pitchFamily="34" charset="-122"/>
              </a:rPr>
              <a:t>采样训练</a:t>
            </a:r>
            <a:endParaRPr lang="zh-CN" altLang="en-US" sz="1600" dirty="0">
              <a:solidFill>
                <a:schemeClr val="accent1">
                  <a:lumMod val="75000"/>
                </a:schemeClr>
              </a:solidFill>
              <a:latin typeface="微软雅黑" panose="020B0503020204020204" pitchFamily="34" charset="-122"/>
              <a:ea typeface="微软雅黑" panose="020B0503020204020204" pitchFamily="34" charset="-122"/>
            </a:endParaRPr>
          </a:p>
        </p:txBody>
      </p:sp>
      <p:sp>
        <p:nvSpPr>
          <p:cNvPr id="32" name="文本框 31">
            <a:extLst>
              <a:ext uri="{FF2B5EF4-FFF2-40B4-BE49-F238E27FC236}">
                <a16:creationId xmlns:a16="http://schemas.microsoft.com/office/drawing/2014/main" id="{A314D783-D3B6-76EB-B3E0-736306F9D7D7}"/>
              </a:ext>
            </a:extLst>
          </p:cNvPr>
          <p:cNvSpPr txBox="1"/>
          <p:nvPr/>
        </p:nvSpPr>
        <p:spPr>
          <a:xfrm>
            <a:off x="5214699" y="2810738"/>
            <a:ext cx="3550192" cy="658257"/>
          </a:xfrm>
          <a:prstGeom prst="rect">
            <a:avLst/>
          </a:prstGeom>
          <a:noFill/>
        </p:spPr>
        <p:txBody>
          <a:bodyPr wrap="square" rtlCol="0">
            <a:spAutoFit/>
          </a:bodyPr>
          <a:lstStyle/>
          <a:p>
            <a:pPr marL="342900" indent="-342900">
              <a:lnSpc>
                <a:spcPct val="120000"/>
              </a:lnSpc>
              <a:buFont typeface="+mj-ea"/>
              <a:buAutoNum type="circleNumDbPlain"/>
            </a:pPr>
            <a:r>
              <a:rPr lang="zh-CN" altLang="en-US" sz="1600" dirty="0">
                <a:solidFill>
                  <a:schemeClr val="accent1">
                    <a:lumMod val="75000"/>
                  </a:schemeClr>
                </a:solidFill>
                <a:latin typeface="微软雅黑" panose="020B0503020204020204" pitchFamily="34" charset="-122"/>
                <a:ea typeface="微软雅黑" panose="020B0503020204020204" pitchFamily="34" charset="-122"/>
              </a:rPr>
              <a:t>仅存在测量、数值噪声等误差</a:t>
            </a:r>
            <a:endParaRPr lang="en-US" altLang="zh-CN" sz="1600" dirty="0">
              <a:solidFill>
                <a:schemeClr val="accent1">
                  <a:lumMod val="75000"/>
                </a:schemeClr>
              </a:solidFill>
              <a:latin typeface="微软雅黑" panose="020B0503020204020204" pitchFamily="34" charset="-122"/>
              <a:ea typeface="微软雅黑" panose="020B0503020204020204" pitchFamily="34" charset="-122"/>
            </a:endParaRPr>
          </a:p>
          <a:p>
            <a:pPr marL="342900" indent="-342900">
              <a:lnSpc>
                <a:spcPct val="120000"/>
              </a:lnSpc>
              <a:buFont typeface="+mj-ea"/>
              <a:buAutoNum type="circleNumDbPlain"/>
            </a:pPr>
            <a:r>
              <a:rPr lang="zh-CN" altLang="en-US" sz="1600" dirty="0">
                <a:solidFill>
                  <a:schemeClr val="accent1">
                    <a:lumMod val="75000"/>
                  </a:schemeClr>
                </a:solidFill>
                <a:latin typeface="微软雅黑" panose="020B0503020204020204" pitchFamily="34" charset="-122"/>
                <a:ea typeface="微软雅黑" panose="020B0503020204020204" pitchFamily="34" charset="-122"/>
              </a:rPr>
              <a:t>计算时间长，不利于算法收敛</a:t>
            </a:r>
          </a:p>
        </p:txBody>
      </p:sp>
      <p:sp>
        <p:nvSpPr>
          <p:cNvPr id="33" name="文本框 32">
            <a:extLst>
              <a:ext uri="{FF2B5EF4-FFF2-40B4-BE49-F238E27FC236}">
                <a16:creationId xmlns:a16="http://schemas.microsoft.com/office/drawing/2014/main" id="{A971083A-1EDF-1A80-660C-3DCA0811BD7C}"/>
              </a:ext>
            </a:extLst>
          </p:cNvPr>
          <p:cNvSpPr txBox="1"/>
          <p:nvPr/>
        </p:nvSpPr>
        <p:spPr>
          <a:xfrm>
            <a:off x="5252672" y="4745514"/>
            <a:ext cx="3512219" cy="658257"/>
          </a:xfrm>
          <a:prstGeom prst="rect">
            <a:avLst/>
          </a:prstGeom>
          <a:noFill/>
        </p:spPr>
        <p:txBody>
          <a:bodyPr wrap="square" rtlCol="0">
            <a:spAutoFit/>
          </a:bodyPr>
          <a:lstStyle/>
          <a:p>
            <a:pPr marL="342900" indent="-342900">
              <a:lnSpc>
                <a:spcPct val="120000"/>
              </a:lnSpc>
              <a:buFont typeface="+mj-ea"/>
              <a:buAutoNum type="circleNumDbPlain"/>
            </a:pPr>
            <a:r>
              <a:rPr lang="zh-CN" altLang="en-US" sz="1600" dirty="0">
                <a:solidFill>
                  <a:srgbClr val="9BBB59">
                    <a:lumMod val="75000"/>
                  </a:srgbClr>
                </a:solidFill>
                <a:latin typeface="微软雅黑" panose="020B0503020204020204" pitchFamily="34" charset="-122"/>
                <a:ea typeface="微软雅黑" panose="020B0503020204020204" pitchFamily="34" charset="-122"/>
              </a:rPr>
              <a:t>计算时间快，可大量生成数据</a:t>
            </a:r>
            <a:endParaRPr lang="en-US" altLang="zh-CN" sz="1600" dirty="0">
              <a:solidFill>
                <a:srgbClr val="9BBB59">
                  <a:lumMod val="75000"/>
                </a:srgbClr>
              </a:solidFill>
              <a:latin typeface="微软雅黑" panose="020B0503020204020204" pitchFamily="34" charset="-122"/>
              <a:ea typeface="微软雅黑" panose="020B0503020204020204" pitchFamily="34" charset="-122"/>
            </a:endParaRPr>
          </a:p>
          <a:p>
            <a:pPr marL="342900" indent="-342900">
              <a:lnSpc>
                <a:spcPct val="120000"/>
              </a:lnSpc>
              <a:buFont typeface="+mj-ea"/>
              <a:buAutoNum type="circleNumDbPlain"/>
            </a:pPr>
            <a:r>
              <a:rPr lang="zh-CN" altLang="en-US" sz="1600" dirty="0">
                <a:solidFill>
                  <a:srgbClr val="9BBB59">
                    <a:lumMod val="75000"/>
                  </a:srgbClr>
                </a:solidFill>
                <a:latin typeface="微软雅黑" panose="020B0503020204020204" pitchFamily="34" charset="-122"/>
                <a:ea typeface="微软雅黑" panose="020B0503020204020204" pitchFamily="34" charset="-122"/>
              </a:rPr>
              <a:t>精确度不高</a:t>
            </a:r>
          </a:p>
        </p:txBody>
      </p:sp>
      <p:sp>
        <p:nvSpPr>
          <p:cNvPr id="34" name="加号 33">
            <a:extLst>
              <a:ext uri="{FF2B5EF4-FFF2-40B4-BE49-F238E27FC236}">
                <a16:creationId xmlns:a16="http://schemas.microsoft.com/office/drawing/2014/main" id="{2DF0E617-3248-C525-4CD9-A4FE4D2A31E0}"/>
              </a:ext>
            </a:extLst>
          </p:cNvPr>
          <p:cNvSpPr/>
          <p:nvPr/>
        </p:nvSpPr>
        <p:spPr>
          <a:xfrm>
            <a:off x="6344000" y="3757405"/>
            <a:ext cx="975360" cy="877136"/>
          </a:xfrm>
          <a:prstGeom prst="mathPlus">
            <a:avLst>
              <a:gd name="adj1" fmla="val 14253"/>
            </a:avLst>
          </a:prstGeom>
          <a:solidFill>
            <a:srgbClr val="20386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45" name="文本框 44">
            <a:extLst>
              <a:ext uri="{FF2B5EF4-FFF2-40B4-BE49-F238E27FC236}">
                <a16:creationId xmlns:a16="http://schemas.microsoft.com/office/drawing/2014/main" id="{2888D3F9-A013-8210-97BC-748ED04DEA36}"/>
              </a:ext>
            </a:extLst>
          </p:cNvPr>
          <p:cNvSpPr txBox="1"/>
          <p:nvPr/>
        </p:nvSpPr>
        <p:spPr>
          <a:xfrm>
            <a:off x="335592" y="6481219"/>
            <a:ext cx="11520808" cy="276999"/>
          </a:xfrm>
          <a:prstGeom prst="rect">
            <a:avLst/>
          </a:prstGeom>
          <a:noFill/>
        </p:spPr>
        <p:txBody>
          <a:bodyPr wrap="square">
            <a:spAutoFit/>
          </a:bodyPr>
          <a:lstStyle/>
          <a:p>
            <a:pPr algn="just">
              <a:buNone/>
            </a:pPr>
            <a:r>
              <a:rPr lang="en-GB" altLang="zh-CN" sz="1200" dirty="0">
                <a:effectLst/>
              </a:rPr>
              <a:t>1.Zhai, J. &amp; </a:t>
            </a:r>
            <a:r>
              <a:rPr lang="en-GB" altLang="zh-CN" sz="1200" dirty="0" err="1">
                <a:effectLst/>
              </a:rPr>
              <a:t>Boukouvala</a:t>
            </a:r>
            <a:r>
              <a:rPr lang="en-GB" altLang="zh-CN" sz="1200" dirty="0">
                <a:effectLst/>
              </a:rPr>
              <a:t>, F. Data-driven spatial branch-and-bound algorithms for box-constrained simulation-based optimization. </a:t>
            </a:r>
            <a:r>
              <a:rPr lang="en-GB" altLang="zh-CN" sz="1200" i="1" dirty="0">
                <a:effectLst/>
              </a:rPr>
              <a:t>J Glob </a:t>
            </a:r>
            <a:r>
              <a:rPr lang="en-GB" altLang="zh-CN" sz="1200" i="1" dirty="0" err="1">
                <a:effectLst/>
              </a:rPr>
              <a:t>Optim</a:t>
            </a:r>
            <a:r>
              <a:rPr lang="en-GB" altLang="zh-CN" sz="1200" dirty="0">
                <a:effectLst/>
              </a:rPr>
              <a:t> </a:t>
            </a:r>
            <a:r>
              <a:rPr lang="en-GB" altLang="zh-CN" sz="1200" b="1" dirty="0">
                <a:effectLst/>
              </a:rPr>
              <a:t>82</a:t>
            </a:r>
            <a:r>
              <a:rPr lang="en-GB" altLang="zh-CN" sz="1200" dirty="0">
                <a:effectLst/>
              </a:rPr>
              <a:t>, 21–50 (2022).</a:t>
            </a:r>
          </a:p>
        </p:txBody>
      </p:sp>
      <p:pic>
        <p:nvPicPr>
          <p:cNvPr id="2" name="Picture 2" descr="图4">
            <a:extLst>
              <a:ext uri="{FF2B5EF4-FFF2-40B4-BE49-F238E27FC236}">
                <a16:creationId xmlns:a16="http://schemas.microsoft.com/office/drawing/2014/main" id="{5EA72CD8-56A5-1620-E255-DC3C26905A0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107854" y="1905242"/>
            <a:ext cx="2061107" cy="1726916"/>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a:extLst>
              <a:ext uri="{FF2B5EF4-FFF2-40B4-BE49-F238E27FC236}">
                <a16:creationId xmlns:a16="http://schemas.microsoft.com/office/drawing/2014/main" id="{29189A79-19F8-2466-755F-582985879CB4}"/>
              </a:ext>
            </a:extLst>
          </p:cNvPr>
          <p:cNvSpPr txBox="1"/>
          <p:nvPr/>
        </p:nvSpPr>
        <p:spPr>
          <a:xfrm>
            <a:off x="9033507" y="3717953"/>
            <a:ext cx="2209800" cy="276999"/>
          </a:xfrm>
          <a:prstGeom prst="rect">
            <a:avLst/>
          </a:prstGeom>
          <a:noFill/>
        </p:spPr>
        <p:txBody>
          <a:bodyPr wrap="square" rtlCol="0">
            <a:spAutoFit/>
          </a:bodyPr>
          <a:lstStyle/>
          <a:p>
            <a:pPr algn="ctr"/>
            <a:r>
              <a:rPr lang="zh-CN" altLang="en-US" sz="1200" dirty="0">
                <a:solidFill>
                  <a:schemeClr val="accent1">
                    <a:lumMod val="75000"/>
                  </a:schemeClr>
                </a:solidFill>
                <a:latin typeface="微软雅黑" panose="020B0503020204020204" pitchFamily="34" charset="-122"/>
                <a:ea typeface="微软雅黑" panose="020B0503020204020204" pitchFamily="34" charset="-122"/>
              </a:rPr>
              <a:t>只使用高保真数据</a:t>
            </a:r>
          </a:p>
        </p:txBody>
      </p:sp>
      <p:pic>
        <p:nvPicPr>
          <p:cNvPr id="5" name="Picture 4" descr="图5">
            <a:extLst>
              <a:ext uri="{FF2B5EF4-FFF2-40B4-BE49-F238E27FC236}">
                <a16:creationId xmlns:a16="http://schemas.microsoft.com/office/drawing/2014/main" id="{6FB0775F-8F3C-1239-3A31-ACAB716E627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023707" y="4080748"/>
            <a:ext cx="2229400" cy="1886953"/>
          </a:xfrm>
          <a:prstGeom prst="rect">
            <a:avLst/>
          </a:prstGeom>
          <a:noFill/>
          <a:extLst>
            <a:ext uri="{909E8E84-426E-40DD-AFC4-6F175D3DCCD1}">
              <a14:hiddenFill xmlns:a14="http://schemas.microsoft.com/office/drawing/2010/main">
                <a:solidFill>
                  <a:srgbClr val="FFFFFF"/>
                </a:solidFill>
              </a14:hiddenFill>
            </a:ext>
          </a:extLst>
        </p:spPr>
      </p:pic>
      <p:sp>
        <p:nvSpPr>
          <p:cNvPr id="10" name="文本框 9">
            <a:extLst>
              <a:ext uri="{FF2B5EF4-FFF2-40B4-BE49-F238E27FC236}">
                <a16:creationId xmlns:a16="http://schemas.microsoft.com/office/drawing/2014/main" id="{1E8BE1D8-0608-B326-6710-70085E5E0852}"/>
              </a:ext>
            </a:extLst>
          </p:cNvPr>
          <p:cNvSpPr txBox="1"/>
          <p:nvPr/>
        </p:nvSpPr>
        <p:spPr>
          <a:xfrm>
            <a:off x="8981406" y="6061336"/>
            <a:ext cx="2314002" cy="276999"/>
          </a:xfrm>
          <a:prstGeom prst="rect">
            <a:avLst/>
          </a:prstGeom>
          <a:noFill/>
        </p:spPr>
        <p:txBody>
          <a:bodyPr wrap="square" rtlCol="0">
            <a:spAutoFit/>
          </a:bodyPr>
          <a:lstStyle/>
          <a:p>
            <a:pPr algn="ctr"/>
            <a:r>
              <a:rPr lang="zh-CN" altLang="en-US" sz="1200" dirty="0">
                <a:solidFill>
                  <a:srgbClr val="C00000"/>
                </a:solidFill>
                <a:latin typeface="微软雅黑" panose="020B0503020204020204" pitchFamily="34" charset="-122"/>
                <a:ea typeface="微软雅黑" panose="020B0503020204020204" pitchFamily="34" charset="-122"/>
              </a:rPr>
              <a:t>使用多保真数据（更保守）</a:t>
            </a:r>
          </a:p>
        </p:txBody>
      </p:sp>
    </p:spTree>
    <p:extLst>
      <p:ext uri="{BB962C8B-B14F-4D97-AF65-F5344CB8AC3E}">
        <p14:creationId xmlns:p14="http://schemas.microsoft.com/office/powerpoint/2010/main" val="374806308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COMMONDATA" val="eyJoZGlkIjoiMTk0ZjY0NmRlNzJhMGQxM2IyYTUwMGQyMTA4ODRlODMifQ=="/>
  <p:tag name="KSO_WPP_MARK_KEY" val="d86ce61b-0d5e-4b9f-9f8b-db28104d08d3"/>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2007 - 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Office 2013 - 2022 Theme</Template>
  <TotalTime>24657</TotalTime>
  <Words>3059</Words>
  <Application>Microsoft Office PowerPoint</Application>
  <PresentationFormat>宽屏</PresentationFormat>
  <Paragraphs>375</Paragraphs>
  <Slides>27</Slides>
  <Notes>27</Notes>
  <HiddenSlides>0</HiddenSlides>
  <MMClips>0</MMClips>
  <ScaleCrop>false</ScaleCrop>
  <HeadingPairs>
    <vt:vector size="8" baseType="variant">
      <vt:variant>
        <vt:lpstr>已用的字体</vt:lpstr>
      </vt:variant>
      <vt:variant>
        <vt:i4>9</vt:i4>
      </vt:variant>
      <vt:variant>
        <vt:lpstr>主题</vt:lpstr>
      </vt:variant>
      <vt:variant>
        <vt:i4>1</vt:i4>
      </vt:variant>
      <vt:variant>
        <vt:lpstr>嵌入 OLE 服务器</vt:lpstr>
      </vt:variant>
      <vt:variant>
        <vt:i4>2</vt:i4>
      </vt:variant>
      <vt:variant>
        <vt:lpstr>幻灯片标题</vt:lpstr>
      </vt:variant>
      <vt:variant>
        <vt:i4>27</vt:i4>
      </vt:variant>
    </vt:vector>
  </HeadingPairs>
  <TitlesOfParts>
    <vt:vector size="39" baseType="lpstr">
      <vt:lpstr>微软雅黑</vt:lpstr>
      <vt:lpstr>等线</vt:lpstr>
      <vt:lpstr>Agency FB</vt:lpstr>
      <vt:lpstr>Arial</vt:lpstr>
      <vt:lpstr>Calibri</vt:lpstr>
      <vt:lpstr>Calibri Light</vt:lpstr>
      <vt:lpstr>Cambria Math</vt:lpstr>
      <vt:lpstr>Times New Roman</vt:lpstr>
      <vt:lpstr>Wingdings</vt:lpstr>
      <vt:lpstr>Office 主题​​</vt:lpstr>
      <vt:lpstr>Equation</vt:lpstr>
      <vt:lpstr>Visio</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答辩-19</dc:title>
  <dc:creator>LP</dc:creator>
  <cp:lastModifiedBy>Zixuan Zhang</cp:lastModifiedBy>
  <cp:revision>1290</cp:revision>
  <dcterms:created xsi:type="dcterms:W3CDTF">2016-11-24T09:20:00Z</dcterms:created>
  <dcterms:modified xsi:type="dcterms:W3CDTF">2025-12-17T15:18:44Z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2052-11.1.0.14309</vt:lpwstr>
  </property>
  <property fmtid="{D5CDD505-2E9C-101B-9397-08002B2CF9AE}" pid="3" name="ICV">
    <vt:lpwstr>08DD1134DD6847CC8A9D72D0AC1D0F3B_12</vt:lpwstr>
  </property>
</Properties>
</file>